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982657"/>
    <a:srgbClr val="19050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horzBarState="maximized">
    <p:restoredLeft sz="10397" autoAdjust="0"/>
    <p:restoredTop sz="94660"/>
  </p:normalViewPr>
  <p:slideViewPr>
    <p:cSldViewPr showGuides="1" snapToGrid="0">
      <p:cViewPr varScale="1">
        <p:scale>
          <a:sx n="92" d="100"/>
          <a:sy n="92" d="100"/>
        </p:scale>
        <p:origin x="-547" y="-91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3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CE42986-7278-4353-98A2-826C12DEB039}" type="datetimeFigureOut">
              <a:rPr altLang="en-US" lang="zh-CN" smtClean="0"/>
              <a:t>11/20 Tue</a:t>
            </a:fld>
            <a:endParaRPr altLang="en-US" lang="zh-CN"/>
          </a:p>
        </p:txBody>
      </p:sp>
      <p:sp>
        <p:nvSpPr>
          <p:cNvPr id="1048732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733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3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3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0286AFD-4707-4CD9-9835-ABA1131554E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://enjoy.ke.qq.com/" TargetMode="External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://enjoy.ke.qq.com/" TargetMode="External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1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970" y="-1905"/>
            <a:ext cx="12163425" cy="6839585"/>
          </a:xfrm>
          <a:prstGeom prst="rect"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98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9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001350-E321-44A0-9483-363D51B41BA5}" type="datetimeFigureOut">
              <a:rPr altLang="en-US" lang="zh-CN" smtClean="0"/>
              <a:t>11/20 Tue</a:t>
            </a:fld>
            <a:endParaRPr altLang="en-US" lang="zh-CN"/>
          </a:p>
        </p:txBody>
      </p:sp>
      <p:sp>
        <p:nvSpPr>
          <p:cNvPr id="104870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B1E7C8-A036-435A-8DC2-86FBA510714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87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8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001350-E321-44A0-9483-363D51B41BA5}" type="datetimeFigureOut">
              <a:rPr altLang="en-US" lang="zh-CN" smtClean="0"/>
              <a:t>11/20 Tue</a:t>
            </a:fld>
            <a:endParaRPr altLang="en-US" lang="zh-CN"/>
          </a:p>
        </p:txBody>
      </p:sp>
      <p:sp>
        <p:nvSpPr>
          <p:cNvPr id="104868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B1E7C8-A036-435A-8DC2-86FBA510714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5" descr="C:\Users\dev\Desktop\xx.pn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969626" y="125413"/>
            <a:ext cx="927100" cy="9271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593" name="矩形 2"/>
          <p:cNvSpPr/>
          <p:nvPr userDrawn="1"/>
        </p:nvSpPr>
        <p:spPr>
          <a:xfrm>
            <a:off x="0" y="6334127"/>
            <a:ext cx="12192000" cy="523875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altLang="en-US" 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48594" name="TextBox 9"/>
          <p:cNvSpPr txBox="1">
            <a:spLocks noChangeArrowheads="1"/>
          </p:cNvSpPr>
          <p:nvPr userDrawn="1"/>
        </p:nvSpPr>
        <p:spPr bwMode="auto">
          <a:xfrm>
            <a:off x="7940" y="6357958"/>
            <a:ext cx="3832225" cy="30777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r>
              <a:rPr altLang="en-US" b="1" dirty="0" sz="1400" lang="zh-CN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altLang="zh-CN" dirty="0" sz="1400" lang="en-US">
                <a:latin typeface="Arial" pitchFamily="34" charset="0"/>
                <a:ea typeface="宋体" pitchFamily="2" charset="-122"/>
                <a:hlinkClick r:id="rId2"/>
              </a:rPr>
              <a:t>http://enjoy.ke.qq.com/</a:t>
            </a:r>
            <a:endParaRPr altLang="en-US" dirty="0" sz="1400" lang="zh-CN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48595" name="TextBox 10"/>
          <p:cNvSpPr txBox="1">
            <a:spLocks noChangeArrowheads="1"/>
          </p:cNvSpPr>
          <p:nvPr userDrawn="1"/>
        </p:nvSpPr>
        <p:spPr bwMode="auto">
          <a:xfrm>
            <a:off x="8286752" y="6478810"/>
            <a:ext cx="3832225" cy="30777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r>
              <a:rPr altLang="en-US" b="1" dirty="0" sz="1400" lang="zh-CN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altLang="zh-CN" dirty="0" sz="1400" lang="en-US">
                <a:latin typeface="Arial" pitchFamily="34" charset="0"/>
                <a:ea typeface="宋体" pitchFamily="2" charset="-122"/>
              </a:rPr>
              <a:t>684504192</a:t>
            </a:r>
            <a:endParaRPr altLang="en-US" dirty="0" sz="1400" 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5" descr="C:\Users\dev\Desktop\xx.pn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/>
          <a:noFill/>
          <a:ln>
            <a:noFill/>
          </a:ln>
        </p:spPr>
      </p:pic>
      <p:sp>
        <p:nvSpPr>
          <p:cNvPr id="1048581" name="矩形 12"/>
          <p:cNvSpPr/>
          <p:nvPr userDrawn="1"/>
        </p:nvSpPr>
        <p:spPr>
          <a:xfrm>
            <a:off x="10491469" y="984885"/>
            <a:ext cx="184731" cy="338554"/>
          </a:xfrm>
          <a:prstGeom prst="rect"/>
          <a:noFill/>
          <a:ln>
            <a:noFill/>
          </a:ln>
        </p:spPr>
        <p:txBody>
          <a:bodyPr anchor="t" rtlCol="0" wrap="none">
            <a:spAutoFit/>
          </a:bodyPr>
          <a:p>
            <a:pPr algn="ctr"/>
            <a:endParaRPr altLang="en-US" baseline="0" b="1" dirty="0" sz="1600" lang="zh-CN">
              <a:ln w="12700" cmpd="sng">
                <a:solidFill>
                  <a:schemeClr val="accent4"/>
                </a:solidFill>
                <a:prstDash val="solid"/>
              </a:ln>
              <a:solidFill>
                <a:srgbClr val="19050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48582" name="TextBox 7"/>
          <p:cNvSpPr txBox="1">
            <a:spLocks noChangeArrowheads="1"/>
          </p:cNvSpPr>
          <p:nvPr userDrawn="1"/>
        </p:nvSpPr>
        <p:spPr bwMode="auto">
          <a:xfrm>
            <a:off x="8206108" y="6403194"/>
            <a:ext cx="3832225" cy="369332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altLang="en-US" b="1" dirty="0" 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altLang="zh-CN" dirty="0" lang="en-US" smtClean="0">
                <a:hlinkClick r:id="rId2"/>
              </a:rPr>
              <a:t>http://enjoy.ke.qq.com/</a:t>
            </a:r>
            <a:endParaRPr altLang="en-US" dirty="0" lang="zh-CN" smtClean="0"/>
          </a:p>
        </p:txBody>
      </p:sp>
      <p:sp>
        <p:nvSpPr>
          <p:cNvPr id="1048583" name="TextBox 8"/>
          <p:cNvSpPr txBox="1">
            <a:spLocks noChangeArrowheads="1"/>
          </p:cNvSpPr>
          <p:nvPr userDrawn="1"/>
        </p:nvSpPr>
        <p:spPr bwMode="auto">
          <a:xfrm>
            <a:off x="160664" y="6433011"/>
            <a:ext cx="2852836" cy="307777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altLang="en-US" b="1" dirty="0" sz="1400" 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学无止境，让学习成为一种享受</a:t>
            </a:r>
            <a:endParaRPr altLang="en-US" dirty="0" sz="1400" lang="zh-CN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0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0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001350-E321-44A0-9483-363D51B41BA5}" type="datetimeFigureOut">
              <a:rPr altLang="en-US" lang="zh-CN" smtClean="0"/>
              <a:t>11/20 Tue</a:t>
            </a:fld>
            <a:endParaRPr altLang="en-US" lang="zh-CN"/>
          </a:p>
        </p:txBody>
      </p:sp>
      <p:sp>
        <p:nvSpPr>
          <p:cNvPr id="104870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B1E7C8-A036-435A-8DC2-86FBA510714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0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09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1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001350-E321-44A0-9483-363D51B41BA5}" type="datetimeFigureOut">
              <a:rPr altLang="en-US" lang="zh-CN" smtClean="0"/>
              <a:t>11/20 Tue</a:t>
            </a:fld>
            <a:endParaRPr altLang="en-US" lang="zh-CN"/>
          </a:p>
        </p:txBody>
      </p:sp>
      <p:sp>
        <p:nvSpPr>
          <p:cNvPr id="104871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B1E7C8-A036-435A-8DC2-86FBA510714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14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15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16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17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1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001350-E321-44A0-9483-363D51B41BA5}" type="datetimeFigureOut">
              <a:rPr altLang="en-US" lang="zh-CN" smtClean="0"/>
              <a:t>11/20 Tue</a:t>
            </a:fld>
            <a:endParaRPr altLang="en-US" lang="zh-CN"/>
          </a:p>
        </p:txBody>
      </p:sp>
      <p:sp>
        <p:nvSpPr>
          <p:cNvPr id="104871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B1E7C8-A036-435A-8DC2-86FBA510714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8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001350-E321-44A0-9483-363D51B41BA5}" type="datetimeFigureOut">
              <a:rPr altLang="en-US" lang="zh-CN" smtClean="0"/>
              <a:t>11/20 Tue</a:t>
            </a:fld>
            <a:endParaRPr altLang="en-US" lang="zh-CN"/>
          </a:p>
        </p:txBody>
      </p:sp>
      <p:sp>
        <p:nvSpPr>
          <p:cNvPr id="104868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B1E7C8-A036-435A-8DC2-86FBA510714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001350-E321-44A0-9483-363D51B41BA5}" type="datetimeFigureOut">
              <a:rPr altLang="en-US" lang="zh-CN" smtClean="0"/>
              <a:t>11/20 Tue</a:t>
            </a:fld>
            <a:endParaRPr altLang="en-US" lang="zh-CN"/>
          </a:p>
        </p:txBody>
      </p:sp>
      <p:sp>
        <p:nvSpPr>
          <p:cNvPr id="104872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B1E7C8-A036-435A-8DC2-86FBA510714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25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26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001350-E321-44A0-9483-363D51B41BA5}" type="datetimeFigureOut">
              <a:rPr altLang="en-US" lang="zh-CN" smtClean="0"/>
              <a:t>11/20 Tue</a:t>
            </a:fld>
            <a:endParaRPr altLang="en-US" lang="zh-CN"/>
          </a:p>
        </p:txBody>
      </p:sp>
      <p:sp>
        <p:nvSpPr>
          <p:cNvPr id="104872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B1E7C8-A036-435A-8DC2-86FBA510714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9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93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9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001350-E321-44A0-9483-363D51B41BA5}" type="datetimeFigureOut">
              <a:rPr altLang="en-US" lang="zh-CN" smtClean="0"/>
              <a:t>11/20 Tue</a:t>
            </a:fld>
            <a:endParaRPr altLang="en-US" lang="zh-CN"/>
          </a:p>
        </p:txBody>
      </p:sp>
      <p:sp>
        <p:nvSpPr>
          <p:cNvPr id="104869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B1E7C8-A036-435A-8DC2-86FBA510714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altLang="en-US" lang="zh-CN" smtClean="0"/>
              <a:t>11/20 Tue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PA_文本框 21"/>
          <p:cNvSpPr txBox="1"/>
          <p:nvPr>
            <p:custDataLst>
              <p:tags r:id="rId1"/>
            </p:custDataLst>
          </p:nvPr>
        </p:nvSpPr>
        <p:spPr>
          <a:xfrm>
            <a:off x="793750" y="2031509"/>
            <a:ext cx="10312400" cy="1031239"/>
          </a:xfrm>
          <a:prstGeom prst="rect"/>
          <a:noFill/>
        </p:spPr>
        <p:txBody>
          <a:bodyPr rtlCol="0" wrap="square">
            <a:spAutoFit/>
          </a:bodyPr>
          <a:p>
            <a:pPr algn="ctr" defTabSz="1218565">
              <a:lnSpc>
                <a:spcPct val="130000"/>
              </a:lnSpc>
            </a:pPr>
            <a:r>
              <a:rPr altLang="en-US" b="1" dirty="0" sz="4800" lang="zh-CN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分布式架构</a:t>
            </a:r>
            <a:r>
              <a:rPr altLang="zh-CN" b="1" dirty="0" sz="4800" lang="en-US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-dubbo</a:t>
            </a:r>
            <a:r>
              <a:rPr altLang="en-US" b="1" dirty="0" sz="4800" lang="zh-CN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进阶</a:t>
            </a:r>
            <a:endParaRPr altLang="en-US" b="1" dirty="0" sz="4800" lang="zh-CN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48585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wrap="square">
            <a:spAutoFit/>
          </a:bodyPr>
          <a:p>
            <a:pPr algn="dist" defTabSz="1218565"/>
            <a:r>
              <a:rPr altLang="zh-CN" dirty="0" sz="1335" lang="en-US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altLang="en-US" dirty="0" sz="1335" lang="zh-CN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48586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4000" y="5155565"/>
            <a:ext cx="2659380" cy="574041"/>
          </a:xfrm>
          <a:prstGeom prst="rect"/>
          <a:noFill/>
          <a:ln>
            <a:noFill/>
          </a:ln>
          <a:effectLst/>
        </p:spPr>
        <p:txBody>
          <a:bodyPr wrap="none">
            <a:spAutoFit/>
          </a:bodyPr>
          <a:p>
            <a:pPr defTabSz="1218565"/>
            <a:r>
              <a:rPr altLang="en-US" b="1" dirty="0" sz="3200" 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altLang="zh-CN" b="1" dirty="0" sz="3200" 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23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1048587" name="矩形 3"/>
            <p:cNvSpPr/>
            <p:nvPr/>
          </p:nvSpPr>
          <p:spPr>
            <a:xfrm>
              <a:off x="2190216" y="0"/>
              <a:ext cx="1188132" cy="108012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defTabSz="1218565"/>
              <a:endParaRPr altLang="en-US" sz="2400" lang="zh-CN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48588" name="矩形 4"/>
            <p:cNvSpPr/>
            <p:nvPr/>
          </p:nvSpPr>
          <p:spPr>
            <a:xfrm>
              <a:off x="3378348" y="0"/>
              <a:ext cx="1188132" cy="108012"/>
            </a:xfrm>
            <a:prstGeom prst="rect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defTabSz="1218565"/>
              <a:endParaRPr altLang="en-US" sz="2400" lang="zh-CN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48589" name="矩形 5"/>
            <p:cNvSpPr/>
            <p:nvPr/>
          </p:nvSpPr>
          <p:spPr>
            <a:xfrm>
              <a:off x="4566480" y="0"/>
              <a:ext cx="1188132" cy="108012"/>
            </a:xfrm>
            <a:prstGeom prst="rect"/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defTabSz="1218565"/>
              <a:endParaRPr altLang="en-US" sz="2400" lang="zh-CN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48590" name="矩形 6"/>
            <p:cNvSpPr/>
            <p:nvPr/>
          </p:nvSpPr>
          <p:spPr>
            <a:xfrm>
              <a:off x="5754612" y="0"/>
              <a:ext cx="1188132" cy="108012"/>
            </a:xfrm>
            <a:prstGeom prst="rect"/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defTabSz="1218565"/>
              <a:endParaRPr altLang="en-US" sz="2400" lang="zh-CN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48591" name="矩形 37"/>
            <p:cNvSpPr/>
            <p:nvPr/>
          </p:nvSpPr>
          <p:spPr>
            <a:xfrm>
              <a:off x="6942744" y="0"/>
              <a:ext cx="1188132" cy="108012"/>
            </a:xfrm>
            <a:prstGeom prst="rect"/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defTabSz="1218565"/>
              <a:endParaRPr altLang="en-US" sz="2400" lang="zh-CN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48592" name="矩形 38"/>
            <p:cNvSpPr/>
            <p:nvPr/>
          </p:nvSpPr>
          <p:spPr>
            <a:xfrm>
              <a:off x="8130876" y="0"/>
              <a:ext cx="1188132" cy="108012"/>
            </a:xfrm>
            <a:prstGeom prst="rect"/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defTabSz="1218565"/>
              <a:endParaRPr altLang="en-US" sz="2400" lang="zh-CN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0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to="" valueType="num">
                                      <p:cBhvr>
                                        <p:cTn dur="700" fill="hold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#ppt_x-(-#ppt_w/2*cos(ppt_r/180*pi)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to="" valueType="num">
                                      <p:cBhvr>
                                        <p:cTn dur="700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+(-#ppt_h/2*cos(ppt_r/180*pi)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to="" valueType="num">
                                      <p:cBhvr>
                                        <p:cTn dur="700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#ppt_h-(-#ppt_h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to="" valueType="num">
                                      <p:cBhvr>
                                        <p:cTn dur="700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-(-#ppt_w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0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to="" valueType="num">
                                      <p:cBhvr>
                                        <p:cTn dur="700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#ppt_x-(-#ppt_w/2*cos(ppt_r/180*pi)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to="" valueType="num">
                                      <p:cBhvr>
                                        <p:cTn dur="700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+(-#ppt_h/2*cos(ppt_r/180*pi)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to="" valueType="num">
                                      <p:cBhvr>
                                        <p:cTn dur="700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#ppt_h-(-#ppt_h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to="" valueType="num">
                                      <p:cBhvr>
                                        <p:cTn dur="700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-(-#ppt_w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to="" valueType="num">
                                      <p:cBhvr>
                                        <p:cTn dur="700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#ppt_x-(-#ppt_w/2*cos(ppt_r/180*pi)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to="" valueType="num">
                                      <p:cBhvr>
                                        <p:cTn dur="700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+(-#ppt_h/2*cos(ppt_r/180*pi)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to="" valueType="num">
                                      <p:cBhvr>
                                        <p:cTn dur="700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#ppt_h-(-#ppt_h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to="" valueType="num">
                                      <p:cBhvr>
                                        <p:cTn dur="700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-(-#ppt_w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4" grpId="0"/>
      <p:bldP spid="104858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Box 1"/>
          <p:cNvSpPr txBox="1"/>
          <p:nvPr/>
        </p:nvSpPr>
        <p:spPr>
          <a:xfrm>
            <a:off x="417601" y="379150"/>
            <a:ext cx="3637281" cy="497840"/>
          </a:xfrm>
          <a:prstGeom prst="rect"/>
          <a:noFill/>
        </p:spPr>
        <p:txBody>
          <a:bodyPr rtlCol="0" wrap="none">
            <a:spAutoFit/>
          </a:bodyPr>
          <a:p>
            <a:pPr defTabSz="1218565"/>
            <a:r>
              <a:rPr altLang="zh-CN" sz="2665" lang="en-US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altLang="en-US" sz="2665" lang="zh-CN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altLang="zh-CN" sz="2665" lang="en-US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zkClient</a:t>
            </a:r>
            <a:r>
              <a:rPr altLang="en-US" sz="2665" lang="zh-CN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</p:txBody>
      </p:sp>
      <p:sp>
        <p:nvSpPr>
          <p:cNvPr id="1048597" name="矩形 2"/>
          <p:cNvSpPr/>
          <p:nvPr/>
        </p:nvSpPr>
        <p:spPr>
          <a:xfrm>
            <a:off x="2732215" y="2595198"/>
            <a:ext cx="2168767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zkClient</a:t>
            </a:r>
            <a:endParaRPr altLang="en-US" dirty="0" lang="zh-CN"/>
          </a:p>
        </p:txBody>
      </p:sp>
      <p:sp>
        <p:nvSpPr>
          <p:cNvPr id="1048598" name="矩形 3"/>
          <p:cNvSpPr/>
          <p:nvPr/>
        </p:nvSpPr>
        <p:spPr>
          <a:xfrm>
            <a:off x="6101640" y="2032703"/>
            <a:ext cx="2168767" cy="394613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createPersistent</a:t>
            </a:r>
            <a:endParaRPr altLang="en-US" dirty="0" lang="zh-CN"/>
          </a:p>
        </p:txBody>
      </p:sp>
      <p:sp>
        <p:nvSpPr>
          <p:cNvPr id="1048599" name="矩形 4"/>
          <p:cNvSpPr/>
          <p:nvPr/>
        </p:nvSpPr>
        <p:spPr>
          <a:xfrm>
            <a:off x="6104410" y="3249139"/>
            <a:ext cx="2873335" cy="394613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subscribeDataChanges</a:t>
            </a:r>
            <a:endParaRPr altLang="en-US" dirty="0" lang="zh-CN"/>
          </a:p>
        </p:txBody>
      </p:sp>
      <p:cxnSp>
        <p:nvCxnSpPr>
          <p:cNvPr id="3145728" name="肘形连接符 67"/>
          <p:cNvCxnSpPr>
            <a:cxnSpLocks/>
            <a:stCxn id="1048597" idx="3"/>
            <a:endCxn id="1048598" idx="1"/>
          </p:cNvCxnSpPr>
          <p:nvPr/>
        </p:nvCxnSpPr>
        <p:spPr>
          <a:xfrm flipV="1">
            <a:off x="4900982" y="2230010"/>
            <a:ext cx="1200658" cy="659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肘形连接符 67"/>
          <p:cNvCxnSpPr>
            <a:cxnSpLocks/>
            <a:stCxn id="1048597" idx="3"/>
            <a:endCxn id="1048599" idx="1"/>
          </p:cNvCxnSpPr>
          <p:nvPr/>
        </p:nvCxnSpPr>
        <p:spPr>
          <a:xfrm>
            <a:off x="4900982" y="2889740"/>
            <a:ext cx="1203428" cy="55670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0" name="椭圆形标注 11"/>
          <p:cNvSpPr/>
          <p:nvPr/>
        </p:nvSpPr>
        <p:spPr>
          <a:xfrm>
            <a:off x="9601200" y="1546167"/>
            <a:ext cx="914400" cy="612648"/>
          </a:xfrm>
          <a:prstGeom prst="wedgeEllipseCallout">
            <a:avLst>
              <a:gd name="adj1" fmla="val -188106"/>
              <a:gd name="adj2" fmla="val 61143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800" lang="zh-CN" smtClean="0">
                <a:solidFill>
                  <a:srgbClr val="FF0000"/>
                </a:solidFill>
              </a:rPr>
              <a:t>创建节点</a:t>
            </a:r>
            <a:endParaRPr altLang="en-US" dirty="0" sz="800" lang="zh-CN">
              <a:solidFill>
                <a:srgbClr val="FF0000"/>
              </a:solidFill>
            </a:endParaRPr>
          </a:p>
        </p:txBody>
      </p:sp>
      <p:sp>
        <p:nvSpPr>
          <p:cNvPr id="1048601" name="椭圆形标注 12"/>
          <p:cNvSpPr/>
          <p:nvPr/>
        </p:nvSpPr>
        <p:spPr>
          <a:xfrm>
            <a:off x="9446029" y="3967942"/>
            <a:ext cx="914400" cy="612648"/>
          </a:xfrm>
          <a:prstGeom prst="wedgeEllipseCallout">
            <a:avLst>
              <a:gd name="adj1" fmla="val -214470"/>
              <a:gd name="adj2" fmla="val -100323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800" lang="zh-CN" smtClean="0">
                <a:solidFill>
                  <a:srgbClr val="FF0000"/>
                </a:solidFill>
              </a:rPr>
              <a:t>创</a:t>
            </a:r>
            <a:r>
              <a:rPr altLang="en-US" dirty="0" sz="800" lang="zh-CN" smtClean="0">
                <a:solidFill>
                  <a:srgbClr val="FF0000"/>
                </a:solidFill>
              </a:rPr>
              <a:t>建</a:t>
            </a:r>
            <a:r>
              <a:rPr altLang="en-US" dirty="0" sz="800" lang="zh-CN" smtClean="0">
                <a:solidFill>
                  <a:srgbClr val="FF0000"/>
                </a:solidFill>
              </a:rPr>
              <a:t>节点</a:t>
            </a:r>
            <a:r>
              <a:rPr altLang="en-US" dirty="0" sz="800" lang="zh-CN" smtClean="0">
                <a:solidFill>
                  <a:srgbClr val="FF0000"/>
                </a:solidFill>
              </a:rPr>
              <a:t>监</a:t>
            </a:r>
            <a:r>
              <a:rPr altLang="en-US" dirty="0" sz="800" lang="zh-CN" smtClean="0">
                <a:solidFill>
                  <a:srgbClr val="FF0000"/>
                </a:solidFill>
              </a:rPr>
              <a:t>听</a:t>
            </a:r>
            <a:endParaRPr altLang="en-US" dirty="0" sz="800" lang="zh-CN">
              <a:solidFill>
                <a:srgbClr val="FF0000"/>
              </a:solidFill>
            </a:endParaRPr>
          </a:p>
        </p:txBody>
      </p:sp>
      <p:sp>
        <p:nvSpPr>
          <p:cNvPr id="1048602" name="矩形 9"/>
          <p:cNvSpPr/>
          <p:nvPr/>
        </p:nvSpPr>
        <p:spPr>
          <a:xfrm>
            <a:off x="2743298" y="4036070"/>
            <a:ext cx="2168767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IZkDataListener</a:t>
            </a:r>
            <a:endParaRPr altLang="en-US" dirty="0" lang="zh-CN"/>
          </a:p>
        </p:txBody>
      </p:sp>
      <p:cxnSp>
        <p:nvCxnSpPr>
          <p:cNvPr id="3145730" name="肘形连接符 67"/>
          <p:cNvCxnSpPr>
            <a:cxnSpLocks/>
            <a:stCxn id="1048602" idx="3"/>
            <a:endCxn id="1048599" idx="2"/>
          </p:cNvCxnSpPr>
          <p:nvPr/>
        </p:nvCxnSpPr>
        <p:spPr>
          <a:xfrm flipV="1">
            <a:off x="4912065" y="3643752"/>
            <a:ext cx="2629013" cy="686860"/>
          </a:xfrm>
          <a:prstGeom prst="bentConnector2"/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3" name="TextBox 15"/>
          <p:cNvSpPr txBox="1"/>
          <p:nvPr/>
        </p:nvSpPr>
        <p:spPr>
          <a:xfrm>
            <a:off x="5785658" y="4156364"/>
            <a:ext cx="492443" cy="215444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800" lang="zh-CN" smtClean="0">
                <a:solidFill>
                  <a:srgbClr val="FF0000"/>
                </a:solidFill>
              </a:rPr>
              <a:t>监听器</a:t>
            </a:r>
            <a:endParaRPr altLang="en-US" dirty="0" sz="800" 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36"/>
          <p:cNvSpPr/>
          <p:nvPr/>
        </p:nvSpPr>
        <p:spPr>
          <a:xfrm>
            <a:off x="7341937" y="4245069"/>
            <a:ext cx="3621921" cy="1590955"/>
          </a:xfrm>
          <a:prstGeom prst="rect"/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5" name="矩形 57"/>
          <p:cNvSpPr/>
          <p:nvPr/>
        </p:nvSpPr>
        <p:spPr>
          <a:xfrm>
            <a:off x="5835827" y="219899"/>
            <a:ext cx="5612086" cy="2971535"/>
          </a:xfrm>
          <a:prstGeom prst="rect"/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6" name="矩形 47"/>
          <p:cNvSpPr/>
          <p:nvPr/>
        </p:nvSpPr>
        <p:spPr>
          <a:xfrm>
            <a:off x="510808" y="3070691"/>
            <a:ext cx="4957664" cy="2911151"/>
          </a:xfrm>
          <a:prstGeom prst="rect"/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7" name="TextBox 1"/>
          <p:cNvSpPr txBox="1"/>
          <p:nvPr/>
        </p:nvSpPr>
        <p:spPr>
          <a:xfrm>
            <a:off x="417601" y="379150"/>
            <a:ext cx="3459480" cy="497840"/>
          </a:xfrm>
          <a:prstGeom prst="rect"/>
          <a:noFill/>
        </p:spPr>
        <p:txBody>
          <a:bodyPr rtlCol="0" wrap="none">
            <a:spAutoFit/>
          </a:bodyPr>
          <a:p>
            <a:pPr defTabSz="1218565"/>
            <a:r>
              <a:rPr altLang="zh-CN" sz="2665" lang="en-US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altLang="en-US" sz="2665" lang="zh-CN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的发布订阅结构</a:t>
            </a:r>
          </a:p>
        </p:txBody>
      </p:sp>
      <p:sp>
        <p:nvSpPr>
          <p:cNvPr id="1048608" name="矩形 3"/>
          <p:cNvSpPr/>
          <p:nvPr/>
        </p:nvSpPr>
        <p:spPr>
          <a:xfrm>
            <a:off x="1925880" y="1173722"/>
            <a:ext cx="2168767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Protocol</a:t>
            </a:r>
            <a:endParaRPr altLang="en-US" dirty="0" lang="zh-CN"/>
          </a:p>
        </p:txBody>
      </p:sp>
      <p:sp>
        <p:nvSpPr>
          <p:cNvPr id="1048609" name="矩形 4"/>
          <p:cNvSpPr/>
          <p:nvPr/>
        </p:nvSpPr>
        <p:spPr>
          <a:xfrm>
            <a:off x="537883" y="2476362"/>
            <a:ext cx="4939553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RegistryProtocol</a:t>
            </a:r>
            <a:endParaRPr altLang="en-US" dirty="0" lang="zh-CN"/>
          </a:p>
        </p:txBody>
      </p:sp>
      <p:sp>
        <p:nvSpPr>
          <p:cNvPr id="1048610" name="矩形 5"/>
          <p:cNvSpPr/>
          <p:nvPr/>
        </p:nvSpPr>
        <p:spPr>
          <a:xfrm>
            <a:off x="7792040" y="364124"/>
            <a:ext cx="2168767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RegistryFactory</a:t>
            </a:r>
            <a:endParaRPr altLang="en-US" dirty="0" lang="zh-CN"/>
          </a:p>
        </p:txBody>
      </p:sp>
      <p:cxnSp>
        <p:nvCxnSpPr>
          <p:cNvPr id="3145731" name="肘形连接符 7"/>
          <p:cNvCxnSpPr>
            <a:cxnSpLocks/>
            <a:stCxn id="1048609" idx="0"/>
            <a:endCxn id="1048608" idx="2"/>
          </p:cNvCxnSpPr>
          <p:nvPr/>
        </p:nvCxnSpPr>
        <p:spPr>
          <a:xfrm rot="5400000" flipH="1" flipV="1">
            <a:off x="2652184" y="2118282"/>
            <a:ext cx="713556" cy="26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1" name="矩形 8"/>
          <p:cNvSpPr/>
          <p:nvPr/>
        </p:nvSpPr>
        <p:spPr>
          <a:xfrm>
            <a:off x="1147483" y="3926560"/>
            <a:ext cx="1228164" cy="358588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zh-CN" dirty="0" lang="en-US" smtClean="0"/>
              <a:t>Export()</a:t>
            </a:r>
            <a:endParaRPr altLang="en-US" dirty="0" lang="zh-CN"/>
          </a:p>
        </p:txBody>
      </p:sp>
      <p:sp>
        <p:nvSpPr>
          <p:cNvPr id="1048612" name="矩形 11"/>
          <p:cNvSpPr/>
          <p:nvPr/>
        </p:nvSpPr>
        <p:spPr>
          <a:xfrm>
            <a:off x="1102660" y="4840948"/>
            <a:ext cx="1281952" cy="358588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dirty="0" lang="en-US" smtClean="0"/>
              <a:t>Refer()</a:t>
            </a:r>
            <a:endParaRPr altLang="en-US" dirty="0" sz="1000" lang="zh-CN">
              <a:solidFill>
                <a:schemeClr val="tx1"/>
              </a:solidFill>
            </a:endParaRPr>
          </a:p>
        </p:txBody>
      </p:sp>
      <p:sp>
        <p:nvSpPr>
          <p:cNvPr id="1048613" name="椭圆 24"/>
          <p:cNvSpPr/>
          <p:nvPr/>
        </p:nvSpPr>
        <p:spPr>
          <a:xfrm>
            <a:off x="3433483" y="3397646"/>
            <a:ext cx="1945341" cy="4482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>
                <a:solidFill>
                  <a:schemeClr val="tx1"/>
                </a:solidFill>
              </a:rPr>
              <a:t>protocol.export</a:t>
            </a:r>
            <a:endParaRPr altLang="en-US" dirty="0" sz="1200" lang="zh-CN">
              <a:solidFill>
                <a:schemeClr val="tx1"/>
              </a:solidFill>
            </a:endParaRPr>
          </a:p>
        </p:txBody>
      </p:sp>
      <p:cxnSp>
        <p:nvCxnSpPr>
          <p:cNvPr id="3145732" name="肘形连接符 26"/>
          <p:cNvCxnSpPr>
            <a:cxnSpLocks/>
            <a:stCxn id="1048611" idx="3"/>
            <a:endCxn id="1048613" idx="2"/>
          </p:cNvCxnSpPr>
          <p:nvPr/>
        </p:nvCxnSpPr>
        <p:spPr>
          <a:xfrm flipV="1">
            <a:off x="2375647" y="3621764"/>
            <a:ext cx="1057836" cy="4840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4" name="椭圆 27"/>
          <p:cNvSpPr/>
          <p:nvPr/>
        </p:nvSpPr>
        <p:spPr>
          <a:xfrm>
            <a:off x="8408918" y="4365837"/>
            <a:ext cx="1766046" cy="555811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sz="1000" lang="en-US" smtClean="0"/>
              <a:t>r</a:t>
            </a:r>
            <a:r>
              <a:rPr dirty="0" sz="1000" lang="en-US" smtClean="0"/>
              <a:t>egister</a:t>
            </a:r>
            <a:r>
              <a:rPr altLang="en-US" dirty="0" sz="1000" lang="zh-CN" smtClean="0"/>
              <a:t>（）</a:t>
            </a:r>
            <a:endParaRPr altLang="en-US" dirty="0" sz="1000" lang="zh-CN">
              <a:solidFill>
                <a:schemeClr val="tx1"/>
              </a:solidFill>
            </a:endParaRPr>
          </a:p>
        </p:txBody>
      </p:sp>
      <p:cxnSp>
        <p:nvCxnSpPr>
          <p:cNvPr id="3145733" name="肘形连接符 29"/>
          <p:cNvCxnSpPr>
            <a:cxnSpLocks/>
            <a:stCxn id="1048611" idx="3"/>
            <a:endCxn id="1048614" idx="2"/>
          </p:cNvCxnSpPr>
          <p:nvPr/>
        </p:nvCxnSpPr>
        <p:spPr>
          <a:xfrm>
            <a:off x="2375647" y="4105854"/>
            <a:ext cx="6033271" cy="537889"/>
          </a:xfrm>
          <a:prstGeom prst="bentConnector3">
            <a:avLst>
              <a:gd name="adj1" fmla="val 8841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5" name="矩形 50"/>
          <p:cNvSpPr/>
          <p:nvPr/>
        </p:nvSpPr>
        <p:spPr>
          <a:xfrm>
            <a:off x="6239419" y="2608723"/>
            <a:ext cx="2269101" cy="34363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/>
              <a:t>ZookeeperRegistryFactory</a:t>
            </a:r>
            <a:endParaRPr altLang="en-US" dirty="0" sz="1200" lang="zh-CN"/>
          </a:p>
        </p:txBody>
      </p:sp>
      <p:sp>
        <p:nvSpPr>
          <p:cNvPr id="1048616" name="矩形 51"/>
          <p:cNvSpPr/>
          <p:nvPr/>
        </p:nvSpPr>
        <p:spPr>
          <a:xfrm>
            <a:off x="9038130" y="1664007"/>
            <a:ext cx="2168767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/>
              <a:t>DubboRegistryFactory</a:t>
            </a:r>
            <a:endParaRPr altLang="en-US" dirty="0" sz="1200" lang="zh-CN"/>
          </a:p>
        </p:txBody>
      </p:sp>
      <p:cxnSp>
        <p:nvCxnSpPr>
          <p:cNvPr id="3145734" name="肘形连接符 53"/>
          <p:cNvCxnSpPr>
            <a:cxnSpLocks/>
            <a:stCxn id="1048621" idx="0"/>
            <a:endCxn id="1048610" idx="2"/>
          </p:cNvCxnSpPr>
          <p:nvPr/>
        </p:nvCxnSpPr>
        <p:spPr>
          <a:xfrm rot="5400000" flipH="1" flipV="1">
            <a:off x="7862216" y="455998"/>
            <a:ext cx="516997" cy="15114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肘形连接符 55"/>
          <p:cNvCxnSpPr>
            <a:cxnSpLocks/>
            <a:stCxn id="1048616" idx="0"/>
            <a:endCxn id="1048610" idx="2"/>
          </p:cNvCxnSpPr>
          <p:nvPr/>
        </p:nvCxnSpPr>
        <p:spPr>
          <a:xfrm rot="16200000" flipV="1">
            <a:off x="9144070" y="685563"/>
            <a:ext cx="710799" cy="12460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7" name="矩形 58"/>
          <p:cNvSpPr/>
          <p:nvPr/>
        </p:nvSpPr>
        <p:spPr>
          <a:xfrm>
            <a:off x="7342117" y="3663158"/>
            <a:ext cx="3622776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/>
              <a:t>Registry</a:t>
            </a:r>
            <a:endParaRPr altLang="en-US" dirty="0" sz="1200" lang="zh-CN"/>
          </a:p>
        </p:txBody>
      </p:sp>
      <p:sp>
        <p:nvSpPr>
          <p:cNvPr id="1048618" name="左大括号 66"/>
          <p:cNvSpPr/>
          <p:nvPr/>
        </p:nvSpPr>
        <p:spPr>
          <a:xfrm>
            <a:off x="708212" y="4087911"/>
            <a:ext cx="331694" cy="1057834"/>
          </a:xfrm>
          <a:prstGeom prst="leftBrace"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altLang="en-US" lang="zh-CN"/>
          </a:p>
        </p:txBody>
      </p:sp>
      <p:cxnSp>
        <p:nvCxnSpPr>
          <p:cNvPr id="3145736" name="肘形连接符 67"/>
          <p:cNvCxnSpPr>
            <a:cxnSpLocks/>
            <a:stCxn id="1048605" idx="2"/>
            <a:endCxn id="1048617" idx="0"/>
          </p:cNvCxnSpPr>
          <p:nvPr/>
        </p:nvCxnSpPr>
        <p:spPr>
          <a:xfrm rot="16200000" flipH="1">
            <a:off x="8661825" y="3171478"/>
            <a:ext cx="471724" cy="51163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7" name="肘形连接符 67"/>
          <p:cNvCxnSpPr>
            <a:cxnSpLocks/>
            <a:stCxn id="1048612" idx="3"/>
            <a:endCxn id="1048619" idx="2"/>
          </p:cNvCxnSpPr>
          <p:nvPr/>
        </p:nvCxnSpPr>
        <p:spPr>
          <a:xfrm>
            <a:off x="2384612" y="5020242"/>
            <a:ext cx="6087060" cy="412394"/>
          </a:xfrm>
          <a:prstGeom prst="bentConnector3">
            <a:avLst>
              <a:gd name="adj1" fmla="val 8469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9" name="椭圆 25"/>
          <p:cNvSpPr/>
          <p:nvPr/>
        </p:nvSpPr>
        <p:spPr>
          <a:xfrm>
            <a:off x="8471672" y="5154730"/>
            <a:ext cx="1766046" cy="555811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sz="1000" lang="en-US" smtClean="0"/>
              <a:t>s</a:t>
            </a:r>
            <a:r>
              <a:rPr dirty="0" sz="1000" lang="en-US" smtClean="0"/>
              <a:t>ubscribe</a:t>
            </a:r>
            <a:r>
              <a:rPr altLang="en-US" dirty="0" sz="1000" lang="zh-CN" smtClean="0"/>
              <a:t>（）</a:t>
            </a:r>
            <a:endParaRPr altLang="en-US" dirty="0" sz="1000" lang="zh-CN">
              <a:solidFill>
                <a:schemeClr val="tx1"/>
              </a:solidFill>
            </a:endParaRPr>
          </a:p>
        </p:txBody>
      </p:sp>
      <p:sp>
        <p:nvSpPr>
          <p:cNvPr id="1048620" name="右大括号 40"/>
          <p:cNvSpPr/>
          <p:nvPr/>
        </p:nvSpPr>
        <p:spPr>
          <a:xfrm>
            <a:off x="10336300" y="4625788"/>
            <a:ext cx="155448" cy="914400"/>
          </a:xfrm>
          <a:prstGeom prst="rightBrace"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21" name="矩形 33"/>
          <p:cNvSpPr/>
          <p:nvPr/>
        </p:nvSpPr>
        <p:spPr>
          <a:xfrm>
            <a:off x="6230454" y="1470205"/>
            <a:ext cx="2269101" cy="34363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/>
              <a:t>AbstractRegistry</a:t>
            </a:r>
            <a:endParaRPr altLang="en-US" dirty="0" sz="1200" lang="zh-CN"/>
          </a:p>
        </p:txBody>
      </p:sp>
      <p:sp>
        <p:nvSpPr>
          <p:cNvPr id="1048622" name="矩形 34"/>
          <p:cNvSpPr/>
          <p:nvPr/>
        </p:nvSpPr>
        <p:spPr>
          <a:xfrm>
            <a:off x="6230455" y="2052911"/>
            <a:ext cx="2269101" cy="34363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/>
              <a:t>FailbackRegistry</a:t>
            </a:r>
            <a:endParaRPr altLang="en-US" dirty="0" sz="1200" lang="zh-CN"/>
          </a:p>
        </p:txBody>
      </p:sp>
      <p:cxnSp>
        <p:nvCxnSpPr>
          <p:cNvPr id="3145738" name="肘形连接符 39"/>
          <p:cNvCxnSpPr>
            <a:cxnSpLocks/>
            <a:stCxn id="1048621" idx="2"/>
            <a:endCxn id="1048622" idx="0"/>
          </p:cNvCxnSpPr>
          <p:nvPr/>
        </p:nvCxnSpPr>
        <p:spPr>
          <a:xfrm rot="16200000" flipH="1">
            <a:off x="7245471" y="1933375"/>
            <a:ext cx="23906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9" name="肘形连接符 42"/>
          <p:cNvCxnSpPr>
            <a:cxnSpLocks/>
            <a:stCxn id="1048622" idx="2"/>
            <a:endCxn id="1048615" idx="0"/>
          </p:cNvCxnSpPr>
          <p:nvPr/>
        </p:nvCxnSpPr>
        <p:spPr>
          <a:xfrm rot="16200000" flipH="1">
            <a:off x="7263401" y="2498153"/>
            <a:ext cx="212175" cy="89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矩形 172"/>
          <p:cNvSpPr/>
          <p:nvPr/>
        </p:nvSpPr>
        <p:spPr>
          <a:xfrm>
            <a:off x="5935287" y="382385"/>
            <a:ext cx="6147165" cy="5885411"/>
          </a:xfrm>
          <a:prstGeom prst="rect"/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/>
          <a:p>
            <a:pPr algn="ctr"/>
            <a:r>
              <a:rPr altLang="en-US" dirty="0" lang="zh-CN" smtClean="0">
                <a:solidFill>
                  <a:srgbClr val="FF0000"/>
                </a:solidFill>
              </a:rPr>
              <a:t>消费端</a:t>
            </a:r>
            <a:endParaRPr altLang="en-US" dirty="0" lang="zh-CN">
              <a:solidFill>
                <a:srgbClr val="FF0000"/>
              </a:solidFill>
            </a:endParaRPr>
          </a:p>
        </p:txBody>
      </p:sp>
      <p:sp>
        <p:nvSpPr>
          <p:cNvPr id="1048624" name="矩形 171"/>
          <p:cNvSpPr/>
          <p:nvPr/>
        </p:nvSpPr>
        <p:spPr>
          <a:xfrm>
            <a:off x="100046" y="1034547"/>
            <a:ext cx="5612086" cy="5075308"/>
          </a:xfrm>
          <a:prstGeom prst="rect"/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/>
          <a:p>
            <a:pPr algn="ctr"/>
            <a:r>
              <a:rPr altLang="en-US" dirty="0" lang="zh-CN" smtClean="0">
                <a:solidFill>
                  <a:srgbClr val="FF0000"/>
                </a:solidFill>
              </a:rPr>
              <a:t>服务端</a:t>
            </a:r>
            <a:endParaRPr altLang="en-US" dirty="0" lang="zh-CN">
              <a:solidFill>
                <a:srgbClr val="FF0000"/>
              </a:solidFill>
            </a:endParaRPr>
          </a:p>
        </p:txBody>
      </p:sp>
      <p:sp>
        <p:nvSpPr>
          <p:cNvPr id="1048625" name="TextBox 1"/>
          <p:cNvSpPr txBox="1"/>
          <p:nvPr/>
        </p:nvSpPr>
        <p:spPr>
          <a:xfrm>
            <a:off x="417601" y="379150"/>
            <a:ext cx="3459480" cy="497840"/>
          </a:xfrm>
          <a:prstGeom prst="rect"/>
          <a:noFill/>
        </p:spPr>
        <p:txBody>
          <a:bodyPr rtlCol="0" wrap="none">
            <a:spAutoFit/>
          </a:bodyPr>
          <a:p>
            <a:pPr defTabSz="1218565"/>
            <a:r>
              <a:rPr altLang="zh-CN" sz="2665" lang="en-US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altLang="en-US" sz="2665" lang="zh-CN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的发布订阅流程</a:t>
            </a:r>
          </a:p>
        </p:txBody>
      </p:sp>
      <p:sp>
        <p:nvSpPr>
          <p:cNvPr id="1048626" name="矩形 3"/>
          <p:cNvSpPr/>
          <p:nvPr/>
        </p:nvSpPr>
        <p:spPr>
          <a:xfrm>
            <a:off x="893772" y="2582289"/>
            <a:ext cx="2168767" cy="357671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/>
              <a:t>protocol.export</a:t>
            </a:r>
            <a:endParaRPr altLang="en-US" dirty="0" sz="1200" lang="zh-CN"/>
          </a:p>
        </p:txBody>
      </p:sp>
      <p:cxnSp>
        <p:nvCxnSpPr>
          <p:cNvPr id="3145740" name="肘形连接符 29"/>
          <p:cNvCxnSpPr>
            <a:cxnSpLocks/>
            <a:stCxn id="1048627" idx="2"/>
            <a:endCxn id="1048626" idx="0"/>
          </p:cNvCxnSpPr>
          <p:nvPr/>
        </p:nvCxnSpPr>
        <p:spPr>
          <a:xfrm rot="16200000" flipH="1">
            <a:off x="1682778" y="2286911"/>
            <a:ext cx="590202" cy="5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1" name="肘形连接符 67"/>
          <p:cNvCxnSpPr>
            <a:cxnSpLocks/>
            <a:stCxn id="1048630" idx="2"/>
            <a:endCxn id="1048631" idx="2"/>
          </p:cNvCxnSpPr>
          <p:nvPr/>
        </p:nvCxnSpPr>
        <p:spPr>
          <a:xfrm rot="16200000" flipH="1">
            <a:off x="936707" y="4029522"/>
            <a:ext cx="1512615" cy="1533523"/>
          </a:xfrm>
          <a:prstGeom prst="bentConnector2"/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7" name="矩形 32"/>
          <p:cNvSpPr/>
          <p:nvPr/>
        </p:nvSpPr>
        <p:spPr>
          <a:xfrm>
            <a:off x="893218" y="1634416"/>
            <a:ext cx="2168767" cy="357671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/>
              <a:t>ServiceConfig</a:t>
            </a:r>
            <a:endParaRPr altLang="en-US" dirty="0" sz="1200" lang="zh-CN"/>
          </a:p>
        </p:txBody>
      </p:sp>
      <p:sp>
        <p:nvSpPr>
          <p:cNvPr id="1048628" name="十字形 46"/>
          <p:cNvSpPr/>
          <p:nvPr/>
        </p:nvSpPr>
        <p:spPr>
          <a:xfrm>
            <a:off x="3258589" y="2610220"/>
            <a:ext cx="324196" cy="309592"/>
          </a:xfrm>
          <a:prstGeom prst="plus">
            <a:avLst>
              <a:gd name="adj" fmla="val 4038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200" lang="zh-CN"/>
          </a:p>
        </p:txBody>
      </p:sp>
      <p:sp>
        <p:nvSpPr>
          <p:cNvPr id="1048629" name="矩形 48"/>
          <p:cNvSpPr/>
          <p:nvPr/>
        </p:nvSpPr>
        <p:spPr>
          <a:xfrm>
            <a:off x="3706245" y="2593373"/>
            <a:ext cx="1389457" cy="357671"/>
          </a:xfrm>
          <a:prstGeom prst="rect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>
                <a:solidFill>
                  <a:schemeClr val="tx1"/>
                </a:solidFill>
              </a:rPr>
              <a:t>registryURLs</a:t>
            </a:r>
            <a:endParaRPr altLang="en-US" dirty="0" sz="1200" lang="zh-CN">
              <a:solidFill>
                <a:schemeClr val="tx1"/>
              </a:solidFill>
            </a:endParaRPr>
          </a:p>
        </p:txBody>
      </p:sp>
      <p:sp>
        <p:nvSpPr>
          <p:cNvPr id="1048630" name="矩形 49"/>
          <p:cNvSpPr/>
          <p:nvPr/>
        </p:nvSpPr>
        <p:spPr>
          <a:xfrm>
            <a:off x="214899" y="3682306"/>
            <a:ext cx="1422708" cy="357671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/>
              <a:t>RegistryProtocol</a:t>
            </a:r>
            <a:endParaRPr altLang="en-US" dirty="0" sz="1200" lang="zh-CN"/>
          </a:p>
        </p:txBody>
      </p:sp>
      <p:cxnSp>
        <p:nvCxnSpPr>
          <p:cNvPr id="3145742" name="肘形连接符 60"/>
          <p:cNvCxnSpPr>
            <a:cxnSpLocks/>
            <a:stCxn id="1048626" idx="2"/>
            <a:endCxn id="1048630" idx="0"/>
          </p:cNvCxnSpPr>
          <p:nvPr/>
        </p:nvCxnSpPr>
        <p:spPr>
          <a:xfrm rot="5400000">
            <a:off x="1081032" y="2785182"/>
            <a:ext cx="742346" cy="105190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1" name="椭圆 64"/>
          <p:cNvSpPr/>
          <p:nvPr/>
        </p:nvSpPr>
        <p:spPr>
          <a:xfrm>
            <a:off x="2459776" y="5274686"/>
            <a:ext cx="1766046" cy="555811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sz="1000" lang="en-US" smtClean="0"/>
              <a:t>r</a:t>
            </a:r>
            <a:r>
              <a:rPr dirty="0" sz="1000" lang="en-US" smtClean="0"/>
              <a:t>egister</a:t>
            </a:r>
            <a:r>
              <a:rPr altLang="en-US" dirty="0" sz="1000" lang="zh-CN" smtClean="0"/>
              <a:t>（）</a:t>
            </a:r>
            <a:endParaRPr altLang="zh-CN" dirty="0" sz="1000" lang="en-US" smtClean="0"/>
          </a:p>
          <a:p>
            <a:pPr algn="ctr"/>
            <a:r>
              <a:rPr altLang="zh-CN" dirty="0" sz="1000" lang="en-US" smtClean="0">
                <a:solidFill>
                  <a:schemeClr val="tx1"/>
                </a:solidFill>
              </a:rPr>
              <a:t>Zk</a:t>
            </a:r>
            <a:r>
              <a:rPr altLang="en-US" dirty="0" sz="1000" lang="zh-CN" smtClean="0">
                <a:solidFill>
                  <a:schemeClr val="tx1"/>
                </a:solidFill>
              </a:rPr>
              <a:t>注册</a:t>
            </a:r>
            <a:endParaRPr altLang="en-US" dirty="0" sz="1000" lang="zh-CN">
              <a:solidFill>
                <a:schemeClr val="tx1"/>
              </a:solidFill>
            </a:endParaRPr>
          </a:p>
        </p:txBody>
      </p:sp>
      <p:sp>
        <p:nvSpPr>
          <p:cNvPr id="1048632" name="矩形 68"/>
          <p:cNvSpPr/>
          <p:nvPr/>
        </p:nvSpPr>
        <p:spPr>
          <a:xfrm>
            <a:off x="1712422" y="3673995"/>
            <a:ext cx="1352887" cy="357671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sz="1200" lang="en-US" smtClean="0"/>
              <a:t>p</a:t>
            </a:r>
            <a:r>
              <a:rPr dirty="0" sz="1200" lang="en-US" smtClean="0"/>
              <a:t>rotocol.export</a:t>
            </a:r>
            <a:endParaRPr altLang="en-US" dirty="0" sz="1200" lang="zh-CN"/>
          </a:p>
        </p:txBody>
      </p:sp>
      <p:sp>
        <p:nvSpPr>
          <p:cNvPr id="1048633" name="十字形 69"/>
          <p:cNvSpPr/>
          <p:nvPr/>
        </p:nvSpPr>
        <p:spPr>
          <a:xfrm>
            <a:off x="3277985" y="3701926"/>
            <a:ext cx="324196" cy="309592"/>
          </a:xfrm>
          <a:prstGeom prst="plus">
            <a:avLst>
              <a:gd name="adj" fmla="val 4038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200" lang="zh-CN"/>
          </a:p>
        </p:txBody>
      </p:sp>
      <p:sp>
        <p:nvSpPr>
          <p:cNvPr id="1048634" name="矩形 70"/>
          <p:cNvSpPr/>
          <p:nvPr/>
        </p:nvSpPr>
        <p:spPr>
          <a:xfrm>
            <a:off x="3725641" y="3685079"/>
            <a:ext cx="1389457" cy="357671"/>
          </a:xfrm>
          <a:prstGeom prst="rect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>
                <a:solidFill>
                  <a:schemeClr val="tx1"/>
                </a:solidFill>
              </a:rPr>
              <a:t>ProviderUrl</a:t>
            </a:r>
            <a:endParaRPr altLang="en-US" dirty="0" sz="1200" lang="zh-CN">
              <a:solidFill>
                <a:schemeClr val="tx1"/>
              </a:solidFill>
            </a:endParaRPr>
          </a:p>
        </p:txBody>
      </p:sp>
      <p:cxnSp>
        <p:nvCxnSpPr>
          <p:cNvPr id="3145743" name="肘形连接符 74"/>
          <p:cNvCxnSpPr>
            <a:cxnSpLocks/>
            <a:stCxn id="1048626" idx="2"/>
            <a:endCxn id="1048632" idx="0"/>
          </p:cNvCxnSpPr>
          <p:nvPr/>
        </p:nvCxnSpPr>
        <p:spPr>
          <a:xfrm rot="16200000" flipH="1">
            <a:off x="1816494" y="3101622"/>
            <a:ext cx="734035" cy="4107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5" name="矩形 78"/>
          <p:cNvSpPr/>
          <p:nvPr/>
        </p:nvSpPr>
        <p:spPr>
          <a:xfrm>
            <a:off x="8934951" y="1870148"/>
            <a:ext cx="1431020" cy="357671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1200" i="1" lang="en-US" smtClean="0"/>
              <a:t>refprotocol</a:t>
            </a:r>
            <a:r>
              <a:rPr dirty="0" sz="1200" lang="en-US" smtClean="0"/>
              <a:t>.refer</a:t>
            </a:r>
            <a:endParaRPr altLang="en-US" dirty="0" sz="1200" lang="zh-CN"/>
          </a:p>
        </p:txBody>
      </p:sp>
      <p:cxnSp>
        <p:nvCxnSpPr>
          <p:cNvPr id="3145744" name="肘形连接符 79"/>
          <p:cNvCxnSpPr>
            <a:cxnSpLocks/>
            <a:stCxn id="1048636" idx="2"/>
            <a:endCxn id="1048635" idx="0"/>
          </p:cNvCxnSpPr>
          <p:nvPr/>
        </p:nvCxnSpPr>
        <p:spPr>
          <a:xfrm rot="5400000">
            <a:off x="9539520" y="1390888"/>
            <a:ext cx="590202" cy="3683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5" name="肘形连接符 67"/>
          <p:cNvCxnSpPr>
            <a:cxnSpLocks/>
            <a:stCxn id="1048640" idx="2"/>
            <a:endCxn id="1048639" idx="0"/>
          </p:cNvCxnSpPr>
          <p:nvPr/>
        </p:nvCxnSpPr>
        <p:spPr>
          <a:xfrm rot="5400000">
            <a:off x="9516257" y="3441560"/>
            <a:ext cx="1010281" cy="14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6" name="矩形 81"/>
          <p:cNvSpPr/>
          <p:nvPr/>
        </p:nvSpPr>
        <p:spPr>
          <a:xfrm>
            <a:off x="8934396" y="922275"/>
            <a:ext cx="2168767" cy="357671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/>
              <a:t>ReferenceConfig</a:t>
            </a:r>
            <a:endParaRPr altLang="en-US" dirty="0" sz="1200" lang="zh-CN"/>
          </a:p>
        </p:txBody>
      </p:sp>
      <p:sp>
        <p:nvSpPr>
          <p:cNvPr id="1048637" name="十字形 82"/>
          <p:cNvSpPr/>
          <p:nvPr/>
        </p:nvSpPr>
        <p:spPr>
          <a:xfrm>
            <a:off x="10460182" y="1873141"/>
            <a:ext cx="324196" cy="309592"/>
          </a:xfrm>
          <a:prstGeom prst="plus">
            <a:avLst>
              <a:gd name="adj" fmla="val 4038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200" lang="zh-CN"/>
          </a:p>
        </p:txBody>
      </p:sp>
      <p:sp>
        <p:nvSpPr>
          <p:cNvPr id="1048638" name="矩形 83"/>
          <p:cNvSpPr/>
          <p:nvPr/>
        </p:nvSpPr>
        <p:spPr>
          <a:xfrm>
            <a:off x="10907839" y="1856294"/>
            <a:ext cx="1145616" cy="357671"/>
          </a:xfrm>
          <a:prstGeom prst="rect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>
                <a:solidFill>
                  <a:schemeClr val="tx1"/>
                </a:solidFill>
              </a:rPr>
              <a:t>registryURLs</a:t>
            </a:r>
            <a:endParaRPr altLang="en-US" dirty="0" sz="1200" lang="zh-CN">
              <a:solidFill>
                <a:schemeClr val="tx1"/>
              </a:solidFill>
            </a:endParaRPr>
          </a:p>
        </p:txBody>
      </p:sp>
      <p:sp>
        <p:nvSpPr>
          <p:cNvPr id="1048639" name="椭圆 86"/>
          <p:cNvSpPr/>
          <p:nvPr/>
        </p:nvSpPr>
        <p:spPr>
          <a:xfrm>
            <a:off x="9137666" y="3947408"/>
            <a:ext cx="1766046" cy="555811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sz="1000" lang="en-US" smtClean="0"/>
              <a:t>s</a:t>
            </a:r>
            <a:r>
              <a:rPr dirty="0" sz="1000" lang="en-US" smtClean="0"/>
              <a:t>ubscribe </a:t>
            </a:r>
            <a:r>
              <a:rPr altLang="en-US" dirty="0" sz="1000" lang="zh-CN" smtClean="0"/>
              <a:t>（）</a:t>
            </a:r>
            <a:endParaRPr altLang="zh-CN" dirty="0" sz="1000" lang="en-US" smtClean="0"/>
          </a:p>
          <a:p>
            <a:pPr algn="ctr"/>
            <a:r>
              <a:rPr altLang="zh-CN" dirty="0" sz="1000" lang="en-US" smtClean="0">
                <a:solidFill>
                  <a:schemeClr val="tx1"/>
                </a:solidFill>
              </a:rPr>
              <a:t>Zk</a:t>
            </a:r>
            <a:r>
              <a:rPr altLang="en-US" dirty="0" sz="1000" lang="zh-CN" smtClean="0">
                <a:solidFill>
                  <a:schemeClr val="tx1"/>
                </a:solidFill>
              </a:rPr>
              <a:t>订阅</a:t>
            </a:r>
            <a:endParaRPr altLang="en-US" dirty="0" sz="1000" lang="zh-CN">
              <a:solidFill>
                <a:schemeClr val="tx1"/>
              </a:solidFill>
            </a:endParaRPr>
          </a:p>
        </p:txBody>
      </p:sp>
      <p:sp>
        <p:nvSpPr>
          <p:cNvPr id="1048640" name="矩形 87"/>
          <p:cNvSpPr/>
          <p:nvPr/>
        </p:nvSpPr>
        <p:spPr>
          <a:xfrm>
            <a:off x="8937720" y="2579456"/>
            <a:ext cx="2168767" cy="357671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/>
              <a:t>RegistryProtocol</a:t>
            </a:r>
            <a:endParaRPr altLang="en-US" dirty="0" sz="1200" lang="zh-CN"/>
          </a:p>
        </p:txBody>
      </p:sp>
      <p:cxnSp>
        <p:nvCxnSpPr>
          <p:cNvPr id="3145746" name="肘形连接符 90"/>
          <p:cNvCxnSpPr>
            <a:cxnSpLocks/>
            <a:stCxn id="1048635" idx="2"/>
            <a:endCxn id="1048640" idx="0"/>
          </p:cNvCxnSpPr>
          <p:nvPr/>
        </p:nvCxnSpPr>
        <p:spPr>
          <a:xfrm rot="16200000" flipH="1">
            <a:off x="9660464" y="2217815"/>
            <a:ext cx="351637" cy="3716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1" name="矩形 119"/>
          <p:cNvSpPr/>
          <p:nvPr/>
        </p:nvSpPr>
        <p:spPr>
          <a:xfrm>
            <a:off x="1680709" y="4466473"/>
            <a:ext cx="1422708" cy="357671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/>
              <a:t>D</a:t>
            </a:r>
            <a:r>
              <a:rPr altLang="zh-CN" dirty="0" sz="1200" lang="en-US" smtClean="0"/>
              <a:t>ubbo</a:t>
            </a:r>
            <a:r>
              <a:rPr dirty="0" sz="1200" lang="en-US" smtClean="0"/>
              <a:t>Protocol</a:t>
            </a:r>
            <a:endParaRPr altLang="en-US" dirty="0" sz="1200" lang="zh-CN"/>
          </a:p>
        </p:txBody>
      </p:sp>
      <p:cxnSp>
        <p:nvCxnSpPr>
          <p:cNvPr id="3145747" name="肘形连接符 120"/>
          <p:cNvCxnSpPr>
            <a:cxnSpLocks/>
            <a:stCxn id="1048632" idx="2"/>
            <a:endCxn id="1048641" idx="0"/>
          </p:cNvCxnSpPr>
          <p:nvPr/>
        </p:nvCxnSpPr>
        <p:spPr>
          <a:xfrm rot="16200000" flipH="1">
            <a:off x="2173061" y="4247470"/>
            <a:ext cx="434807" cy="319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2" name="矩形 131"/>
          <p:cNvSpPr/>
          <p:nvPr/>
        </p:nvSpPr>
        <p:spPr>
          <a:xfrm>
            <a:off x="6484914" y="2587591"/>
            <a:ext cx="1509159" cy="357671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/>
              <a:t>NotifyListener</a:t>
            </a:r>
            <a:endParaRPr altLang="en-US" dirty="0" sz="1200" lang="zh-CN"/>
          </a:p>
        </p:txBody>
      </p:sp>
      <p:sp>
        <p:nvSpPr>
          <p:cNvPr id="1048643" name="矩形 132"/>
          <p:cNvSpPr/>
          <p:nvPr/>
        </p:nvSpPr>
        <p:spPr>
          <a:xfrm>
            <a:off x="6529248" y="3380071"/>
            <a:ext cx="1509159" cy="357671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/>
              <a:t>RegistryDirectory</a:t>
            </a:r>
            <a:endParaRPr altLang="en-US" dirty="0" sz="1200" lang="zh-CN"/>
          </a:p>
        </p:txBody>
      </p:sp>
      <p:cxnSp>
        <p:nvCxnSpPr>
          <p:cNvPr id="3145748" name="肘形连接符 134"/>
          <p:cNvCxnSpPr>
            <a:cxnSpLocks/>
            <a:stCxn id="1048643" idx="0"/>
            <a:endCxn id="1048642" idx="2"/>
          </p:cNvCxnSpPr>
          <p:nvPr/>
        </p:nvCxnSpPr>
        <p:spPr>
          <a:xfrm rot="16200000" flipV="1">
            <a:off x="7044257" y="3140500"/>
            <a:ext cx="434809" cy="443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9" name="肘形连接符 67"/>
          <p:cNvCxnSpPr>
            <a:cxnSpLocks/>
            <a:stCxn id="1048639" idx="2"/>
            <a:endCxn id="1048644" idx="3"/>
          </p:cNvCxnSpPr>
          <p:nvPr/>
        </p:nvCxnSpPr>
        <p:spPr>
          <a:xfrm rot="10800000" flipV="1">
            <a:off x="7966364" y="4225314"/>
            <a:ext cx="1171303" cy="138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4" name="矩形 154"/>
          <p:cNvSpPr/>
          <p:nvPr/>
        </p:nvSpPr>
        <p:spPr>
          <a:xfrm>
            <a:off x="5993476" y="4047860"/>
            <a:ext cx="1972887" cy="357671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/>
              <a:t>RegistryDirectory.notify</a:t>
            </a:r>
            <a:endParaRPr altLang="en-US" dirty="0" sz="1200" lang="zh-CN"/>
          </a:p>
        </p:txBody>
      </p:sp>
      <p:cxnSp>
        <p:nvCxnSpPr>
          <p:cNvPr id="3145750" name="肘形连接符 67"/>
          <p:cNvCxnSpPr>
            <a:cxnSpLocks/>
            <a:stCxn id="1048643" idx="3"/>
            <a:endCxn id="1048639" idx="1"/>
          </p:cNvCxnSpPr>
          <p:nvPr/>
        </p:nvCxnSpPr>
        <p:spPr>
          <a:xfrm>
            <a:off x="8038407" y="3558907"/>
            <a:ext cx="1357891" cy="469898"/>
          </a:xfrm>
          <a:prstGeom prst="bentConnector2"/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5" name="矩形 159"/>
          <p:cNvSpPr/>
          <p:nvPr/>
        </p:nvSpPr>
        <p:spPr>
          <a:xfrm>
            <a:off x="6303818" y="4815593"/>
            <a:ext cx="1352887" cy="357671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1200" lang="en-US" smtClean="0"/>
              <a:t>protocol</a:t>
            </a:r>
            <a:r>
              <a:rPr dirty="0" sz="1200" lang="en-US" smtClean="0"/>
              <a:t>.refer</a:t>
            </a:r>
            <a:endParaRPr altLang="en-US" dirty="0" sz="1200" lang="zh-CN"/>
          </a:p>
        </p:txBody>
      </p:sp>
      <p:sp>
        <p:nvSpPr>
          <p:cNvPr id="1048646" name="十字形 160"/>
          <p:cNvSpPr/>
          <p:nvPr/>
        </p:nvSpPr>
        <p:spPr>
          <a:xfrm>
            <a:off x="7869381" y="4843524"/>
            <a:ext cx="324196" cy="309592"/>
          </a:xfrm>
          <a:prstGeom prst="plus">
            <a:avLst>
              <a:gd name="adj" fmla="val 4038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200" lang="zh-CN"/>
          </a:p>
        </p:txBody>
      </p:sp>
      <p:sp>
        <p:nvSpPr>
          <p:cNvPr id="1048647" name="矩形 161"/>
          <p:cNvSpPr/>
          <p:nvPr/>
        </p:nvSpPr>
        <p:spPr>
          <a:xfrm>
            <a:off x="8317037" y="4826677"/>
            <a:ext cx="1389457" cy="357671"/>
          </a:xfrm>
          <a:prstGeom prst="rect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>
                <a:solidFill>
                  <a:schemeClr val="tx1"/>
                </a:solidFill>
              </a:rPr>
              <a:t>ProviderUrl</a:t>
            </a:r>
            <a:endParaRPr altLang="en-US" dirty="0" sz="1200" lang="zh-CN">
              <a:solidFill>
                <a:schemeClr val="tx1"/>
              </a:solidFill>
            </a:endParaRPr>
          </a:p>
        </p:txBody>
      </p:sp>
      <p:cxnSp>
        <p:nvCxnSpPr>
          <p:cNvPr id="3145751" name="肘形连接符 67"/>
          <p:cNvCxnSpPr>
            <a:cxnSpLocks/>
            <a:stCxn id="1048644" idx="2"/>
            <a:endCxn id="1048645" idx="0"/>
          </p:cNvCxnSpPr>
          <p:nvPr/>
        </p:nvCxnSpPr>
        <p:spPr>
          <a:xfrm rot="16200000" flipH="1">
            <a:off x="6775060" y="4610391"/>
            <a:ext cx="410062" cy="3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8" name="矩形 166"/>
          <p:cNvSpPr/>
          <p:nvPr/>
        </p:nvSpPr>
        <p:spPr>
          <a:xfrm>
            <a:off x="6263793" y="5849156"/>
            <a:ext cx="1422708" cy="357671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/>
              <a:t>D</a:t>
            </a:r>
            <a:r>
              <a:rPr altLang="zh-CN" dirty="0" sz="1200" lang="en-US" smtClean="0"/>
              <a:t>ubbo</a:t>
            </a:r>
            <a:r>
              <a:rPr dirty="0" sz="1200" lang="en-US" smtClean="0"/>
              <a:t>Protocol</a:t>
            </a:r>
            <a:endParaRPr altLang="en-US" dirty="0" sz="1200" lang="zh-CN"/>
          </a:p>
        </p:txBody>
      </p:sp>
      <p:cxnSp>
        <p:nvCxnSpPr>
          <p:cNvPr id="3145752" name="肘形连接符 67"/>
          <p:cNvCxnSpPr>
            <a:cxnSpLocks/>
            <a:stCxn id="1048645" idx="2"/>
            <a:endCxn id="1048648" idx="0"/>
          </p:cNvCxnSpPr>
          <p:nvPr/>
        </p:nvCxnSpPr>
        <p:spPr>
          <a:xfrm rot="5400000">
            <a:off x="6639759" y="5508653"/>
            <a:ext cx="675892" cy="51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9" name="TextBox 173"/>
          <p:cNvSpPr txBox="1"/>
          <p:nvPr/>
        </p:nvSpPr>
        <p:spPr>
          <a:xfrm>
            <a:off x="8279476" y="3300153"/>
            <a:ext cx="646331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200" lang="zh-CN" smtClean="0">
                <a:solidFill>
                  <a:srgbClr val="FF0000"/>
                </a:solidFill>
              </a:rPr>
              <a:t>监听器</a:t>
            </a:r>
            <a:endParaRPr altLang="en-US" dirty="0" sz="1200" 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extBox 1"/>
          <p:cNvSpPr txBox="1"/>
          <p:nvPr/>
        </p:nvSpPr>
        <p:spPr>
          <a:xfrm>
            <a:off x="417601" y="379150"/>
            <a:ext cx="3922869" cy="502445"/>
          </a:xfrm>
          <a:prstGeom prst="rect"/>
          <a:noFill/>
        </p:spPr>
        <p:txBody>
          <a:bodyPr rtlCol="0" wrap="none">
            <a:spAutoFit/>
          </a:bodyPr>
          <a:p>
            <a:pPr defTabSz="1218565"/>
            <a:r>
              <a:rPr altLang="en-US" sz="2665" lang="zh-CN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监听器结构与</a:t>
            </a:r>
            <a:r>
              <a:rPr altLang="zh-CN" sz="2665" lang="en-US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r>
              <a:rPr altLang="en-US" sz="2665" lang="zh-CN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altLang="zh-CN" sz="2665" lang="en-US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altLang="en-US" sz="2665" lang="zh-CN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51" name="矩形 5"/>
          <p:cNvSpPr/>
          <p:nvPr/>
        </p:nvSpPr>
        <p:spPr>
          <a:xfrm>
            <a:off x="2691137" y="2031523"/>
            <a:ext cx="2168767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NotifyListener</a:t>
            </a:r>
            <a:endParaRPr altLang="en-US" dirty="0" lang="zh-CN"/>
          </a:p>
        </p:txBody>
      </p:sp>
      <p:cxnSp>
        <p:nvCxnSpPr>
          <p:cNvPr id="3145753" name="肘形连接符 53"/>
          <p:cNvCxnSpPr>
            <a:cxnSpLocks/>
            <a:stCxn id="1048652" idx="0"/>
            <a:endCxn id="1048651" idx="2"/>
          </p:cNvCxnSpPr>
          <p:nvPr/>
        </p:nvCxnSpPr>
        <p:spPr>
          <a:xfrm rot="16200000" flipV="1">
            <a:off x="3527806" y="2868322"/>
            <a:ext cx="499064" cy="36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2" name="矩形 33"/>
          <p:cNvSpPr/>
          <p:nvPr/>
        </p:nvSpPr>
        <p:spPr>
          <a:xfrm>
            <a:off x="2339813" y="3119671"/>
            <a:ext cx="2878684" cy="412383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/>
              <a:t>RegistryDirectory</a:t>
            </a:r>
            <a:endParaRPr altLang="en-US" dirty="0" sz="1200" lang="zh-CN"/>
          </a:p>
        </p:txBody>
      </p:sp>
      <p:sp>
        <p:nvSpPr>
          <p:cNvPr id="1048653" name="矩形 35"/>
          <p:cNvSpPr/>
          <p:nvPr/>
        </p:nvSpPr>
        <p:spPr>
          <a:xfrm>
            <a:off x="6526305" y="3101740"/>
            <a:ext cx="923381" cy="412383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/>
              <a:t>URL</a:t>
            </a:r>
            <a:endParaRPr altLang="en-US" dirty="0" sz="1200" lang="zh-CN"/>
          </a:p>
        </p:txBody>
      </p:sp>
      <p:cxnSp>
        <p:nvCxnSpPr>
          <p:cNvPr id="3145754" name="直接箭头连接符 38"/>
          <p:cNvCxnSpPr>
            <a:cxnSpLocks/>
            <a:stCxn id="1048652" idx="3"/>
            <a:endCxn id="1048653" idx="1"/>
          </p:cNvCxnSpPr>
          <p:nvPr/>
        </p:nvCxnSpPr>
        <p:spPr>
          <a:xfrm flipV="1">
            <a:off x="5218497" y="3307932"/>
            <a:ext cx="1307808" cy="17931"/>
          </a:xfrm>
          <a:prstGeom prst="straightConnector1"/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4" name="矩形 44"/>
          <p:cNvSpPr/>
          <p:nvPr/>
        </p:nvSpPr>
        <p:spPr>
          <a:xfrm>
            <a:off x="8704745" y="2680400"/>
            <a:ext cx="1210235" cy="412383"/>
          </a:xfrm>
          <a:prstGeom prst="rect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/>
              <a:t>configurators</a:t>
            </a:r>
            <a:endParaRPr altLang="en-US" dirty="0" sz="1200" lang="zh-CN"/>
          </a:p>
        </p:txBody>
      </p:sp>
      <p:sp>
        <p:nvSpPr>
          <p:cNvPr id="1048655" name="矩形 45"/>
          <p:cNvSpPr/>
          <p:nvPr/>
        </p:nvSpPr>
        <p:spPr>
          <a:xfrm>
            <a:off x="8740586" y="3549976"/>
            <a:ext cx="923381" cy="412383"/>
          </a:xfrm>
          <a:prstGeom prst="rect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/>
              <a:t>routers</a:t>
            </a:r>
            <a:endParaRPr altLang="en-US" dirty="0" sz="1200" lang="zh-CN"/>
          </a:p>
        </p:txBody>
      </p:sp>
      <p:sp>
        <p:nvSpPr>
          <p:cNvPr id="1048656" name="矩形 46"/>
          <p:cNvSpPr/>
          <p:nvPr/>
        </p:nvSpPr>
        <p:spPr>
          <a:xfrm>
            <a:off x="8785410" y="4365764"/>
            <a:ext cx="923381" cy="412383"/>
          </a:xfrm>
          <a:prstGeom prst="rect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 smtClean="0"/>
              <a:t>providers</a:t>
            </a:r>
            <a:endParaRPr altLang="en-US" dirty="0" sz="1200" lang="zh-CN"/>
          </a:p>
        </p:txBody>
      </p:sp>
      <p:sp>
        <p:nvSpPr>
          <p:cNvPr id="1048657" name="矩形 48"/>
          <p:cNvSpPr/>
          <p:nvPr/>
        </p:nvSpPr>
        <p:spPr>
          <a:xfrm>
            <a:off x="8695780" y="1748070"/>
            <a:ext cx="986118" cy="412383"/>
          </a:xfrm>
          <a:prstGeom prst="rect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sz="1200" lang="en-US" smtClean="0"/>
              <a:t>consumers</a:t>
            </a:r>
            <a:endParaRPr altLang="en-US" dirty="0" sz="1200" lang="zh-CN"/>
          </a:p>
        </p:txBody>
      </p:sp>
      <p:cxnSp>
        <p:nvCxnSpPr>
          <p:cNvPr id="3145755" name="直接箭头连接符 52"/>
          <p:cNvCxnSpPr>
            <a:cxnSpLocks/>
            <a:stCxn id="1048653" idx="3"/>
            <a:endCxn id="1048657" idx="1"/>
          </p:cNvCxnSpPr>
          <p:nvPr/>
        </p:nvCxnSpPr>
        <p:spPr>
          <a:xfrm flipV="1">
            <a:off x="7449686" y="1954262"/>
            <a:ext cx="1246094" cy="1353670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6" name="直接箭头连接符 56"/>
          <p:cNvCxnSpPr>
            <a:cxnSpLocks/>
            <a:stCxn id="1048653" idx="3"/>
            <a:endCxn id="1048654" idx="1"/>
          </p:cNvCxnSpPr>
          <p:nvPr/>
        </p:nvCxnSpPr>
        <p:spPr>
          <a:xfrm flipV="1">
            <a:off x="7449686" y="2886592"/>
            <a:ext cx="1255059" cy="421340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7" name="直接箭头连接符 60"/>
          <p:cNvCxnSpPr>
            <a:cxnSpLocks/>
            <a:stCxn id="1048653" idx="3"/>
            <a:endCxn id="1048655" idx="1"/>
          </p:cNvCxnSpPr>
          <p:nvPr/>
        </p:nvCxnSpPr>
        <p:spPr>
          <a:xfrm>
            <a:off x="7449686" y="3307932"/>
            <a:ext cx="1290900" cy="448236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8" name="直接箭头连接符 62"/>
          <p:cNvCxnSpPr>
            <a:cxnSpLocks/>
            <a:stCxn id="1048653" idx="3"/>
            <a:endCxn id="1048656" idx="1"/>
          </p:cNvCxnSpPr>
          <p:nvPr/>
        </p:nvCxnSpPr>
        <p:spPr>
          <a:xfrm>
            <a:off x="7449686" y="3307932"/>
            <a:ext cx="1335724" cy="1264024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8" name="矩形 68"/>
          <p:cNvSpPr/>
          <p:nvPr/>
        </p:nvSpPr>
        <p:spPr>
          <a:xfrm>
            <a:off x="2348778" y="3532047"/>
            <a:ext cx="2878684" cy="744082"/>
          </a:xfrm>
          <a:prstGeom prst="rect"/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dirty="0" sz="1200" lang="en-US" smtClean="0"/>
              <a:t>List&lt;Configurator&gt; </a:t>
            </a:r>
            <a:r>
              <a:rPr b="1" dirty="0" sz="1200" lang="en-US" smtClean="0"/>
              <a:t>configurators</a:t>
            </a:r>
            <a:r>
              <a:rPr dirty="0" sz="1200" lang="en-US" smtClean="0"/>
              <a:t>;</a:t>
            </a:r>
          </a:p>
          <a:p>
            <a:r>
              <a:rPr dirty="0" sz="1200" lang="en-US" smtClean="0"/>
              <a:t>List&lt;Router&gt; </a:t>
            </a:r>
            <a:r>
              <a:rPr b="1" dirty="0" sz="1200" lang="en-US" smtClean="0"/>
              <a:t>routers</a:t>
            </a:r>
            <a:r>
              <a:rPr dirty="0" sz="1200" lang="en-US" smtClean="0"/>
              <a:t>;</a:t>
            </a:r>
          </a:p>
          <a:p>
            <a:r>
              <a:rPr dirty="0" sz="1200" lang="en-US" smtClean="0"/>
              <a:t>Set&lt;URL&gt; </a:t>
            </a:r>
            <a:r>
              <a:rPr b="1" dirty="0" sz="1200" lang="en-US" smtClean="0"/>
              <a:t>cachedInvokerUrls</a:t>
            </a:r>
            <a:r>
              <a:rPr dirty="0" sz="1200" lang="en-US" smtClean="0"/>
              <a:t>;</a:t>
            </a:r>
            <a:endParaRPr altLang="en-US" dirty="0" sz="1200" lang="zh-CN"/>
          </a:p>
        </p:txBody>
      </p:sp>
      <p:sp>
        <p:nvSpPr>
          <p:cNvPr id="1048659" name="矩形 79"/>
          <p:cNvSpPr/>
          <p:nvPr/>
        </p:nvSpPr>
        <p:spPr>
          <a:xfrm>
            <a:off x="2348777" y="4285082"/>
            <a:ext cx="2878684" cy="412383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dirty="0" sz="1200" lang="en-US" smtClean="0"/>
              <a:t>notify(List&lt;URL&gt; urls){.......}</a:t>
            </a:r>
            <a:endParaRPr altLang="en-US" dirty="0" sz="1200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矩形 36"/>
          <p:cNvSpPr/>
          <p:nvPr/>
        </p:nvSpPr>
        <p:spPr>
          <a:xfrm>
            <a:off x="4940772" y="2985247"/>
            <a:ext cx="6399593" cy="2133599"/>
          </a:xfrm>
          <a:prstGeom prst="rect"/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zh-CN" dirty="0" sz="1400" lang="en-US" smtClean="0">
                <a:solidFill>
                  <a:srgbClr val="FF0000"/>
                </a:solidFill>
              </a:rPr>
              <a:t>Dubbo</a:t>
            </a:r>
            <a:r>
              <a:rPr altLang="en-US" dirty="0" sz="1400" lang="zh-CN" smtClean="0">
                <a:solidFill>
                  <a:srgbClr val="FF0000"/>
                </a:solidFill>
              </a:rPr>
              <a:t>区域</a:t>
            </a:r>
            <a:endParaRPr altLang="en-US" dirty="0" sz="1400" lang="zh-CN">
              <a:solidFill>
                <a:srgbClr val="FF0000"/>
              </a:solidFill>
            </a:endParaRPr>
          </a:p>
        </p:txBody>
      </p:sp>
      <p:sp>
        <p:nvSpPr>
          <p:cNvPr id="1048661" name="矩形 2"/>
          <p:cNvSpPr/>
          <p:nvPr/>
        </p:nvSpPr>
        <p:spPr>
          <a:xfrm>
            <a:off x="660114" y="589057"/>
            <a:ext cx="1409360" cy="369332"/>
          </a:xfrm>
          <a:prstGeom prst="rect"/>
        </p:spPr>
        <p:txBody>
          <a:bodyPr wrap="none">
            <a:spAutoFit/>
          </a:bodyPr>
          <a:p>
            <a:r>
              <a:rPr altLang="zh-CN" b="1" dirty="0" lang="en-US" smtClean="0"/>
              <a:t>dubbo</a:t>
            </a:r>
            <a:r>
              <a:rPr altLang="en-US" b="1" dirty="0" lang="zh-CN" smtClean="0"/>
              <a:t>总结</a:t>
            </a:r>
            <a:endParaRPr altLang="zh-CN" b="1" dirty="0" lang="en-US" smtClean="0"/>
          </a:p>
        </p:txBody>
      </p:sp>
      <p:sp>
        <p:nvSpPr>
          <p:cNvPr id="1048662" name="TextBox 4"/>
          <p:cNvSpPr txBox="1"/>
          <p:nvPr/>
        </p:nvSpPr>
        <p:spPr>
          <a:xfrm>
            <a:off x="416570" y="1669751"/>
            <a:ext cx="3554795" cy="120032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lang="en-US" smtClean="0"/>
              <a:t>1</a:t>
            </a:r>
            <a:r>
              <a:rPr altLang="en-US" dirty="0" lang="zh-CN" smtClean="0"/>
              <a:t>、缓存</a:t>
            </a:r>
            <a:endParaRPr altLang="zh-CN" dirty="0" lang="en-US" smtClean="0"/>
          </a:p>
          <a:p>
            <a:r>
              <a:rPr altLang="zh-CN" dirty="0" lang="en-US" smtClean="0"/>
              <a:t>2</a:t>
            </a:r>
            <a:r>
              <a:rPr altLang="en-US" dirty="0" lang="zh-CN" smtClean="0"/>
              <a:t>、横向拓展（集群负载）</a:t>
            </a:r>
            <a:endParaRPr altLang="zh-CN" dirty="0" lang="en-US" smtClean="0"/>
          </a:p>
          <a:p>
            <a:r>
              <a:rPr altLang="zh-CN" dirty="0" lang="en-US" smtClean="0"/>
              <a:t>3</a:t>
            </a:r>
            <a:r>
              <a:rPr altLang="en-US" dirty="0" lang="zh-CN" smtClean="0"/>
              <a:t>、分布式拆分</a:t>
            </a:r>
            <a:endParaRPr altLang="zh-CN" dirty="0" lang="en-US" smtClean="0"/>
          </a:p>
          <a:p>
            <a:r>
              <a:rPr altLang="zh-CN" dirty="0" lang="en-US" smtClean="0"/>
              <a:t>4</a:t>
            </a:r>
            <a:r>
              <a:rPr altLang="en-US" dirty="0" lang="zh-CN" smtClean="0"/>
              <a:t>、微服务拆分</a:t>
            </a:r>
            <a:endParaRPr altLang="zh-CN" dirty="0" lang="en-US" smtClean="0"/>
          </a:p>
        </p:txBody>
      </p:sp>
      <p:sp>
        <p:nvSpPr>
          <p:cNvPr id="1048663" name="矩形 6"/>
          <p:cNvSpPr/>
          <p:nvPr/>
        </p:nvSpPr>
        <p:spPr>
          <a:xfrm>
            <a:off x="5908431" y="2321169"/>
            <a:ext cx="4317023" cy="4396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sz="1200" lang="en-US" smtClean="0"/>
              <a:t>Nginx</a:t>
            </a:r>
            <a:r>
              <a:rPr altLang="en-US" dirty="0" sz="1200" lang="zh-CN" smtClean="0"/>
              <a:t>负载</a:t>
            </a:r>
            <a:endParaRPr altLang="en-US" dirty="0" sz="1200" lang="zh-CN"/>
          </a:p>
        </p:txBody>
      </p:sp>
      <p:sp>
        <p:nvSpPr>
          <p:cNvPr id="1048664" name="矩形 9"/>
          <p:cNvSpPr/>
          <p:nvPr/>
        </p:nvSpPr>
        <p:spPr>
          <a:xfrm>
            <a:off x="6585443" y="3174027"/>
            <a:ext cx="1178174" cy="42202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400" lang="zh-CN" smtClean="0"/>
              <a:t>商品服务器</a:t>
            </a:r>
            <a:endParaRPr altLang="en-US" dirty="0" sz="1400" lang="zh-CN"/>
          </a:p>
        </p:txBody>
      </p:sp>
      <p:sp>
        <p:nvSpPr>
          <p:cNvPr id="1048665" name="矩形 10"/>
          <p:cNvSpPr/>
          <p:nvPr/>
        </p:nvSpPr>
        <p:spPr>
          <a:xfrm>
            <a:off x="8628195" y="3168162"/>
            <a:ext cx="1178174" cy="42202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400" lang="zh-CN" smtClean="0"/>
              <a:t>订单服务器</a:t>
            </a:r>
            <a:endParaRPr altLang="en-US" dirty="0" sz="1400" lang="zh-CN"/>
          </a:p>
        </p:txBody>
      </p:sp>
      <p:sp>
        <p:nvSpPr>
          <p:cNvPr id="1048666" name="棱台 11"/>
          <p:cNvSpPr/>
          <p:nvPr/>
        </p:nvSpPr>
        <p:spPr>
          <a:xfrm>
            <a:off x="7367943" y="290145"/>
            <a:ext cx="1714500" cy="791308"/>
          </a:xfrm>
          <a:prstGeom prst="beve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lang="zh-CN" smtClean="0"/>
              <a:t>浏览器</a:t>
            </a:r>
            <a:endParaRPr altLang="en-US" dirty="0" lang="zh-CN"/>
          </a:p>
        </p:txBody>
      </p:sp>
      <p:cxnSp>
        <p:nvCxnSpPr>
          <p:cNvPr id="3145759" name="直接箭头连接符 13"/>
          <p:cNvCxnSpPr>
            <a:cxnSpLocks/>
            <a:stCxn id="1048666" idx="2"/>
            <a:endCxn id="1048681" idx="3"/>
          </p:cNvCxnSpPr>
          <p:nvPr/>
        </p:nvCxnSpPr>
        <p:spPr>
          <a:xfrm rot="5400000">
            <a:off x="8002557" y="1255743"/>
            <a:ext cx="396927" cy="48346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0" name="直接箭头连接符 15"/>
          <p:cNvCxnSpPr>
            <a:cxnSpLocks/>
            <a:stCxn id="1048663" idx="2"/>
            <a:endCxn id="1048664" idx="0"/>
          </p:cNvCxnSpPr>
          <p:nvPr/>
        </p:nvCxnSpPr>
        <p:spPr>
          <a:xfrm rot="5400000">
            <a:off x="7414116" y="2521199"/>
            <a:ext cx="413243" cy="892413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1" name="直接箭头连接符 17"/>
          <p:cNvCxnSpPr>
            <a:cxnSpLocks/>
            <a:stCxn id="1048663" idx="2"/>
            <a:endCxn id="1048665" idx="0"/>
          </p:cNvCxnSpPr>
          <p:nvPr/>
        </p:nvCxnSpPr>
        <p:spPr>
          <a:xfrm rot="16200000" flipH="1">
            <a:off x="8438423" y="2389303"/>
            <a:ext cx="407378" cy="1150339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7" name="矩形 24"/>
          <p:cNvSpPr/>
          <p:nvPr/>
        </p:nvSpPr>
        <p:spPr>
          <a:xfrm>
            <a:off x="6781797" y="4100150"/>
            <a:ext cx="1178174" cy="42202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sz="1400" lang="en-US" smtClean="0"/>
              <a:t>A</a:t>
            </a:r>
            <a:r>
              <a:rPr altLang="en-US" dirty="0" sz="1400" lang="zh-CN" smtClean="0"/>
              <a:t>服务</a:t>
            </a:r>
            <a:endParaRPr altLang="en-US" dirty="0" sz="1400" lang="zh-CN"/>
          </a:p>
        </p:txBody>
      </p:sp>
      <p:sp>
        <p:nvSpPr>
          <p:cNvPr id="1048668" name="矩形 25"/>
          <p:cNvSpPr/>
          <p:nvPr/>
        </p:nvSpPr>
        <p:spPr>
          <a:xfrm>
            <a:off x="8613541" y="4094285"/>
            <a:ext cx="1178174" cy="42202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sz="1400" lang="en-US" smtClean="0"/>
              <a:t>B</a:t>
            </a:r>
            <a:r>
              <a:rPr altLang="en-US" dirty="0" sz="1400" lang="zh-CN" smtClean="0"/>
              <a:t>服务</a:t>
            </a:r>
            <a:endParaRPr altLang="en-US" dirty="0" sz="1400" lang="zh-CN"/>
          </a:p>
        </p:txBody>
      </p:sp>
      <p:sp>
        <p:nvSpPr>
          <p:cNvPr id="1048669" name="矩形 26"/>
          <p:cNvSpPr/>
          <p:nvPr/>
        </p:nvSpPr>
        <p:spPr>
          <a:xfrm>
            <a:off x="6934197" y="4252550"/>
            <a:ext cx="1178174" cy="42202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sz="1400" lang="en-US" smtClean="0"/>
              <a:t>A</a:t>
            </a:r>
            <a:r>
              <a:rPr altLang="en-US" dirty="0" sz="1400" lang="zh-CN" smtClean="0"/>
              <a:t>服务</a:t>
            </a:r>
            <a:endParaRPr altLang="en-US" dirty="0" sz="1400" lang="zh-CN"/>
          </a:p>
        </p:txBody>
      </p:sp>
      <p:sp>
        <p:nvSpPr>
          <p:cNvPr id="1048670" name="矩形 27"/>
          <p:cNvSpPr/>
          <p:nvPr/>
        </p:nvSpPr>
        <p:spPr>
          <a:xfrm>
            <a:off x="7086597" y="4404950"/>
            <a:ext cx="1178174" cy="42202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sz="1400" lang="en-US" smtClean="0"/>
              <a:t>A</a:t>
            </a:r>
            <a:r>
              <a:rPr altLang="en-US" dirty="0" sz="1400" lang="zh-CN" smtClean="0"/>
              <a:t>服务</a:t>
            </a:r>
            <a:endParaRPr altLang="en-US" dirty="0" sz="1400" lang="zh-CN"/>
          </a:p>
        </p:txBody>
      </p:sp>
      <p:sp>
        <p:nvSpPr>
          <p:cNvPr id="1048671" name="矩形 28"/>
          <p:cNvSpPr/>
          <p:nvPr/>
        </p:nvSpPr>
        <p:spPr>
          <a:xfrm>
            <a:off x="8765941" y="4246685"/>
            <a:ext cx="1178174" cy="42202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sz="1400" lang="en-US" smtClean="0"/>
              <a:t>B</a:t>
            </a:r>
            <a:r>
              <a:rPr altLang="en-US" dirty="0" sz="1400" lang="zh-CN" smtClean="0"/>
              <a:t>服务</a:t>
            </a:r>
            <a:endParaRPr altLang="en-US" dirty="0" sz="1400" lang="zh-CN"/>
          </a:p>
        </p:txBody>
      </p:sp>
      <p:sp>
        <p:nvSpPr>
          <p:cNvPr id="1048672" name="矩形 29"/>
          <p:cNvSpPr/>
          <p:nvPr/>
        </p:nvSpPr>
        <p:spPr>
          <a:xfrm>
            <a:off x="8918341" y="4399085"/>
            <a:ext cx="1178174" cy="42202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sz="1400" lang="en-US" smtClean="0"/>
              <a:t>B</a:t>
            </a:r>
            <a:r>
              <a:rPr altLang="en-US" dirty="0" sz="1400" lang="zh-CN" smtClean="0"/>
              <a:t>服务</a:t>
            </a:r>
            <a:endParaRPr altLang="en-US" dirty="0" sz="1400" lang="zh-CN"/>
          </a:p>
        </p:txBody>
      </p:sp>
      <p:cxnSp>
        <p:nvCxnSpPr>
          <p:cNvPr id="3145762" name="直接箭头连接符 31"/>
          <p:cNvCxnSpPr>
            <a:cxnSpLocks/>
            <a:stCxn id="1048673" idx="2"/>
            <a:endCxn id="1048667" idx="0"/>
          </p:cNvCxnSpPr>
          <p:nvPr/>
        </p:nvCxnSpPr>
        <p:spPr>
          <a:xfrm rot="16200000" flipH="1">
            <a:off x="7093928" y="3823194"/>
            <a:ext cx="422034" cy="131877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3" name="直接箭头连接符 33"/>
          <p:cNvCxnSpPr>
            <a:cxnSpLocks/>
            <a:stCxn id="1048673" idx="2"/>
            <a:endCxn id="1048668" idx="0"/>
          </p:cNvCxnSpPr>
          <p:nvPr/>
        </p:nvCxnSpPr>
        <p:spPr>
          <a:xfrm rot="16200000" flipH="1">
            <a:off x="8012733" y="2904389"/>
            <a:ext cx="416169" cy="1963621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4" name="直接箭头连接符 35"/>
          <p:cNvCxnSpPr>
            <a:cxnSpLocks/>
            <a:stCxn id="1048674" idx="2"/>
            <a:endCxn id="1048667" idx="0"/>
          </p:cNvCxnSpPr>
          <p:nvPr/>
        </p:nvCxnSpPr>
        <p:spPr>
          <a:xfrm rot="5400000">
            <a:off x="8107976" y="2926367"/>
            <a:ext cx="436692" cy="1910875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5" name="直接箭头连接符 37"/>
          <p:cNvCxnSpPr>
            <a:cxnSpLocks/>
            <a:stCxn id="1048674" idx="2"/>
            <a:endCxn id="1048668" idx="0"/>
          </p:cNvCxnSpPr>
          <p:nvPr/>
        </p:nvCxnSpPr>
        <p:spPr>
          <a:xfrm rot="5400000">
            <a:off x="9026781" y="3839306"/>
            <a:ext cx="430827" cy="79131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3" name="矩形 39"/>
          <p:cNvSpPr/>
          <p:nvPr/>
        </p:nvSpPr>
        <p:spPr>
          <a:xfrm>
            <a:off x="6649920" y="3256089"/>
            <a:ext cx="1178174" cy="42202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400" lang="zh-CN" smtClean="0"/>
              <a:t>商品服务器</a:t>
            </a:r>
            <a:endParaRPr altLang="en-US" dirty="0" sz="1400" lang="zh-CN"/>
          </a:p>
        </p:txBody>
      </p:sp>
      <p:sp>
        <p:nvSpPr>
          <p:cNvPr id="1048674" name="矩形 40"/>
          <p:cNvSpPr/>
          <p:nvPr/>
        </p:nvSpPr>
        <p:spPr>
          <a:xfrm>
            <a:off x="8692672" y="3241431"/>
            <a:ext cx="1178174" cy="42202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400" lang="zh-CN" smtClean="0"/>
              <a:t>订单服务器</a:t>
            </a:r>
            <a:endParaRPr altLang="en-US" dirty="0" sz="1400" lang="zh-CN"/>
          </a:p>
        </p:txBody>
      </p:sp>
      <p:sp>
        <p:nvSpPr>
          <p:cNvPr id="1048675" name="流程图: 磁盘 45"/>
          <p:cNvSpPr/>
          <p:nvPr/>
        </p:nvSpPr>
        <p:spPr>
          <a:xfrm>
            <a:off x="7614142" y="5460023"/>
            <a:ext cx="694592" cy="612648"/>
          </a:xfrm>
          <a:prstGeom prst="flowChartMagneticDis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lang="zh-CN" smtClean="0"/>
              <a:t>主</a:t>
            </a:r>
            <a:endParaRPr altLang="en-US" dirty="0" lang="zh-CN"/>
          </a:p>
        </p:txBody>
      </p:sp>
      <p:sp>
        <p:nvSpPr>
          <p:cNvPr id="1048676" name="流程图: 磁盘 46"/>
          <p:cNvSpPr/>
          <p:nvPr/>
        </p:nvSpPr>
        <p:spPr>
          <a:xfrm>
            <a:off x="8575432" y="5454161"/>
            <a:ext cx="694592" cy="612648"/>
          </a:xfrm>
          <a:prstGeom prst="flowChartMagneticDis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lang="zh-CN" smtClean="0"/>
              <a:t>从</a:t>
            </a:r>
            <a:endParaRPr altLang="en-US" dirty="0" lang="zh-CN"/>
          </a:p>
        </p:txBody>
      </p:sp>
      <p:sp>
        <p:nvSpPr>
          <p:cNvPr id="1048677" name="流程图: 磁盘 47"/>
          <p:cNvSpPr/>
          <p:nvPr/>
        </p:nvSpPr>
        <p:spPr>
          <a:xfrm>
            <a:off x="9571893" y="5465884"/>
            <a:ext cx="694592" cy="612648"/>
          </a:xfrm>
          <a:prstGeom prst="flowChartMagneticDis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lang="zh-CN" smtClean="0"/>
              <a:t>从</a:t>
            </a:r>
            <a:endParaRPr altLang="en-US" dirty="0" lang="zh-CN"/>
          </a:p>
        </p:txBody>
      </p:sp>
      <p:cxnSp>
        <p:nvCxnSpPr>
          <p:cNvPr id="3145766" name="直接箭头连接符 49"/>
          <p:cNvCxnSpPr>
            <a:cxnSpLocks/>
            <a:stCxn id="1048670" idx="2"/>
            <a:endCxn id="1048675" idx="1"/>
          </p:cNvCxnSpPr>
          <p:nvPr/>
        </p:nvCxnSpPr>
        <p:spPr>
          <a:xfrm rot="16200000" flipH="1">
            <a:off x="7502038" y="5000623"/>
            <a:ext cx="633046" cy="285754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7" name="直接箭头连接符 51"/>
          <p:cNvCxnSpPr>
            <a:cxnSpLocks/>
            <a:stCxn id="1048670" idx="2"/>
            <a:endCxn id="1048676" idx="1"/>
          </p:cNvCxnSpPr>
          <p:nvPr/>
        </p:nvCxnSpPr>
        <p:spPr>
          <a:xfrm rot="16200000" flipH="1">
            <a:off x="7985614" y="4517047"/>
            <a:ext cx="627184" cy="1247044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8" name="直接箭头连接符 53"/>
          <p:cNvCxnSpPr>
            <a:cxnSpLocks/>
            <a:stCxn id="1048672" idx="2"/>
            <a:endCxn id="1048675" idx="1"/>
          </p:cNvCxnSpPr>
          <p:nvPr/>
        </p:nvCxnSpPr>
        <p:spPr>
          <a:xfrm rot="5400000">
            <a:off x="8414978" y="4367572"/>
            <a:ext cx="638911" cy="1545990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9" name="直接箭头连接符 55"/>
          <p:cNvCxnSpPr>
            <a:cxnSpLocks/>
            <a:stCxn id="1048672" idx="2"/>
            <a:endCxn id="1048677" idx="1"/>
          </p:cNvCxnSpPr>
          <p:nvPr/>
        </p:nvCxnSpPr>
        <p:spPr>
          <a:xfrm rot="16200000" flipH="1">
            <a:off x="9390922" y="4937617"/>
            <a:ext cx="644772" cy="411761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8" name="折角形 57"/>
          <p:cNvSpPr/>
          <p:nvPr/>
        </p:nvSpPr>
        <p:spPr>
          <a:xfrm>
            <a:off x="5855677" y="5380892"/>
            <a:ext cx="589084" cy="624254"/>
          </a:xfrm>
          <a:prstGeom prst="foldedCorn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79" name="折角形 59"/>
          <p:cNvSpPr/>
          <p:nvPr/>
        </p:nvSpPr>
        <p:spPr>
          <a:xfrm>
            <a:off x="6008077" y="5533292"/>
            <a:ext cx="589084" cy="624254"/>
          </a:xfrm>
          <a:prstGeom prst="foldedCorn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80" name="折角形 60"/>
          <p:cNvSpPr/>
          <p:nvPr/>
        </p:nvSpPr>
        <p:spPr>
          <a:xfrm>
            <a:off x="6160477" y="5685692"/>
            <a:ext cx="589084" cy="624254"/>
          </a:xfrm>
          <a:prstGeom prst="foldedCorn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ES</a:t>
            </a:r>
            <a:endParaRPr altLang="en-US" dirty="0" lang="zh-CN"/>
          </a:p>
        </p:txBody>
      </p:sp>
      <p:cxnSp>
        <p:nvCxnSpPr>
          <p:cNvPr id="3145770" name="直接箭头连接符 66"/>
          <p:cNvCxnSpPr>
            <a:cxnSpLocks/>
            <a:stCxn id="1048670" idx="2"/>
            <a:endCxn id="1048680" idx="3"/>
          </p:cNvCxnSpPr>
          <p:nvPr/>
        </p:nvCxnSpPr>
        <p:spPr>
          <a:xfrm rot="5400000">
            <a:off x="6627202" y="4949337"/>
            <a:ext cx="1170842" cy="926123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81" name="云形标注 69"/>
          <p:cNvSpPr/>
          <p:nvPr/>
        </p:nvSpPr>
        <p:spPr>
          <a:xfrm>
            <a:off x="7332786" y="1450731"/>
            <a:ext cx="1688122" cy="483576"/>
          </a:xfrm>
          <a:prstGeom prst="cloudCallou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200" lang="zh-CN" smtClean="0"/>
              <a:t>网络</a:t>
            </a:r>
            <a:r>
              <a:rPr altLang="zh-CN" dirty="0" sz="1200" lang="en-US" smtClean="0"/>
              <a:t>cdn</a:t>
            </a:r>
            <a:endParaRPr altLang="en-US" dirty="0" sz="1200" lang="zh-CN"/>
          </a:p>
        </p:txBody>
      </p:sp>
      <p:cxnSp>
        <p:nvCxnSpPr>
          <p:cNvPr id="3145771" name="直接箭头连接符 74"/>
          <p:cNvCxnSpPr>
            <a:cxnSpLocks/>
            <a:stCxn id="1048681" idx="1"/>
            <a:endCxn id="1048663" idx="0"/>
          </p:cNvCxnSpPr>
          <p:nvPr/>
        </p:nvCxnSpPr>
        <p:spPr>
          <a:xfrm rot="5400000">
            <a:off x="7928207" y="2072528"/>
            <a:ext cx="387377" cy="109904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锐旗设计；https://9ppt.taobao.com</dc:title>
  <dc:creator>锐旗设计;https://9ppt.taobao.com</dc:creator>
  <cp:lastModifiedBy>China</cp:lastModifiedBy>
  <dcterms:created xsi:type="dcterms:W3CDTF">2016-08-29T23:34:00Z</dcterms:created>
  <dcterms:modified xsi:type="dcterms:W3CDTF">2018-11-20T02:20:58Z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