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23" r:id="rId2"/>
    <p:sldId id="452" r:id="rId3"/>
    <p:sldId id="453" r:id="rId4"/>
    <p:sldId id="456" r:id="rId5"/>
    <p:sldId id="432" r:id="rId6"/>
    <p:sldId id="435" r:id="rId7"/>
    <p:sldId id="455" r:id="rId8"/>
    <p:sldId id="4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80" y="-152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9/14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resty/echo-nginx-module/archive/v0.60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25339" y="102027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05</a:t>
            </a:r>
            <a:r>
              <a:rPr lang="zh-CN" altLang="en-US" dirty="0" smtClean="0">
                <a:solidFill>
                  <a:srgbClr val="FF0000"/>
                </a:solidFill>
              </a:rPr>
              <a:t>开始上课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0252" y="896294"/>
            <a:ext cx="69163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本次课的内容：</a:t>
            </a:r>
            <a:endParaRPr lang="en-US" altLang="zh-CN" sz="2400" b="1" dirty="0" smtClean="0"/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、虚拟主机</a:t>
            </a: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 </a:t>
            </a:r>
            <a:r>
              <a:rPr lang="en-US" sz="2000" dirty="0" smtClean="0">
                <a:latin typeface="仿宋" pitchFamily="49" charset="-122"/>
                <a:ea typeface="仿宋" pitchFamily="49" charset="-122"/>
              </a:rPr>
              <a:t>Location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规则</a:t>
            </a: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sz="2000" dirty="0" smtClean="0">
                <a:latin typeface="仿宋" pitchFamily="49" charset="-122"/>
                <a:ea typeface="仿宋" pitchFamily="49" charset="-122"/>
              </a:rPr>
              <a:t>Rewrite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的使用</a:t>
            </a: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、负载均衡配置</a:t>
            </a: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、实战</a:t>
            </a: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6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、防盗链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7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、禁止访问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414" y="3099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虚拟主机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3601" y="825896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服务器主机分成一台台“虚拟”的主机，每台虚拟主机都可以是一个独立的网站，</a:t>
            </a:r>
            <a:endParaRPr lang="en-US" altLang="zh-CN" dirty="0" smtClean="0"/>
          </a:p>
          <a:p>
            <a:r>
              <a:rPr lang="zh-CN" altLang="en-US" dirty="0" smtClean="0"/>
              <a:t>同一台主机上的虚拟主机之间是完全独立的。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从网站访问者来看，每一台虚拟主机和一台独立的主机完全一样。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106" y="2398295"/>
            <a:ext cx="262764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配置方式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、基于域名的虚拟主机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、基于端口的虚拟主机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6871" y="2390002"/>
            <a:ext cx="50257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 {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监听端口 </a:t>
            </a:r>
            <a:r>
              <a:rPr lang="en-US" altLang="zh-CN" dirty="0" smtClean="0"/>
              <a:t>80</a:t>
            </a:r>
          </a:p>
          <a:p>
            <a:r>
              <a:rPr lang="en-US" altLang="zh-CN" dirty="0" smtClean="0"/>
              <a:t>	listen 80;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监听域名</a:t>
            </a:r>
            <a:r>
              <a:rPr lang="en-US" altLang="zh-CN" dirty="0" smtClean="0"/>
              <a:t>abc.com;</a:t>
            </a:r>
          </a:p>
          <a:p>
            <a:r>
              <a:rPr lang="en-US" altLang="zh-CN" dirty="0" smtClean="0"/>
              <a:t>	server_name abc.com;</a:t>
            </a:r>
          </a:p>
          <a:p>
            <a:r>
              <a:rPr lang="en-US" altLang="zh-CN" dirty="0" smtClean="0"/>
              <a:t>	location / {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根目录路径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root abc;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默认跳转到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页面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index index.html;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8253" y="60960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Location</a:t>
            </a:r>
            <a:r>
              <a:rPr lang="zh-CN" altLang="en-US" sz="2400" b="1" dirty="0" smtClean="0"/>
              <a:t>规则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972" y="1445623"/>
            <a:ext cx="4020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语法规则： </a:t>
            </a:r>
            <a:endParaRPr lang="en-US" altLang="zh-CN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location [</a:t>
            </a:r>
            <a:r>
              <a:rPr lang="en-US" sz="2400" dirty="0" smtClean="0">
                <a:solidFill>
                  <a:srgbClr val="FF0000"/>
                </a:solidFill>
              </a:rPr>
              <a:t>=|~|~*|^~</a:t>
            </a:r>
            <a:r>
              <a:rPr lang="en-US" sz="1400" dirty="0" smtClean="0">
                <a:solidFill>
                  <a:srgbClr val="FF0000"/>
                </a:solidFill>
              </a:rPr>
              <a:t>] /uri/ {… }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r>
              <a:rPr lang="zh-CN" altLang="en-US" dirty="0" smtClean="0"/>
              <a:t>普通</a:t>
            </a:r>
            <a:r>
              <a:rPr lang="en-US" dirty="0" smtClean="0"/>
              <a:t>location  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无前缀 ： 达到完整匹配，也是</a:t>
            </a:r>
            <a:r>
              <a:rPr lang="en-US" altLang="zh-CN" sz="1400" dirty="0" smtClean="0">
                <a:solidFill>
                  <a:srgbClr val="FF0000"/>
                </a:solidFill>
              </a:rPr>
              <a:t>=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“=”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^~”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正则</a:t>
            </a:r>
            <a:r>
              <a:rPr lang="en-US" dirty="0" smtClean="0"/>
              <a:t>location </a:t>
            </a:r>
            <a:r>
              <a:rPr lang="zh-CN" altLang="en-US" dirty="0" smtClean="0"/>
              <a:t>：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~”</a:t>
            </a:r>
            <a:r>
              <a:rPr lang="zh-CN" altLang="en-US" sz="1400" dirty="0" smtClean="0">
                <a:solidFill>
                  <a:srgbClr val="FF0000"/>
                </a:solidFill>
              </a:rPr>
              <a:t>表示区分大小写；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~*”</a:t>
            </a:r>
            <a:r>
              <a:rPr lang="zh-CN" altLang="en-US" sz="1400" dirty="0" smtClean="0">
                <a:solidFill>
                  <a:srgbClr val="FF0000"/>
                </a:solidFill>
              </a:rPr>
              <a:t>表示不区分大小写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zh-CN" altLang="en-US" sz="1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 descr="C:\Users\Administrator\AppData\Roaming\Tencent\Users\2087924818\QQ\WinTemp\RichOle\_U4O2N90NNMAD6NFRT(%O1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6793" y="1131376"/>
            <a:ext cx="7223863" cy="4773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785" y="562062"/>
            <a:ext cx="228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Rewrite</a:t>
            </a:r>
            <a:r>
              <a:rPr lang="zh-CN" altLang="en-US" sz="2400" b="1" dirty="0" smtClean="0"/>
              <a:t>的使用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7689" y="1209124"/>
            <a:ext cx="100868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rewrite</a:t>
            </a:r>
            <a:r>
              <a:rPr lang="zh-CN" altLang="en-US" sz="2000" dirty="0" smtClean="0"/>
              <a:t>功能就是，使用</a:t>
            </a:r>
            <a:r>
              <a:rPr lang="en-US" sz="2000" dirty="0" smtClean="0"/>
              <a:t>nginx</a:t>
            </a:r>
            <a:r>
              <a:rPr lang="zh-CN" altLang="en-US" sz="2000" dirty="0" smtClean="0"/>
              <a:t>提供的全局变量或自己设置的变量，</a:t>
            </a:r>
            <a:endParaRPr lang="en-US" altLang="zh-CN" sz="2000" dirty="0" smtClean="0"/>
          </a:p>
          <a:p>
            <a:r>
              <a:rPr lang="zh-CN" altLang="en-US" sz="2000" dirty="0" smtClean="0"/>
              <a:t>结合正则表达式和标志位实现</a:t>
            </a:r>
            <a:r>
              <a:rPr lang="en-US" sz="2000" dirty="0" smtClean="0"/>
              <a:t>url</a:t>
            </a:r>
            <a:r>
              <a:rPr lang="zh-CN" altLang="en-US" sz="2000" dirty="0" smtClean="0"/>
              <a:t>重写以及重定向。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sz="2000" dirty="0" smtClean="0"/>
              <a:t>rewrite</a:t>
            </a:r>
            <a:r>
              <a:rPr lang="zh-CN" altLang="en-US" sz="2000" dirty="0" smtClean="0"/>
              <a:t>只能放在</a:t>
            </a:r>
            <a:r>
              <a:rPr lang="en-US" sz="2000" dirty="0" smtClean="0"/>
              <a:t>server{},location{},if{}</a:t>
            </a:r>
            <a:r>
              <a:rPr lang="zh-CN" altLang="en-US" sz="2000" dirty="0" smtClean="0"/>
              <a:t>中，</a:t>
            </a:r>
            <a:endParaRPr lang="en-US" altLang="zh-CN" sz="2000" dirty="0" smtClean="0"/>
          </a:p>
          <a:p>
            <a:r>
              <a:rPr lang="zh-CN" altLang="en-US" sz="2000" dirty="0" smtClean="0"/>
              <a:t>并且只能对域名后边的除去传递的参数外的字符串起作用，</a:t>
            </a:r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r>
              <a:rPr lang="en-US" sz="2000" dirty="0" smtClean="0"/>
              <a:t>http://seanlook.com/a/we/index.</a:t>
            </a:r>
            <a:r>
              <a:rPr lang="en-US" sz="2000" b="1" dirty="0" smtClean="0"/>
              <a:t>jsp</a:t>
            </a:r>
            <a:r>
              <a:rPr lang="en-US" sz="2000" dirty="0" smtClean="0"/>
              <a:t>?id=1&amp;u=str </a:t>
            </a:r>
            <a:r>
              <a:rPr lang="zh-CN" altLang="en-US" sz="2000" dirty="0" smtClean="0"/>
              <a:t>只对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a/we/index.php</a:t>
            </a:r>
            <a:r>
              <a:rPr lang="zh-CN" altLang="en-US" sz="2000" dirty="0" smtClean="0"/>
              <a:t>重写。</a:t>
            </a:r>
            <a:endParaRPr lang="en-US" altLang="zh-CN" sz="2000" dirty="0" smtClean="0"/>
          </a:p>
          <a:p>
            <a:r>
              <a:rPr lang="zh-CN" altLang="en-US" sz="2000" dirty="0" smtClean="0"/>
              <a:t>语法</a:t>
            </a:r>
            <a:r>
              <a:rPr lang="en-US" sz="2000" dirty="0" smtClean="0"/>
              <a:t>rewrite regex replacement [flag];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673" y="69628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负载均衡配置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9469" y="1558977"/>
            <a:ext cx="107212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nginx</a:t>
            </a:r>
            <a:r>
              <a:rPr lang="zh-CN" altLang="en-US" dirty="0" smtClean="0"/>
              <a:t>的</a:t>
            </a:r>
            <a:r>
              <a:rPr lang="en-US" dirty="0" smtClean="0"/>
              <a:t>upstream</a:t>
            </a:r>
            <a:r>
              <a:rPr lang="zh-CN" altLang="en-US" dirty="0" smtClean="0"/>
              <a:t>目前支持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种方式的分配</a:t>
            </a:r>
          </a:p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、轮询（默认）</a:t>
            </a:r>
          </a:p>
          <a:p>
            <a:pPr latinLnBrk="1"/>
            <a:r>
              <a:rPr lang="zh-CN" altLang="en-US" dirty="0" smtClean="0"/>
              <a:t>每个请求按时间顺序逐一分配到不同的后端服务器，如果后端服务器</a:t>
            </a:r>
            <a:r>
              <a:rPr lang="en-US" dirty="0" smtClean="0"/>
              <a:t>down</a:t>
            </a:r>
            <a:r>
              <a:rPr lang="zh-CN" altLang="en-US" dirty="0" smtClean="0"/>
              <a:t>掉，能自动剔除。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weight</a:t>
            </a:r>
          </a:p>
          <a:p>
            <a:r>
              <a:rPr lang="zh-CN" altLang="en-US" dirty="0" smtClean="0"/>
              <a:t>指定轮询几率，</a:t>
            </a:r>
            <a:r>
              <a:rPr lang="en-US" dirty="0" smtClean="0"/>
              <a:t>weight</a:t>
            </a:r>
            <a:r>
              <a:rPr lang="zh-CN" altLang="en-US" dirty="0" smtClean="0"/>
              <a:t>和访问比率成正比，用于后端服务器性能不均的情况。</a:t>
            </a:r>
            <a:r>
              <a:rPr lang="en-US" dirty="0" smtClean="0"/>
              <a:t>down </a:t>
            </a:r>
            <a:r>
              <a:rPr lang="zh-CN" altLang="en-US" dirty="0" smtClean="0"/>
              <a:t>暂时不参与负载</a:t>
            </a:r>
          </a:p>
          <a:p>
            <a:r>
              <a:rPr lang="en-US" dirty="0" smtClean="0"/>
              <a:t>3、ip_hash</a:t>
            </a:r>
          </a:p>
          <a:p>
            <a:r>
              <a:rPr lang="zh-CN" altLang="en-US" dirty="0" smtClean="0"/>
              <a:t>每个请求按访问</a:t>
            </a:r>
            <a:r>
              <a:rPr lang="en-US" dirty="0" smtClean="0"/>
              <a:t>ip</a:t>
            </a:r>
            <a:r>
              <a:rPr lang="zh-CN" altLang="en-US" dirty="0" smtClean="0"/>
              <a:t>的</a:t>
            </a:r>
            <a:r>
              <a:rPr lang="en-US" dirty="0" smtClean="0"/>
              <a:t>hash</a:t>
            </a:r>
            <a:r>
              <a:rPr lang="zh-CN" altLang="en-US" dirty="0" smtClean="0"/>
              <a:t>结果分配，这样每个访客固定访问一个后端服务器，可以解决</a:t>
            </a:r>
            <a:r>
              <a:rPr lang="en-US" dirty="0" smtClean="0"/>
              <a:t>session</a:t>
            </a:r>
            <a:r>
              <a:rPr lang="zh-CN" altLang="en-US" dirty="0" smtClean="0"/>
              <a:t>的问题。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97" y="415227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可否根据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来负载？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117" y="66273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Nginx</a:t>
            </a:r>
            <a:r>
              <a:rPr lang="zh-CN" altLang="en-US" dirty="0" smtClean="0"/>
              <a:t>反向代理实战</a:t>
            </a:r>
          </a:p>
        </p:txBody>
      </p:sp>
      <p:sp>
        <p:nvSpPr>
          <p:cNvPr id="3" name="矩形 2"/>
          <p:cNvSpPr/>
          <p:nvPr/>
        </p:nvSpPr>
        <p:spPr>
          <a:xfrm>
            <a:off x="5439747" y="331236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383" y="12782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83754" y="1268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6112" y="3082213"/>
            <a:ext cx="1041919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Tomcat0.4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>
          <a:xfrm flipV="1">
            <a:off x="6354147" y="1735493"/>
            <a:ext cx="1474236" cy="203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25" idx="1"/>
          </p:cNvCxnSpPr>
          <p:nvPr/>
        </p:nvCxnSpPr>
        <p:spPr>
          <a:xfrm flipV="1">
            <a:off x="6354147" y="3713583"/>
            <a:ext cx="3666929" cy="5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30" idx="1"/>
          </p:cNvCxnSpPr>
          <p:nvPr/>
        </p:nvCxnSpPr>
        <p:spPr>
          <a:xfrm>
            <a:off x="6354147" y="3769567"/>
            <a:ext cx="3072880" cy="142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1550" y="2463281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static.enjoy.com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5" idx="1"/>
          </p:cNvCxnSpPr>
          <p:nvPr/>
        </p:nvCxnSpPr>
        <p:spPr>
          <a:xfrm flipV="1">
            <a:off x="8742783" y="1726163"/>
            <a:ext cx="1240971" cy="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双大括号 24"/>
          <p:cNvSpPr/>
          <p:nvPr/>
        </p:nvSpPr>
        <p:spPr>
          <a:xfrm>
            <a:off x="10021076" y="3256382"/>
            <a:ext cx="1511559" cy="9144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288553" y="3757127"/>
            <a:ext cx="1041919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Tomcat0.5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682063" y="4559560"/>
            <a:ext cx="1041919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0" name="双大括号 29"/>
          <p:cNvSpPr/>
          <p:nvPr/>
        </p:nvSpPr>
        <p:spPr>
          <a:xfrm>
            <a:off x="9427027" y="4733729"/>
            <a:ext cx="1511559" cy="9144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694504" y="5234474"/>
            <a:ext cx="1041919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31698" y="3334139"/>
            <a:ext cx="26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api.enjoy.com/order/*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44343" y="4895461"/>
            <a:ext cx="28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api.enjoy.com/product/*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4441" y="1726163"/>
            <a:ext cx="3768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实现一个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Static</a:t>
            </a:r>
            <a:r>
              <a:rPr lang="zh-CN" altLang="en-US" dirty="0" smtClean="0"/>
              <a:t>域名的请求，读取静态文件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的域名，请求</a:t>
            </a:r>
            <a:r>
              <a:rPr lang="en-US" altLang="zh-CN" dirty="0" smtClean="0"/>
              <a:t>tomcat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其中，</a:t>
            </a:r>
            <a:endParaRPr lang="en-US" altLang="zh-CN" dirty="0" smtClean="0"/>
          </a:p>
          <a:p>
            <a:r>
              <a:rPr lang="en-US" altLang="zh-CN" dirty="0" smtClean="0"/>
              <a:t>order</a:t>
            </a:r>
            <a:r>
              <a:rPr lang="zh-CN" altLang="en-US" dirty="0" smtClean="0"/>
              <a:t>路径路由到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服务集群</a:t>
            </a:r>
            <a:endParaRPr lang="en-US" altLang="zh-CN" dirty="0" smtClean="0"/>
          </a:p>
          <a:p>
            <a:r>
              <a:rPr lang="en-US" altLang="zh-CN" dirty="0" smtClean="0"/>
              <a:t>Product</a:t>
            </a:r>
            <a:r>
              <a:rPr lang="zh-CN" altLang="en-US" dirty="0" smtClean="0"/>
              <a:t>路径路由到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服</a:t>
            </a:r>
            <a:r>
              <a:rPr lang="zh-CN" altLang="en-US" smtClean="0"/>
              <a:t>务集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376" y="905069"/>
            <a:ext cx="6938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Location</a:t>
            </a:r>
            <a:r>
              <a:rPr lang="zh-CN" altLang="en-US" sz="2400" b="1" dirty="0" smtClean="0"/>
              <a:t>进阶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b="1" dirty="0" smtClean="0"/>
              <a:t>nginx</a:t>
            </a:r>
            <a:r>
              <a:rPr lang="zh-CN" altLang="en-US" b="1" dirty="0" smtClean="0"/>
              <a:t>运行阶段：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 </a:t>
            </a:r>
            <a:r>
              <a:rPr lang="en-US" b="1" dirty="0" smtClean="0"/>
              <a:t>rewrite </a:t>
            </a:r>
            <a:r>
              <a:rPr lang="zh-CN" altLang="en-US" b="1" dirty="0" smtClean="0"/>
              <a:t>阶段、</a:t>
            </a:r>
            <a:r>
              <a:rPr lang="en-US" b="1" dirty="0" smtClean="0"/>
              <a:t>access </a:t>
            </a:r>
            <a:r>
              <a:rPr lang="zh-CN" altLang="en-US" b="1" dirty="0" smtClean="0"/>
              <a:t>阶段以及 </a:t>
            </a:r>
            <a:r>
              <a:rPr lang="en-US" b="1" dirty="0" smtClean="0"/>
              <a:t>content </a:t>
            </a:r>
            <a:r>
              <a:rPr lang="zh-CN" altLang="en-US" b="1" dirty="0" smtClean="0"/>
              <a:t>阶段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845" y="2323322"/>
            <a:ext cx="118383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wget </a:t>
            </a:r>
            <a:r>
              <a:rPr lang="en-US" b="1" dirty="0" smtClean="0">
                <a:hlinkClick r:id="rId2"/>
              </a:rPr>
              <a:t>https://github.com/openresty/echo-nginx-module/archive/v0.60.tar.gz</a:t>
            </a:r>
            <a:endParaRPr lang="en-US" dirty="0" smtClean="0"/>
          </a:p>
          <a:p>
            <a:r>
              <a:rPr lang="en-US" dirty="0" smtClean="0"/>
              <a:t>./configure  --add-module=/usr/local/src/echo-nginx-module-0.60  --with-http_ssl_module --with-debug</a:t>
            </a:r>
          </a:p>
          <a:p>
            <a:r>
              <a:rPr lang="en-US" dirty="0" smtClean="0"/>
              <a:t>make &amp;&amp; make install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语法：</a:t>
            </a:r>
            <a:endParaRPr lang="zh-CN" altLang="en-US" dirty="0" smtClean="0"/>
          </a:p>
          <a:p>
            <a:r>
              <a:rPr lang="en-US" b="1" dirty="0" smtClean="0"/>
              <a:t>location  = / {</a:t>
            </a:r>
            <a:endParaRPr lang="en-US" dirty="0" smtClean="0"/>
          </a:p>
          <a:p>
            <a:r>
              <a:rPr lang="en-US" b="1" dirty="0" smtClean="0"/>
              <a:t>        set $a 32;</a:t>
            </a:r>
            <a:endParaRPr lang="en-US" dirty="0" smtClean="0"/>
          </a:p>
          <a:p>
            <a:r>
              <a:rPr lang="en-US" b="1" dirty="0" smtClean="0"/>
              <a:t>        echo $a;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        set $a 64;</a:t>
            </a:r>
            <a:endParaRPr lang="en-US" dirty="0" smtClean="0"/>
          </a:p>
          <a:p>
            <a:r>
              <a:rPr lang="en-US" b="1" dirty="0" smtClean="0"/>
              <a:t>        echo $a;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560</Words>
  <Application>WPS 演示</Application>
  <PresentationFormat>自定义</PresentationFormat>
  <Paragraphs>99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1045</cp:revision>
  <dcterms:created xsi:type="dcterms:W3CDTF">2016-08-30T15:34:00Z</dcterms:created>
  <dcterms:modified xsi:type="dcterms:W3CDTF">2018-09-14T09:28:44Z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