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23" r:id="rId2"/>
    <p:sldId id="461" r:id="rId3"/>
    <p:sldId id="462" r:id="rId4"/>
    <p:sldId id="463" r:id="rId5"/>
    <p:sldId id="458" r:id="rId6"/>
    <p:sldId id="459" r:id="rId7"/>
    <p:sldId id="460" r:id="rId8"/>
    <p:sldId id="437" r:id="rId9"/>
    <p:sldId id="450" r:id="rId10"/>
    <p:sldId id="411" r:id="rId11"/>
    <p:sldId id="41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6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720" y="-72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9/17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(.*).enjoy.com)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2016" y="2962910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7586" y="204216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完毕！</a:t>
            </a:r>
          </a:p>
        </p:txBody>
      </p:sp>
      <p:sp>
        <p:nvSpPr>
          <p:cNvPr id="2" name="矩形 1"/>
          <p:cNvSpPr/>
          <p:nvPr/>
        </p:nvSpPr>
        <p:spPr>
          <a:xfrm>
            <a:off x="1734186" y="3181985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家在享学课堂更上一层楼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061" y="94239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执行时机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8335" y="2155371"/>
            <a:ext cx="6050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Root/alias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，若页面请求以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结尾，则认为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只到目录</a:t>
            </a:r>
            <a:endParaRPr lang="en-US" altLang="zh-CN" dirty="0" smtClean="0"/>
          </a:p>
          <a:p>
            <a:r>
              <a:rPr lang="zh-CN" altLang="en-US" dirty="0" smtClean="0"/>
              <a:t>此时启动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，找目录内的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649" y="1250302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的内置变量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6997" y="1838130"/>
            <a:ext cx="10463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</a:t>
            </a:r>
            <a:endParaRPr lang="en-US" altLang="zh-CN" dirty="0" smtClean="0"/>
          </a:p>
          <a:p>
            <a:r>
              <a:rPr lang="en-US" dirty="0" smtClean="0"/>
              <a:t>$</a:t>
            </a:r>
            <a:r>
              <a:rPr lang="en-US" dirty="0" smtClean="0"/>
              <a:t>host</a:t>
            </a:r>
            <a:r>
              <a:rPr lang="zh-CN" altLang="en-US" dirty="0" smtClean="0"/>
              <a:t>：请求中的主机头</a:t>
            </a:r>
            <a:r>
              <a:rPr lang="en-US" altLang="zh-CN" dirty="0" smtClean="0"/>
              <a:t>(</a:t>
            </a:r>
            <a:r>
              <a:rPr lang="en-US" dirty="0" smtClean="0"/>
              <a:t>Host)</a:t>
            </a:r>
            <a:r>
              <a:rPr lang="zh-CN" altLang="en-US" dirty="0" smtClean="0"/>
              <a:t>字段，如果请求中的主机头不可用或者空，则为处理请求的</a:t>
            </a:r>
            <a:r>
              <a:rPr lang="en-US" dirty="0" smtClean="0"/>
              <a:t>server</a:t>
            </a:r>
            <a:r>
              <a:rPr lang="zh-CN" altLang="en-US" dirty="0" smtClean="0"/>
              <a:t>名</a:t>
            </a:r>
            <a:r>
              <a:rPr lang="zh-CN" altLang="en-US" dirty="0" smtClean="0"/>
              <a:t>称</a:t>
            </a:r>
            <a:endParaRPr lang="en-US" altLang="zh-CN" dirty="0" smtClean="0"/>
          </a:p>
          <a:p>
            <a:r>
              <a:rPr lang="en-US" dirty="0" smtClean="0"/>
              <a:t>$http_HEADER </a:t>
            </a:r>
            <a:r>
              <a:rPr lang="zh-CN" altLang="en-US" dirty="0" smtClean="0"/>
              <a:t>：</a:t>
            </a:r>
            <a:r>
              <a:rPr lang="en-US" dirty="0" smtClean="0"/>
              <a:t> HTTP</a:t>
            </a:r>
            <a:r>
              <a:rPr lang="zh-CN" altLang="en-US" dirty="0" smtClean="0"/>
              <a:t>请求头中的内容，</a:t>
            </a:r>
            <a:r>
              <a:rPr lang="en-US" dirty="0" smtClean="0"/>
              <a:t>HEADER</a:t>
            </a:r>
            <a:r>
              <a:rPr lang="zh-CN" altLang="en-US" dirty="0" smtClean="0"/>
              <a:t>为</a:t>
            </a:r>
            <a:r>
              <a:rPr lang="en-US" dirty="0" smtClean="0"/>
              <a:t>HTTP</a:t>
            </a:r>
            <a:r>
              <a:rPr lang="zh-CN" altLang="en-US" dirty="0" smtClean="0"/>
              <a:t>请求中的内容转为小写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_(</a:t>
            </a:r>
            <a:r>
              <a:rPr lang="zh-CN" altLang="en-US" dirty="0" smtClean="0"/>
              <a:t>破折号变为下划线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$</a:t>
            </a:r>
            <a:r>
              <a:rPr lang="en-US" dirty="0" smtClean="0"/>
              <a:t>http_user_agent(Uaer-Agent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dirty="0" smtClean="0"/>
              <a:t>$remote_addr </a:t>
            </a:r>
            <a:r>
              <a:rPr lang="zh-CN" altLang="en-US" dirty="0" smtClean="0"/>
              <a:t>客户端的</a:t>
            </a:r>
            <a:r>
              <a:rPr lang="en-US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remote_port </a:t>
            </a:r>
            <a:r>
              <a:rPr lang="zh-CN" altLang="en-US" dirty="0" smtClean="0"/>
              <a:t>客户端的端口。</a:t>
            </a:r>
          </a:p>
          <a:p>
            <a:r>
              <a:rPr lang="en-US" dirty="0" smtClean="0"/>
              <a:t>$request_method </a:t>
            </a:r>
            <a:r>
              <a:rPr lang="zh-CN" altLang="en-US" dirty="0" smtClean="0"/>
              <a:t>这个变量是客户端请求的动作，通常为</a:t>
            </a:r>
            <a:r>
              <a:rPr lang="en-US" dirty="0" smtClean="0"/>
              <a:t>GET</a:t>
            </a:r>
            <a:r>
              <a:rPr lang="zh-CN" altLang="en-US" dirty="0" smtClean="0"/>
              <a:t>或</a:t>
            </a:r>
            <a:r>
              <a:rPr lang="en-US" dirty="0" smtClean="0"/>
              <a:t>POST。</a:t>
            </a:r>
            <a:endParaRPr lang="en-US" dirty="0" smtClean="0"/>
          </a:p>
          <a:p>
            <a:r>
              <a:rPr lang="en-US" dirty="0" smtClean="0"/>
              <a:t>$request_uri </a:t>
            </a:r>
            <a:r>
              <a:rPr lang="zh-CN" altLang="en-US" dirty="0" smtClean="0"/>
              <a:t>这个变量等于包含一些客户端请求参数的原始</a:t>
            </a:r>
            <a:r>
              <a:rPr lang="en-US" dirty="0" smtClean="0"/>
              <a:t>URI</a:t>
            </a:r>
            <a:endParaRPr lang="en-US" dirty="0" smtClean="0"/>
          </a:p>
          <a:p>
            <a:r>
              <a:rPr lang="en-US" dirty="0" smtClean="0"/>
              <a:t>$scheme </a:t>
            </a:r>
            <a:r>
              <a:rPr lang="zh-CN" altLang="en-US" dirty="0" smtClean="0"/>
              <a:t>所用的协议，比如</a:t>
            </a:r>
            <a:r>
              <a:rPr lang="en-US" dirty="0" smtClean="0"/>
              <a:t>http</a:t>
            </a:r>
            <a:r>
              <a:rPr lang="zh-CN" altLang="en-US" dirty="0" smtClean="0"/>
              <a:t>或者是</a:t>
            </a:r>
            <a:r>
              <a:rPr lang="en-US" dirty="0" smtClean="0"/>
              <a:t>https</a:t>
            </a:r>
          </a:p>
          <a:p>
            <a:r>
              <a:rPr lang="en-US" dirty="0" smtClean="0"/>
              <a:t>$server_name </a:t>
            </a:r>
            <a:r>
              <a:rPr lang="zh-CN" altLang="en-US" dirty="0" smtClean="0"/>
              <a:t>服务器名称。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server_port </a:t>
            </a:r>
            <a:r>
              <a:rPr lang="zh-CN" altLang="en-US" dirty="0" smtClean="0"/>
              <a:t>请求到达服务器的端口号。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server_protocol </a:t>
            </a:r>
            <a:r>
              <a:rPr lang="zh-CN" altLang="en-US" dirty="0" smtClean="0"/>
              <a:t>请求使用的协议，通常是</a:t>
            </a:r>
            <a:r>
              <a:rPr lang="en-US" dirty="0" smtClean="0"/>
              <a:t>HTTP/1.0</a:t>
            </a:r>
            <a:r>
              <a:rPr lang="zh-CN" altLang="en-US" dirty="0" smtClean="0"/>
              <a:t>或</a:t>
            </a:r>
            <a:r>
              <a:rPr lang="en-US" dirty="0" smtClean="0"/>
              <a:t>HTTP/1.1</a:t>
            </a:r>
            <a:r>
              <a:rPr lang="en-US" dirty="0" smtClean="0"/>
              <a:t>。</a:t>
            </a:r>
          </a:p>
          <a:p>
            <a:r>
              <a:rPr lang="en-US" dirty="0" smtClean="0"/>
              <a:t>$uri </a:t>
            </a:r>
            <a:r>
              <a:rPr lang="zh-CN" altLang="en-US" dirty="0" smtClean="0"/>
              <a:t>请求中的当前</a:t>
            </a:r>
            <a:r>
              <a:rPr lang="en-US" dirty="0" smtClean="0"/>
              <a:t>URI(</a:t>
            </a:r>
            <a:r>
              <a:rPr lang="zh-CN" altLang="en-US" dirty="0" smtClean="0"/>
              <a:t>不带请求参数，参数位于</a:t>
            </a:r>
            <a:r>
              <a:rPr lang="en-US" altLang="zh-CN" dirty="0" smtClean="0"/>
              <a:t>$</a:t>
            </a:r>
            <a:r>
              <a:rPr lang="en-US" dirty="0" smtClean="0"/>
              <a:t>args)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4318" y="9890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r>
              <a:rPr lang="zh-CN" altLang="en-US" dirty="0" smtClean="0"/>
              <a:t>语句，常用正则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30" y="3797559"/>
            <a:ext cx="564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静态资源：</a:t>
            </a:r>
            <a:r>
              <a:rPr lang="en-US" altLang="zh-CN" dirty="0" smtClean="0"/>
              <a:t> location ~ /rex/.*\.(htm|js|css</a:t>
            </a:r>
            <a:r>
              <a:rPr lang="en-US" altLang="zh-CN" dirty="0" smtClean="0"/>
              <a:t>)$</a:t>
            </a:r>
          </a:p>
          <a:p>
            <a:r>
              <a:rPr lang="zh-CN" altLang="en-US" dirty="0" smtClean="0"/>
              <a:t>域名校验：</a:t>
            </a:r>
            <a:r>
              <a:rPr lang="en-US" altLang="zh-CN" dirty="0" smtClean="0"/>
              <a:t>if </a:t>
            </a:r>
            <a:r>
              <a:rPr lang="en-US" altLang="zh-CN" dirty="0" smtClean="0"/>
              <a:t>( $http_origin ~ </a:t>
            </a:r>
            <a:r>
              <a:rPr lang="en-US" altLang="zh-CN" dirty="0" smtClean="0">
                <a:hlinkClick r:id="rId2"/>
              </a:rPr>
              <a:t>http://(.*).enjoy.com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浏览器校验：</a:t>
            </a:r>
            <a:r>
              <a:rPr lang="en-US" dirty="0" smtClean="0"/>
              <a:t>if </a:t>
            </a:r>
            <a:r>
              <a:rPr lang="en-US" dirty="0" smtClean="0"/>
              <a:t>($http_user_agent ~ Firefox)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7386" y="1601598"/>
          <a:ext cx="8622393" cy="1874520"/>
        </p:xfrm>
        <a:graphic>
          <a:graphicData uri="http://schemas.openxmlformats.org/drawingml/2006/table">
            <a:tbl>
              <a:tblPr/>
              <a:tblGrid>
                <a:gridCol w="1558264"/>
                <a:gridCol w="706412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verdana"/>
                        </a:rPr>
                        <a:t>= ,!=</a:t>
                      </a:r>
                      <a:endParaRPr lang="zh-CN" alt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比较的一个变量和字符串。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333333"/>
                          </a:solidFill>
                          <a:latin typeface="verdana"/>
                        </a:rPr>
                        <a:t>~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， 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latin typeface="verdana"/>
                        </a:rPr>
                        <a:t>~*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与正则表达式匹配的变量，如果这个正则表达式中包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含</a:t>
                      </a:r>
                      <a:endParaRPr lang="zh-CN" alt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-f，!-f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检查一个文件是否存在。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-d, !-d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检查一个目录是否存在。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-e，!-e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检查一个文件、目录、符号链接是否存在。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-x， !-x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检查一个文件是否可执行。</a:t>
                      </a:r>
                      <a:endParaRPr lang="zh-CN" alt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2192694" y="1670211"/>
            <a:ext cx="1250302" cy="9237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3993" y="1968790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chrome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959012" y="1819500"/>
            <a:ext cx="2034074" cy="541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tomcat1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4" idx="1"/>
          </p:cNvCxnSpPr>
          <p:nvPr/>
        </p:nvCxnSpPr>
        <p:spPr>
          <a:xfrm flipV="1">
            <a:off x="3442996" y="2090088"/>
            <a:ext cx="4516016" cy="41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7962122" y="2681026"/>
            <a:ext cx="2034074" cy="541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7" idx="1"/>
          </p:cNvCxnSpPr>
          <p:nvPr/>
        </p:nvCxnSpPr>
        <p:spPr>
          <a:xfrm>
            <a:off x="3442996" y="2132076"/>
            <a:ext cx="4519126" cy="81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270" y="1782178"/>
            <a:ext cx="241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static.enjoy.com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4212" y="2575280"/>
            <a:ext cx="283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www.enjoy.com</a:t>
            </a:r>
            <a:endParaRPr lang="zh-CN" altLang="en-US" dirty="0"/>
          </a:p>
        </p:txBody>
      </p:sp>
      <p:sp>
        <p:nvSpPr>
          <p:cNvPr id="12" name="乘号 11"/>
          <p:cNvSpPr/>
          <p:nvPr/>
        </p:nvSpPr>
        <p:spPr>
          <a:xfrm>
            <a:off x="6774025" y="236067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897" y="3648300"/>
            <a:ext cx="7255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常见的跨域方案：</a:t>
            </a:r>
          </a:p>
          <a:p>
            <a:r>
              <a:rPr lang="zh-CN" altLang="en-US" dirty="0" smtClean="0"/>
              <a:t> </a:t>
            </a:r>
            <a:r>
              <a:rPr lang="en-US" b="1" dirty="0" smtClean="0"/>
              <a:t>jsonp</a:t>
            </a:r>
            <a:r>
              <a:rPr lang="zh-CN" altLang="en-US" b="1" dirty="0" smtClean="0"/>
              <a:t>、</a:t>
            </a:r>
            <a:r>
              <a:rPr lang="en-US" b="1" dirty="0" smtClean="0"/>
              <a:t> document.domain + iframe </a:t>
            </a:r>
            <a:r>
              <a:rPr lang="zh-CN" altLang="en-US" b="1" dirty="0" smtClean="0"/>
              <a:t>跨域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Cors</a:t>
            </a:r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头：</a:t>
            </a:r>
            <a:r>
              <a:rPr lang="en-US" dirty="0" smtClean="0"/>
              <a:t> Access-Control-Allow-Origin </a:t>
            </a:r>
            <a:r>
              <a:rPr lang="zh-CN" altLang="en-US" dirty="0" smtClean="0"/>
              <a:t>，表明允许网站执行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7229" y="233128"/>
            <a:ext cx="57246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浏览器</a:t>
            </a:r>
            <a:r>
              <a:rPr lang="zh-CN" altLang="en-US" b="1" dirty="0" smtClean="0"/>
              <a:t>跨域问题</a:t>
            </a:r>
            <a:endParaRPr lang="en-US" altLang="zh-CN" b="1" dirty="0" smtClean="0"/>
          </a:p>
          <a:p>
            <a:r>
              <a:rPr lang="zh-CN" altLang="en-US" dirty="0" smtClean="0"/>
              <a:t>跨域是指从一个域名的网页去请求另一个域名的资源。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229" y="233128"/>
            <a:ext cx="174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CORS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介绍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59257"/>
            <a:ext cx="900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CORS</a:t>
            </a:r>
            <a:r>
              <a:rPr lang="zh-CN" altLang="en-US" dirty="0" smtClean="0"/>
              <a:t>是一个</a:t>
            </a:r>
            <a:r>
              <a:rPr lang="en-US" dirty="0" smtClean="0"/>
              <a:t>W3C</a:t>
            </a:r>
            <a:r>
              <a:rPr lang="zh-CN" altLang="en-US" dirty="0" smtClean="0"/>
              <a:t>标准，全称是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跨域资源共享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dirty="0" smtClean="0"/>
              <a:t>Cross-origin resource sharing）。 </a:t>
            </a:r>
          </a:p>
          <a:p>
            <a:r>
              <a:rPr lang="zh-CN" altLang="en-US" dirty="0" smtClean="0"/>
              <a:t>它允许浏览器向跨源服务器，发出</a:t>
            </a:r>
            <a:r>
              <a:rPr lang="en-US" dirty="0" smtClean="0"/>
              <a:t>XMLHttpRequest</a:t>
            </a:r>
            <a:r>
              <a:rPr lang="zh-CN" altLang="en-US" dirty="0" smtClean="0"/>
              <a:t>请求，</a:t>
            </a:r>
            <a:endParaRPr lang="en-US" altLang="zh-CN" dirty="0" smtClean="0"/>
          </a:p>
          <a:p>
            <a:r>
              <a:rPr lang="zh-CN" altLang="en-US" dirty="0" smtClean="0"/>
              <a:t>从而克服</a:t>
            </a:r>
            <a:r>
              <a:rPr lang="en-US" dirty="0" smtClean="0"/>
              <a:t>AJAX</a:t>
            </a:r>
            <a:r>
              <a:rPr lang="zh-CN" altLang="en-US" dirty="0" smtClean="0"/>
              <a:t>只能同源使用的限制。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919" y="2250261"/>
            <a:ext cx="982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简单请求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浏览器在跨源</a:t>
            </a:r>
            <a:r>
              <a:rPr lang="en-US" dirty="0" smtClean="0"/>
              <a:t>AJAX</a:t>
            </a:r>
            <a:r>
              <a:rPr lang="zh-CN" altLang="en-US" dirty="0" smtClean="0"/>
              <a:t>请求的头信息之中，自动在添加一个</a:t>
            </a:r>
            <a:r>
              <a:rPr lang="en-US" dirty="0" smtClean="0"/>
              <a:t>Origin</a:t>
            </a:r>
            <a:r>
              <a:rPr lang="zh-CN" altLang="en-US" dirty="0" smtClean="0"/>
              <a:t>字段（本次请求来自哪个源 ）。</a:t>
            </a:r>
            <a:endParaRPr lang="en-US" altLang="zh-CN" dirty="0" smtClean="0"/>
          </a:p>
          <a:p>
            <a:r>
              <a:rPr lang="zh-CN" altLang="en-US" dirty="0" smtClean="0"/>
              <a:t>服务器根据这个值，在许可范围内，则在头信息包含</a:t>
            </a:r>
            <a:r>
              <a:rPr lang="en-US" dirty="0" smtClean="0"/>
              <a:t> Access-Control-Allow-Origin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复杂请求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会在正式通信之前，增加一次</a:t>
            </a:r>
            <a:r>
              <a:rPr lang="en-US" dirty="0" smtClean="0"/>
              <a:t>HTTP</a:t>
            </a:r>
            <a:r>
              <a:rPr lang="zh-CN" altLang="en-US" dirty="0" smtClean="0"/>
              <a:t>查询请求，称为</a:t>
            </a:r>
            <a:r>
              <a:rPr lang="en-US" altLang="zh-CN" dirty="0" smtClean="0"/>
              <a:t>"</a:t>
            </a:r>
            <a:r>
              <a:rPr lang="zh-CN" altLang="en-US" dirty="0" smtClean="0"/>
              <a:t>预检</a:t>
            </a:r>
            <a:r>
              <a:rPr lang="en-US" altLang="zh-CN" dirty="0" smtClean="0"/>
              <a:t>"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8565" y="70467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缓存配置及</a:t>
            </a:r>
            <a:r>
              <a:rPr lang="en-US" sz="2400" b="1" dirty="0" smtClean="0"/>
              <a:t>Gzip</a:t>
            </a:r>
            <a:r>
              <a:rPr lang="zh-CN" altLang="en-US" sz="2400" b="1" dirty="0" smtClean="0"/>
              <a:t>配置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9390" y="1289153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对输出到客户端的内容进行压缩，以减小传输文件体积，减少对网络带宽的占用。</a:t>
            </a:r>
            <a:endParaRPr lang="en-US" altLang="zh-CN" dirty="0" smtClean="0"/>
          </a:p>
          <a:p>
            <a:r>
              <a:rPr lang="zh-CN" altLang="en-US" dirty="0" smtClean="0"/>
              <a:t>服务器端要压缩，客户端必须解压缩，这都将占用</a:t>
            </a:r>
            <a:r>
              <a:rPr lang="en-US" dirty="0" smtClean="0"/>
              <a:t>cpu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zh-CN" altLang="en-US" dirty="0" smtClean="0"/>
              <a:t>不过，由于传输内容减小了，传输过程中，各网卡、路由器、交换机对数据包的处理时间也会缩短。</a:t>
            </a:r>
            <a:endParaRPr lang="en-US" altLang="zh-CN" dirty="0" smtClean="0"/>
          </a:p>
          <a:p>
            <a:r>
              <a:rPr lang="en-US" dirty="0" smtClean="0"/>
              <a:t>gzip</a:t>
            </a:r>
            <a:r>
              <a:rPr lang="zh-CN" altLang="en-US" dirty="0" smtClean="0"/>
              <a:t>压缩是就在这里赢得了时间。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19" y="2773180"/>
            <a:ext cx="10901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必须满足以下几个条件：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、客户端发送的</a:t>
            </a:r>
            <a:r>
              <a:rPr lang="en-US" dirty="0" smtClean="0"/>
              <a:t>HTTP</a:t>
            </a:r>
            <a:r>
              <a:rPr lang="zh-CN" altLang="en-US" dirty="0" smtClean="0"/>
              <a:t>报头必须含有 “</a:t>
            </a:r>
            <a:r>
              <a:rPr lang="en-US" dirty="0" smtClean="0"/>
              <a:t>Accept-Encoding” </a:t>
            </a:r>
            <a:r>
              <a:rPr lang="zh-CN" altLang="en-US" dirty="0" smtClean="0"/>
              <a:t>字段，且其值包含 “</a:t>
            </a:r>
            <a:r>
              <a:rPr lang="en-US" dirty="0" smtClean="0"/>
              <a:t>gzip” </a:t>
            </a:r>
            <a:r>
              <a:rPr lang="zh-CN" altLang="en-US" dirty="0" smtClean="0"/>
              <a:t>这个压缩类型。</a:t>
            </a:r>
            <a:endParaRPr lang="en-US" altLang="zh-CN" dirty="0" smtClean="0"/>
          </a:p>
          <a:p>
            <a:r>
              <a:rPr lang="zh-CN" altLang="en-US" dirty="0" smtClean="0"/>
              <a:t>一般浏览器都会发 “</a:t>
            </a:r>
            <a:r>
              <a:rPr lang="en-US" dirty="0" smtClean="0"/>
              <a:t>Accept-Encoding:gzip, deflate, sdch” </a:t>
            </a:r>
            <a:r>
              <a:rPr lang="zh-CN" altLang="en-US" dirty="0" smtClean="0"/>
              <a:t>这样的报头。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、服务器启用了</a:t>
            </a:r>
            <a:r>
              <a:rPr lang="en-US" dirty="0" smtClean="0"/>
              <a:t>gzip</a:t>
            </a:r>
            <a:r>
              <a:rPr lang="zh-CN" altLang="en-US" dirty="0" smtClean="0"/>
              <a:t>压缩，那么响应头会包含 </a:t>
            </a:r>
            <a:r>
              <a:rPr lang="en-US" dirty="0" smtClean="0"/>
              <a:t>Content-Encoding:gzip， </a:t>
            </a:r>
          </a:p>
          <a:p>
            <a:r>
              <a:rPr lang="zh-CN" altLang="en-US" dirty="0" smtClean="0"/>
              <a:t>客户端根据这个来判断服务器返回的内容是否真正为</a:t>
            </a:r>
            <a:r>
              <a:rPr lang="en-US" dirty="0" smtClean="0"/>
              <a:t>gzip</a:t>
            </a:r>
            <a:r>
              <a:rPr lang="zh-CN" altLang="en-US" dirty="0" smtClean="0"/>
              <a:t>压缩过的内容。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4419" y="4691921"/>
            <a:ext cx="837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gzip</a:t>
            </a:r>
            <a:r>
              <a:rPr lang="zh-CN" altLang="en-US" b="1" dirty="0" smtClean="0"/>
              <a:t>压缩对文本文件压缩效果非常好（</a:t>
            </a:r>
            <a:r>
              <a:rPr lang="en-US" altLang="zh-CN" b="1" dirty="0" smtClean="0"/>
              <a:t>40%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80%</a:t>
            </a:r>
            <a:r>
              <a:rPr lang="zh-CN" altLang="en-US" b="1" dirty="0" smtClean="0"/>
              <a:t>），而对图片文件效果甚微。</a:t>
            </a:r>
            <a:endParaRPr lang="en-US" altLang="zh-CN" b="1" dirty="0" smtClean="0"/>
          </a:p>
          <a:p>
            <a:r>
              <a:rPr lang="zh-CN" altLang="en-US" b="1" dirty="0" smtClean="0"/>
              <a:t>实际应用中可以考虑对</a:t>
            </a:r>
            <a:r>
              <a:rPr lang="en-US" b="1" dirty="0" smtClean="0"/>
              <a:t>js、html、css</a:t>
            </a:r>
            <a:r>
              <a:rPr lang="zh-CN" altLang="en-US" b="1" dirty="0" smtClean="0"/>
              <a:t>格式的文件开启</a:t>
            </a:r>
            <a:r>
              <a:rPr lang="en-US" b="1" dirty="0" smtClean="0"/>
              <a:t>gzip</a:t>
            </a:r>
            <a:r>
              <a:rPr lang="zh-CN" altLang="en-US" b="1" dirty="0" smtClean="0"/>
              <a:t>压缩。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950" y="75500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Nginx</a:t>
            </a:r>
            <a:r>
              <a:rPr lang="zh-CN" altLang="en-US" sz="2400" b="1" dirty="0" smtClean="0"/>
              <a:t>配置</a:t>
            </a:r>
            <a:r>
              <a:rPr lang="en-US" sz="2400" b="1" dirty="0" smtClean="0"/>
              <a:t>https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4479" y="1349114"/>
            <a:ext cx="9425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1</a:t>
            </a:r>
            <a:r>
              <a:rPr lang="zh-CN" altLang="en-US" dirty="0" smtClean="0"/>
              <a:t>、创建服务器私钥，命令会让你输入一个口令：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dirty="0" smtClean="0"/>
              <a:t>openssl genrsa -des3 -out server.key 1024 </a:t>
            </a:r>
          </a:p>
          <a:p>
            <a:r>
              <a:rPr lang="en-US" dirty="0" smtClean="0"/>
              <a:t># 2、</a:t>
            </a:r>
            <a:r>
              <a:rPr lang="zh-CN" altLang="en-US" dirty="0" smtClean="0"/>
              <a:t>创建签名请求的证书（</a:t>
            </a:r>
            <a:r>
              <a:rPr lang="en-US" dirty="0" smtClean="0"/>
              <a:t>CSR）：</a:t>
            </a:r>
          </a:p>
          <a:p>
            <a:r>
              <a:rPr lang="en-US" dirty="0" smtClean="0"/>
              <a:t> openssl req -new -key server.key -out server.csr </a:t>
            </a:r>
          </a:p>
          <a:p>
            <a:r>
              <a:rPr lang="en-US" dirty="0" smtClean="0"/>
              <a:t># 3、</a:t>
            </a:r>
            <a:r>
              <a:rPr lang="zh-CN" altLang="en-US" dirty="0" smtClean="0"/>
              <a:t>在加载</a:t>
            </a:r>
            <a:r>
              <a:rPr lang="en-US" dirty="0" smtClean="0"/>
              <a:t>SSL</a:t>
            </a:r>
            <a:r>
              <a:rPr lang="zh-CN" altLang="en-US" dirty="0" smtClean="0"/>
              <a:t>支持的</a:t>
            </a:r>
            <a:r>
              <a:rPr lang="en-US" dirty="0" smtClean="0"/>
              <a:t>Nginx</a:t>
            </a:r>
            <a:r>
              <a:rPr lang="zh-CN" altLang="en-US" dirty="0" smtClean="0"/>
              <a:t>并使用上述私钥时除去必须的口令： </a:t>
            </a:r>
            <a:endParaRPr lang="en-US" altLang="zh-CN" dirty="0" smtClean="0"/>
          </a:p>
          <a:p>
            <a:r>
              <a:rPr lang="en-US" dirty="0" smtClean="0"/>
              <a:t>openssl rsa -in server.key -out server_nopass.key </a:t>
            </a:r>
          </a:p>
          <a:p>
            <a:r>
              <a:rPr lang="en-US" dirty="0" smtClean="0"/>
              <a:t># 4、</a:t>
            </a:r>
            <a:r>
              <a:rPr lang="zh-CN" altLang="en-US" dirty="0" smtClean="0"/>
              <a:t>最后标记证书使用上述私钥和</a:t>
            </a:r>
            <a:r>
              <a:rPr lang="en-US" dirty="0" smtClean="0"/>
              <a:t>CSR：</a:t>
            </a:r>
          </a:p>
          <a:p>
            <a:r>
              <a:rPr lang="en-US" dirty="0" smtClean="0"/>
              <a:t> openssl x509 -req -days 365 -in server.csr -signkey server_nopass.key -out server.crt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705" y="4542019"/>
            <a:ext cx="6326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Conf</a:t>
            </a:r>
            <a:r>
              <a:rPr lang="zh-CN" altLang="en-US" dirty="0" smtClean="0"/>
              <a:t>文件中：</a:t>
            </a:r>
            <a:endParaRPr lang="en-US" altLang="zh-CN" dirty="0" smtClean="0"/>
          </a:p>
          <a:p>
            <a:r>
              <a:rPr lang="en-US" dirty="0" smtClean="0"/>
              <a:t>ssl_certificate      /etc/nginx/conf.d/server.crt;</a:t>
            </a:r>
          </a:p>
          <a:p>
            <a:r>
              <a:rPr lang="en-US" dirty="0" smtClean="0"/>
              <a:t>ssl_certificate_key  /etc/nginx/conf.d/server_nopass.key;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100" y="1919605"/>
            <a:ext cx="962660" cy="789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830705"/>
            <a:ext cx="755015" cy="878205"/>
          </a:xfrm>
          <a:prstGeom prst="rect">
            <a:avLst/>
          </a:prstGeom>
          <a:noFill/>
        </p:spPr>
      </p:pic>
      <p:sp>
        <p:nvSpPr>
          <p:cNvPr id="4" name="文本框 20"/>
          <p:cNvSpPr txBox="1"/>
          <p:nvPr/>
        </p:nvSpPr>
        <p:spPr>
          <a:xfrm>
            <a:off x="6746875" y="1493520"/>
            <a:ext cx="1477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Nginx</a:t>
            </a:r>
            <a:r>
              <a:rPr lang="zh-CN" altLang="en-US" sz="1600" b="1"/>
              <a:t>服务器</a:t>
            </a:r>
          </a:p>
        </p:txBody>
      </p:sp>
      <p:sp>
        <p:nvSpPr>
          <p:cNvPr id="5" name="文本框 21"/>
          <p:cNvSpPr txBox="1"/>
          <p:nvPr/>
        </p:nvSpPr>
        <p:spPr>
          <a:xfrm>
            <a:off x="95885" y="2040890"/>
            <a:ext cx="842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/>
                </a:solidFill>
              </a:rPr>
              <a:t>客户端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7405" y="4346575"/>
            <a:ext cx="1156335" cy="84836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959485" y="2711450"/>
            <a:ext cx="14605" cy="346773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306945" y="2653030"/>
            <a:ext cx="4445" cy="357759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631950" y="2040890"/>
            <a:ext cx="5114925" cy="1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631950" y="2456180"/>
            <a:ext cx="5133975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9"/>
          <p:cNvSpPr txBox="1"/>
          <p:nvPr/>
        </p:nvSpPr>
        <p:spPr>
          <a:xfrm>
            <a:off x="2192020" y="1717040"/>
            <a:ext cx="1706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，首先建立连接</a:t>
            </a:r>
          </a:p>
        </p:txBody>
      </p:sp>
      <p:sp>
        <p:nvSpPr>
          <p:cNvPr id="12" name="文本框 30"/>
          <p:cNvSpPr txBox="1"/>
          <p:nvPr/>
        </p:nvSpPr>
        <p:spPr>
          <a:xfrm>
            <a:off x="2192020" y="2145665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，返回证书到客户端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55040" y="3054985"/>
            <a:ext cx="472440" cy="347980"/>
            <a:chOff x="1504" y="4031"/>
            <a:chExt cx="744" cy="54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35"/>
          <p:cNvSpPr txBox="1"/>
          <p:nvPr/>
        </p:nvSpPr>
        <p:spPr>
          <a:xfrm>
            <a:off x="1069975" y="3054985"/>
            <a:ext cx="394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，客户端生成随机字符串，假设为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60120" y="3550920"/>
            <a:ext cx="472440" cy="347980"/>
            <a:chOff x="1504" y="4031"/>
            <a:chExt cx="744" cy="54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40"/>
          <p:cNvSpPr txBox="1"/>
          <p:nvPr/>
        </p:nvSpPr>
        <p:spPr>
          <a:xfrm>
            <a:off x="1077595" y="3550920"/>
            <a:ext cx="5770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，使用证书里的公钥对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加密，得到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encrpt(123456)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密文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983615" y="4358005"/>
            <a:ext cx="6303645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5"/>
          <p:cNvSpPr txBox="1"/>
          <p:nvPr/>
        </p:nvSpPr>
        <p:spPr>
          <a:xfrm>
            <a:off x="1077595" y="4058920"/>
            <a:ext cx="384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encrpt(123456)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发送到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87260" y="4358005"/>
            <a:ext cx="472440" cy="347980"/>
            <a:chOff x="1504" y="4031"/>
            <a:chExt cx="744" cy="54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50"/>
          <p:cNvSpPr txBox="1"/>
          <p:nvPr/>
        </p:nvSpPr>
        <p:spPr>
          <a:xfrm>
            <a:off x="7417435" y="4358005"/>
            <a:ext cx="231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，解密得到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明文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007745" y="5005070"/>
            <a:ext cx="6303645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52"/>
          <p:cNvSpPr txBox="1"/>
          <p:nvPr/>
        </p:nvSpPr>
        <p:spPr>
          <a:xfrm>
            <a:off x="1073150" y="4705985"/>
            <a:ext cx="546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对称加密用户名和密码，发送到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287260" y="5194935"/>
            <a:ext cx="472440" cy="347980"/>
            <a:chOff x="1504" y="4031"/>
            <a:chExt cx="744" cy="54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57"/>
          <p:cNvSpPr txBox="1"/>
          <p:nvPr/>
        </p:nvSpPr>
        <p:spPr>
          <a:xfrm>
            <a:off x="7417435" y="5194935"/>
            <a:ext cx="2316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解密得到</a:t>
            </a: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用户名和密码明文</a:t>
            </a:r>
          </a:p>
        </p:txBody>
      </p:sp>
      <p:sp>
        <p:nvSpPr>
          <p:cNvPr id="33" name="文本框 58"/>
          <p:cNvSpPr txBox="1"/>
          <p:nvPr/>
        </p:nvSpPr>
        <p:spPr>
          <a:xfrm>
            <a:off x="7311390" y="5947410"/>
            <a:ext cx="272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，将请求转发到多个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tomcat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0034270" y="3990340"/>
            <a:ext cx="984885" cy="2160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037445" y="5088255"/>
            <a:ext cx="946150" cy="10623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041255" y="6142990"/>
            <a:ext cx="9169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665" y="3390846"/>
            <a:ext cx="1156335" cy="84836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171" y="5542528"/>
            <a:ext cx="1156335" cy="848360"/>
          </a:xfrm>
          <a:prstGeom prst="rect">
            <a:avLst/>
          </a:prstGeom>
        </p:spPr>
      </p:pic>
      <p:sp>
        <p:nvSpPr>
          <p:cNvPr id="39" name="文本框 53"/>
          <p:cNvSpPr txBox="1"/>
          <p:nvPr/>
        </p:nvSpPr>
        <p:spPr>
          <a:xfrm>
            <a:off x="95885" y="1116965"/>
            <a:ext cx="4878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客户端浏览器：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输入用户名密码，以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提交</a:t>
            </a:r>
          </a:p>
        </p:txBody>
      </p:sp>
      <p:sp>
        <p:nvSpPr>
          <p:cNvPr id="40" name="Text Box 5"/>
          <p:cNvSpPr txBox="1"/>
          <p:nvPr/>
        </p:nvSpPr>
        <p:spPr>
          <a:xfrm>
            <a:off x="110286" y="283726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Nginx+Https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内部流程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1146</Words>
  <Application>WPS 演示</Application>
  <PresentationFormat>自定义</PresentationFormat>
  <Paragraphs>99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1120</cp:revision>
  <dcterms:created xsi:type="dcterms:W3CDTF">2016-08-30T15:34:00Z</dcterms:created>
  <dcterms:modified xsi:type="dcterms:W3CDTF">2018-09-17T10:29:37Z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