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91" r:id="rId4"/>
    <p:sldId id="418" r:id="rId5"/>
    <p:sldId id="414" r:id="rId6"/>
    <p:sldId id="425" r:id="rId7"/>
    <p:sldId id="427" r:id="rId8"/>
    <p:sldId id="3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74" y="-108"/>
      </p:cViewPr>
      <p:guideLst>
        <p:guide orient="horz" pos="22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939800" y="2144395"/>
            <a:ext cx="1031240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AOP</a:t>
            </a:r>
            <a:r>
              <a:rPr lang="zh-CN" alt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底层源码分析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endParaRPr lang="en-US" altLang="zh-CN" sz="360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72025" y="6263005"/>
            <a:ext cx="69742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1076258117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14" y="6560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AnnotationAwareAspectJAutoProxyCreator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创建回顾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3580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Bean</a:t>
            </a:r>
            <a:r>
              <a:rPr lang="zh-CN" altLang="en-US">
                <a:sym typeface="+mn-ea"/>
              </a:rPr>
              <a:t>创建流程回顾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reresh() --&gt; registerBeanPostProcessors--&gt;getBean()---&gt;doGetBean()--&gt;createBean(beanName, mbd, args)---&gt;bean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---&gt;bean</a:t>
            </a:r>
            <a:r>
              <a:rPr lang="zh-CN" altLang="en-US">
                <a:sym typeface="+mn-ea"/>
              </a:rPr>
              <a:t>初始化</a:t>
            </a:r>
            <a:r>
              <a:rPr lang="en-US" altLang="zh-CN">
                <a:sym typeface="+mn-ea"/>
              </a:rPr>
              <a:t>---&gt;</a:t>
            </a:r>
            <a:r>
              <a:rPr lang="zh-CN" altLang="en-US">
                <a:sym typeface="+mn-ea"/>
              </a:rPr>
              <a:t>后置处理器工作</a:t>
            </a:r>
            <a:r>
              <a:rPr lang="en-US" altLang="zh-CN">
                <a:sym typeface="+mn-ea"/>
              </a:rPr>
              <a:t>---&gt;</a:t>
            </a:r>
            <a:r>
              <a:rPr lang="zh-CN" altLang="en-US">
                <a:sym typeface="+mn-ea"/>
              </a:rPr>
              <a:t>完成</a:t>
            </a: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>
                <a:sym typeface="+mn-ea"/>
              </a:rPr>
              <a:t>其实就是单实例</a:t>
            </a:r>
            <a:r>
              <a:rPr lang="en-US" altLang="zh-CN">
                <a:sym typeface="+mn-ea"/>
              </a:rPr>
              <a:t>bean</a:t>
            </a:r>
            <a:r>
              <a:rPr lang="zh-CN" altLang="en-US">
                <a:sym typeface="+mn-ea"/>
              </a:rPr>
              <a:t>的创建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此</a:t>
            </a:r>
            <a:r>
              <a:rPr lang="en-US" altLang="zh-CN">
                <a:sym typeface="+mn-ea"/>
              </a:rPr>
              <a:t>bean</a:t>
            </a:r>
            <a:r>
              <a:rPr lang="zh-CN" altLang="en-US">
                <a:sym typeface="+mn-ea"/>
              </a:rPr>
              <a:t>的作用是对后面要创建的所有</a:t>
            </a:r>
            <a:r>
              <a:rPr lang="en-US" altLang="zh-CN">
                <a:sym typeface="+mn-ea"/>
              </a:rPr>
              <a:t>bean</a:t>
            </a:r>
            <a:r>
              <a:rPr lang="zh-CN" altLang="en-US">
                <a:sym typeface="+mn-ea"/>
              </a:rPr>
              <a:t>进行拦截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82789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AnnotationAwareAspectJAutoProxyCreator</a:t>
            </a:r>
            <a:r>
              <a:rPr 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如何拦截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2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" y="1070610"/>
            <a:ext cx="10560685" cy="482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>
                <a:sym typeface="+mn-ea"/>
              </a:rPr>
              <a:t>主要判断当前类是否需要增强, 如果需要增强, 则动态代理创建增强代理对象</a:t>
            </a:r>
            <a:endParaRPr>
              <a:sym typeface="+mn-ea"/>
            </a:endParaRPr>
          </a:p>
          <a:p>
            <a:pPr>
              <a:lnSpc>
                <a:spcPct val="190000"/>
              </a:lnSpc>
            </a:pPr>
            <a:r>
              <a:rPr>
                <a:sym typeface="+mn-ea"/>
              </a:rPr>
              <a:t>单实例caculator创建</a:t>
            </a:r>
            <a:r>
              <a:rPr b="1" u="sng">
                <a:solidFill>
                  <a:srgbClr val="FF0000"/>
                </a:solidFill>
                <a:sym typeface="+mn-ea"/>
              </a:rPr>
              <a:t>---&gt;</a:t>
            </a:r>
            <a:r>
              <a:rPr>
                <a:sym typeface="+mn-ea"/>
              </a:rPr>
              <a:t>createBean()</a:t>
            </a:r>
            <a:r>
              <a:rPr b="1" u="sng">
                <a:solidFill>
                  <a:srgbClr val="FF0000"/>
                </a:solidFill>
                <a:sym typeface="+mn-ea"/>
              </a:rPr>
              <a:t>--&gt;</a:t>
            </a:r>
            <a:r>
              <a:rPr>
                <a:sym typeface="+mn-ea"/>
              </a:rPr>
              <a:t>resolveBeforeInstantiation()</a:t>
            </a:r>
            <a:r>
              <a:rPr b="1" u="sng">
                <a:solidFill>
                  <a:srgbClr val="FF0000"/>
                </a:solidFill>
                <a:sym typeface="+mn-ea"/>
              </a:rPr>
              <a:t>--&gt;</a:t>
            </a:r>
            <a:endParaRPr>
              <a:sym typeface="+mn-ea"/>
            </a:endParaRPr>
          </a:p>
          <a:p>
            <a:pPr>
              <a:lnSpc>
                <a:spcPct val="190000"/>
              </a:lnSpc>
            </a:pPr>
            <a:r>
              <a:rPr>
                <a:sym typeface="+mn-ea"/>
              </a:rPr>
              <a:t>applyBeanPostProcessorsBeforeInstantiation</a:t>
            </a:r>
            <a:r>
              <a:rPr b="1" u="sng">
                <a:solidFill>
                  <a:srgbClr val="FF0000"/>
                </a:solidFill>
                <a:sym typeface="+mn-ea"/>
              </a:rPr>
              <a:t>---&gt;</a:t>
            </a:r>
            <a:r>
              <a:rPr>
                <a:sym typeface="+mn-ea"/>
              </a:rPr>
              <a:t>postProcessBeforeInstantiation()</a:t>
            </a:r>
            <a:r>
              <a:rPr b="1" u="sng">
                <a:solidFill>
                  <a:srgbClr val="FF0000"/>
                </a:solidFill>
                <a:sym typeface="+mn-ea"/>
              </a:rPr>
              <a:t>---&gt;</a:t>
            </a:r>
            <a:endParaRPr>
              <a:sym typeface="+mn-ea"/>
            </a:endParaRPr>
          </a:p>
          <a:p>
            <a:pPr>
              <a:lnSpc>
                <a:spcPct val="190000"/>
              </a:lnSpc>
            </a:pPr>
            <a:r>
              <a:rPr>
                <a:sym typeface="+mn-ea"/>
              </a:rPr>
              <a:t>new Caculator()创建对象</a:t>
            </a:r>
            <a:r>
              <a:rPr b="1" u="sng">
                <a:solidFill>
                  <a:srgbClr val="FF0000"/>
                </a:solidFill>
                <a:sym typeface="+mn-ea"/>
              </a:rPr>
              <a:t>---&gt;</a:t>
            </a:r>
            <a:r>
              <a:rPr>
                <a:sym typeface="+mn-ea"/>
              </a:rPr>
              <a:t>进入1701行:applyBeanPostProcessorsAfterInitialization(wrappedBean, beanName)</a:t>
            </a:r>
            <a:r>
              <a:rPr lang="en-US">
                <a:sym typeface="+mn-ea"/>
              </a:rPr>
              <a:t>---&gt;</a:t>
            </a:r>
            <a:r>
              <a:rPr>
                <a:sym typeface="+mn-ea"/>
              </a:rPr>
              <a:t>调用postProcessAfterInstantiation()</a:t>
            </a:r>
            <a:r>
              <a:rPr b="1" u="sng">
                <a:solidFill>
                  <a:srgbClr val="FF0000"/>
                </a:solidFill>
                <a:sym typeface="+mn-ea"/>
              </a:rPr>
              <a:t>---&gt;</a:t>
            </a:r>
            <a:endParaRPr>
              <a:sym typeface="+mn-ea"/>
            </a:endParaRPr>
          </a:p>
          <a:p>
            <a:pPr>
              <a:lnSpc>
                <a:spcPct val="190000"/>
              </a:lnSpc>
            </a:pPr>
            <a:r>
              <a:rPr>
                <a:sym typeface="+mn-ea"/>
              </a:rPr>
              <a:t>调用getAdvicesAndAdvisorsForBean()获取当前bean的通知方法</a:t>
            </a:r>
            <a:r>
              <a:rPr b="1" u="sng">
                <a:solidFill>
                  <a:srgbClr val="FF0000"/>
                </a:solidFill>
                <a:sym typeface="+mn-ea"/>
              </a:rPr>
              <a:t>---&gt;</a:t>
            </a:r>
            <a:endParaRPr>
              <a:sym typeface="+mn-ea"/>
            </a:endParaRPr>
          </a:p>
          <a:p>
            <a:pPr>
              <a:lnSpc>
                <a:spcPct val="190000"/>
              </a:lnSpc>
            </a:pPr>
            <a:r>
              <a:rPr>
                <a:sym typeface="+mn-ea"/>
              </a:rPr>
              <a:t>得到由CGLIB增强后的的caculator</a:t>
            </a:r>
            <a:r>
              <a:rPr b="1" u="sng">
                <a:solidFill>
                  <a:srgbClr val="FF0000"/>
                </a:solidFill>
                <a:sym typeface="+mn-ea"/>
              </a:rPr>
              <a:t>--&gt;</a:t>
            </a:r>
            <a:endParaRPr>
              <a:sym typeface="+mn-ea"/>
            </a:endParaRPr>
          </a:p>
          <a:p>
            <a:pPr>
              <a:lnSpc>
                <a:spcPct val="190000"/>
              </a:lnSpc>
            </a:pPr>
            <a:r>
              <a:rPr>
                <a:sym typeface="+mn-ea"/>
              </a:rPr>
              <a:t>当执行目标方法时,CGLIB代理对象就会调用之前保存好的切面通知</a:t>
            </a:r>
            <a:endParaRPr>
              <a:sym typeface="+mn-ea"/>
            </a:endParaRPr>
          </a:p>
          <a:p>
            <a:pPr>
              <a:lnSpc>
                <a:spcPct val="190000"/>
              </a:lnSpc>
            </a:pP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调用流程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3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" y="1070610"/>
            <a:ext cx="9663430" cy="1835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en-US">
                <a:sym typeface="+mn-ea"/>
              </a:rPr>
              <a:t>1,</a:t>
            </a:r>
            <a:r>
              <a:rPr lang="zh-CN" altLang="en-US">
                <a:sym typeface="+mn-ea"/>
              </a:rPr>
              <a:t>获取拦截链</a:t>
            </a:r>
            <a:r>
              <a:rPr lang="en-US" altLang="zh-CN">
                <a:sym typeface="+mn-ea"/>
              </a:rPr>
              <a:t>--MethodInterceptor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2,</a:t>
            </a:r>
            <a:r>
              <a:rPr lang="zh-CN" altLang="en-US">
                <a:sym typeface="+mn-ea"/>
              </a:rPr>
              <a:t>链式调用通知方法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流程梳理及总结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4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" y="1070610"/>
            <a:ext cx="9663430" cy="166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对于有切面类的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bean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可以通过</a:t>
            </a:r>
            <a:r>
              <a:rPr b="1">
                <a:solidFill>
                  <a:srgbClr val="FF0000"/>
                </a:solidFill>
                <a:sym typeface="+mn-ea"/>
              </a:rPr>
              <a:t>resolveBeforeInstantiation()</a:t>
            </a:r>
            <a:r>
              <a:rPr lang="zh-CN" b="1">
                <a:solidFill>
                  <a:srgbClr val="FF0000"/>
                </a:solidFill>
                <a:sym typeface="+mn-ea"/>
              </a:rPr>
              <a:t>的</a:t>
            </a:r>
            <a:r>
              <a:rPr b="1">
                <a:solidFill>
                  <a:srgbClr val="FF0000"/>
                </a:solidFill>
                <a:sym typeface="+mn-ea"/>
              </a:rPr>
              <a:t>postProcess</a:t>
            </a:r>
            <a:r>
              <a:rPr lang="en-US" b="1">
                <a:solidFill>
                  <a:srgbClr val="FF0000"/>
                </a:solidFill>
                <a:sym typeface="+mn-ea"/>
              </a:rPr>
              <a:t>Before</a:t>
            </a:r>
            <a:r>
              <a:rPr b="1">
                <a:solidFill>
                  <a:srgbClr val="FF0000"/>
                </a:solidFill>
                <a:sym typeface="+mn-ea"/>
              </a:rPr>
              <a:t>Instantiation</a:t>
            </a:r>
            <a:r>
              <a:rPr lang="en-US" b="1">
                <a:solidFill>
                  <a:srgbClr val="FF0000"/>
                </a:solidFill>
                <a:sym typeface="+mn-ea"/>
              </a:rPr>
              <a:t>()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是没有任何作用的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, applyBeanPostProcessorsAfterInitialization(wrappedBean, beanName)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方法进入</a:t>
            </a:r>
            <a:r>
              <a:rPr b="1">
                <a:solidFill>
                  <a:srgbClr val="FF0000"/>
                </a:solidFill>
                <a:sym typeface="+mn-ea"/>
              </a:rPr>
              <a:t>postProcess</a:t>
            </a:r>
            <a:r>
              <a:rPr lang="en-US" b="1">
                <a:solidFill>
                  <a:srgbClr val="FF0000"/>
                </a:solidFill>
                <a:sym typeface="+mn-ea"/>
              </a:rPr>
              <a:t>After</a:t>
            </a:r>
            <a:r>
              <a:rPr b="1">
                <a:solidFill>
                  <a:srgbClr val="FF0000"/>
                </a:solidFill>
                <a:sym typeface="+mn-ea"/>
              </a:rPr>
              <a:t>Instantiation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(),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进行拦截并通过动态代理来创建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caculator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3064510" y="1680210"/>
            <a:ext cx="520255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3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4625" y="3255010"/>
            <a:ext cx="3704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WPS 演示</Application>
  <PresentationFormat>自定义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方正兰亭超细黑简体</vt:lpstr>
      <vt:lpstr>Arial Unicode MS</vt:lpstr>
      <vt:lpstr>等线</vt:lpstr>
      <vt:lpstr>黑体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470</cp:revision>
  <dcterms:created xsi:type="dcterms:W3CDTF">2016-08-30T15:34:00Z</dcterms:created>
  <dcterms:modified xsi:type="dcterms:W3CDTF">2018-06-20T13:51:47Z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