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91" r:id="rId4"/>
    <p:sldId id="297" r:id="rId5"/>
    <p:sldId id="351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3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2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6290" y="318198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基础及组件使用</a:t>
            </a:r>
            <a:endParaRPr lang="zh-CN" altLang="en-US"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65365" y="6347460"/>
            <a:ext cx="47663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@Scope扫描规则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9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045845"/>
            <a:ext cx="9663430" cy="183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1，</a:t>
            </a:r>
            <a:r>
              <a:rPr lang="zh-CN" altLang="en-US">
                <a:sym typeface="+mn-ea"/>
              </a:rPr>
              <a:t>单实例</a:t>
            </a:r>
            <a:r>
              <a:rPr lang="en-US" altLang="zh-CN">
                <a:sym typeface="+mn-ea"/>
              </a:rPr>
              <a:t>bean：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 lang="zh-CN" altLang="en-US">
                <a:sym typeface="+mn-ea"/>
              </a:rPr>
              <a:t>多实例</a:t>
            </a:r>
            <a:r>
              <a:rPr lang="en-US" altLang="zh-CN">
                <a:sym typeface="+mn-ea"/>
              </a:rPr>
              <a:t>bean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3，request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session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@lazy懒加载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045845"/>
            <a:ext cx="9663430" cy="183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1，</a:t>
            </a:r>
            <a:r>
              <a:rPr lang="zh-CN" altLang="en-US">
                <a:sym typeface="+mn-ea"/>
              </a:rPr>
              <a:t>什么是懒加载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 lang="zh-CN" altLang="en-US">
                <a:sym typeface="+mn-ea"/>
              </a:rPr>
              <a:t>懒加载如何获取容器中的</a:t>
            </a:r>
            <a:r>
              <a:rPr lang="en-US" altLang="zh-CN">
                <a:sym typeface="+mn-ea"/>
              </a:rPr>
              <a:t>bean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@Conditional条件注册bean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11</a:t>
            </a:r>
            <a:endParaRPr lang="en-US" altLang="zh-CN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045845"/>
            <a:ext cx="9663430" cy="183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1，</a:t>
            </a:r>
            <a:r>
              <a:rPr lang="zh-CN" altLang="en-US">
                <a:sym typeface="+mn-ea"/>
              </a:rPr>
              <a:t>什么条件注册</a:t>
            </a:r>
            <a:r>
              <a:rPr lang="en-US" altLang="zh-CN">
                <a:sym typeface="+mn-ea"/>
              </a:rPr>
              <a:t>bean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 lang="zh-CN" altLang="en-US">
                <a:sym typeface="+mn-ea"/>
              </a:rPr>
              <a:t>如何根据指定条件选择性地注册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实例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@Import注册bean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12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2167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1，</a:t>
            </a:r>
            <a:r>
              <a:rPr lang="zh-CN" altLang="en-US">
                <a:sym typeface="+mn-ea"/>
              </a:rPr>
              <a:t>手动添加组件到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 lang="zh-CN" altLang="en-US">
                <a:sym typeface="+mn-ea"/>
              </a:rPr>
              <a:t>使用ImportSelector</a:t>
            </a:r>
            <a:r>
              <a:rPr lang="zh-CN" altLang="en-US">
                <a:sym typeface="+mn-ea"/>
              </a:rPr>
              <a:t>自定义返回组件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3,</a:t>
            </a:r>
            <a:r>
              <a:rPr lang="zh-CN" altLang="en-US">
                <a:sym typeface="+mn-ea"/>
              </a:rPr>
              <a:t>使用ImportBeanDefinitionRegistrar返回自定义组件</a:t>
            </a:r>
            <a:endParaRPr lang="zh-CN" altLang="en-US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@Import注册bean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13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2167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1，</a:t>
            </a:r>
            <a:r>
              <a:rPr lang="zh-CN" altLang="en-US">
                <a:sym typeface="+mn-ea"/>
              </a:rPr>
              <a:t>手动添加组件到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 lang="zh-CN" altLang="en-US">
                <a:sym typeface="+mn-ea"/>
              </a:rPr>
              <a:t>使用ImportSelector自定义返回组件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3,   </a:t>
            </a:r>
            <a:r>
              <a:rPr lang="zh-CN" altLang="en-US">
                <a:sym typeface="+mn-ea"/>
              </a:rPr>
              <a:t>使用ImportBeanDefinitionRegistrar返回自定义组件</a:t>
            </a:r>
            <a:endParaRPr lang="zh-CN" altLang="en-US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322070"/>
            <a:ext cx="672782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800">
                <a:latin typeface="楷体" panose="02010609060101010101" charset="-122"/>
                <a:ea typeface="楷体" panose="02010609060101010101" charset="-122"/>
              </a:rPr>
              <a:t>Spring是一种开源轻量级框架，是为了解决企业应用程序开发复杂性而创建的，Spring致力于解决JavaEE的各层解决方案，而不仅仅于某一层的方案。</a:t>
            </a:r>
            <a:endParaRPr sz="280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95" y="4563110"/>
            <a:ext cx="4952365" cy="175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322070"/>
            <a:ext cx="96634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>
                <a:sym typeface="+mn-ea"/>
              </a:rPr>
              <a:t>2003年2月Spring框架正式称为一道开源项目，Spring致力于J2EE应用的各种解决方案，而不仅仅专注于某一层解决方案。可以说Spring是企业应用开发的“一站式”选择， Spring贯穿于表现层、业务层、持久层，然而Spring并不想取代那些已经有的框架，而是以高度的开放性，与这些已有的框架进行整合。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322070"/>
            <a:ext cx="96634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>
                <a:sym typeface="+mn-ea"/>
              </a:rPr>
              <a:t>1、让现有的技术更容易使用，</a:t>
            </a:r>
            <a:endParaRPr lang="zh-CN" altLang="en-US" sz="28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sym typeface="+mn-ea"/>
              </a:rPr>
              <a:t>2、促进良好的编程习惯。</a:t>
            </a:r>
            <a:endParaRPr lang="zh-CN" altLang="en-US" sz="280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Spring是一个全面的解决方案，它坚持一个原则：不从新造轮子。已经有较好解决方案的领域，Spring绝不重复性实现，比如：对象持久化和OR映射，Spring只对现有的JDBC，Hibernate等技术提供支持，使之更容易使用，而不做重复的实现。Spring框架有很多特性，这些特性由7个定义良好的模块构成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Spring体系结构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21715" y="2030730"/>
            <a:ext cx="87674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1、 Spring Core：即，Spring核心，它是框架最基础的部分，提供IOC和依赖注入特性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2、 Spring Context：即，Spring上下文容器，它是BeanFactory功能加强的一个子接口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3、 Spring Web：它提供Web应用开发的支持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4、 Spring MVC：它针对Web应用中MVC思想的实现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5、 Spring DAO：提供对JDBC抽象层，简化了JDBC编码，同时，编码更具有健壮性。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6、 Spring ORM：它支持用于流行的ORM框架的整合，比如：Spring + Hibernate、Spring + iBatis、Spring + JDO的整合等等。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7、 Spring AOP：AOP即，面向切面编程，它提供了与AOP联盟兼容的编程实现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86485" y="1362075"/>
          <a:ext cx="949452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570"/>
                <a:gridCol w="2453640"/>
                <a:gridCol w="1640205"/>
                <a:gridCol w="873125"/>
                <a:gridCol w="1329690"/>
                <a:gridCol w="927735"/>
                <a:gridCol w="757555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SpringCore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ApplicationContext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SpringWeb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MVC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SpringDao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AOP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常用组件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80" y="1009015"/>
            <a:ext cx="584771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6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322070"/>
            <a:ext cx="9663430" cy="4723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>
                <a:sym typeface="+mn-ea"/>
              </a:rPr>
              <a:t>将你的工程从XML配置到注解</a:t>
            </a:r>
            <a:endParaRPr lang="zh-CN" altLang="en-US" sz="28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1，创建Maven工程spring-enjoy：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2，pom.xml引入spring-context jar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	&lt;dependencies&gt;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	&lt;dependency&gt;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		&lt;groupId&gt;org.springframework&lt;/groupId&gt;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		&lt;artifactId&gt;spring-context&lt;/artifactId&gt;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		&lt;version&gt;5.0.6.RELEASE&lt;/version&gt;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	&lt;/dependency&gt;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	&lt;/dependencies&gt;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3，建立spring的beanx.xml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@Configuration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7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045845"/>
            <a:ext cx="9663430" cy="206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>
                <a:sym typeface="+mn-ea"/>
              </a:rPr>
              <a:t>告诉</a:t>
            </a:r>
            <a:r>
              <a:rPr lang="en-US" altLang="zh-CN" sz="2800">
                <a:sym typeface="+mn-ea"/>
              </a:rPr>
              <a:t>Spring</a:t>
            </a:r>
            <a:r>
              <a:rPr lang="zh-CN" altLang="en-US" sz="2800">
                <a:sym typeface="+mn-ea"/>
              </a:rPr>
              <a:t>这是一个配置类</a:t>
            </a:r>
            <a:endParaRPr lang="zh-CN" altLang="en-US" sz="28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1，@Configuration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      class Test{}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2,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beans.xml</a:t>
            </a:r>
            <a:r>
              <a:rPr lang="zh-CN" altLang="en-US">
                <a:sym typeface="+mn-ea"/>
              </a:rPr>
              <a:t>的联系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@ComponentScan扫描规则</a:t>
            </a:r>
            <a:endParaRPr 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8</a:t>
            </a:r>
            <a:endParaRPr lang="zh-CN" alt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045845"/>
            <a:ext cx="9663430" cy="183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1，</a:t>
            </a:r>
            <a:r>
              <a:rPr lang="zh-CN" altLang="en-US">
                <a:sym typeface="+mn-ea"/>
              </a:rPr>
              <a:t>指定扫描范围</a:t>
            </a:r>
            <a:r>
              <a:rPr lang="en-US" altLang="zh-CN">
                <a:sym typeface="+mn-ea"/>
              </a:rPr>
              <a:t>：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2，</a:t>
            </a:r>
            <a:r>
              <a:rPr lang="zh-CN" altLang="en-US">
                <a:sym typeface="+mn-ea"/>
              </a:rPr>
              <a:t>扫描</a:t>
            </a:r>
            <a:r>
              <a:rPr lang="zh-CN" altLang="en-US">
                <a:sym typeface="+mn-ea"/>
              </a:rPr>
              <a:t>过滤器</a:t>
            </a: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3，</a:t>
            </a:r>
            <a:r>
              <a:rPr lang="zh-CN" altLang="en-US">
                <a:sym typeface="+mn-ea"/>
              </a:rPr>
              <a:t>自定义过滤规则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WPS 演示</Application>
  <PresentationFormat>自定义</PresentationFormat>
  <Paragraphs>153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Clear Sans Light</vt:lpstr>
      <vt:lpstr>Times New Roman</vt:lpstr>
      <vt:lpstr>方正兰亭超细黑简体</vt:lpstr>
      <vt:lpstr>楷体</vt:lpstr>
      <vt:lpstr>Arial Unicode MS</vt:lpstr>
      <vt:lpstr>等线</vt:lpstr>
      <vt:lpstr>华文中宋</vt:lpstr>
      <vt:lpstr>幼圆</vt:lpstr>
      <vt:lpstr>黑体</vt:lpstr>
      <vt:lpstr>Yu Gothic UI Light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406</cp:revision>
  <dcterms:created xsi:type="dcterms:W3CDTF">2016-08-30T15:34:00Z</dcterms:created>
  <dcterms:modified xsi:type="dcterms:W3CDTF">2018-06-04T09:19:35Z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