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3" r:id="rId4"/>
    <p:sldId id="257" r:id="rId5"/>
    <p:sldId id="278" r:id="rId6"/>
    <p:sldId id="279" r:id="rId7"/>
    <p:sldId id="280" r:id="rId8"/>
    <p:sldId id="290" r:id="rId9"/>
    <p:sldId id="282" r:id="rId10"/>
    <p:sldId id="285" r:id="rId11"/>
    <p:sldId id="288" r:id="rId12"/>
    <p:sldId id="292" r:id="rId13"/>
    <p:sldId id="261"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BFFE"/>
    <a:srgbClr val="A3B9FA"/>
    <a:srgbClr val="658BF5"/>
    <a:srgbClr val="D0DCFC"/>
    <a:srgbClr val="E6E6E6"/>
    <a:srgbClr val="7C9CF6"/>
    <a:srgbClr val="E0483D"/>
    <a:srgbClr val="1DC062"/>
    <a:srgbClr val="F7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726" y="-108"/>
      </p:cViewPr>
      <p:guideLst>
        <p:guide orient="horz" pos="2160"/>
        <p:guide pos="37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DBF6A3E-B197-49F7-9119-74138B21824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0B9DAF-36A3-49AE-B4AA-55A46BAAA44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F6A3E-B197-49F7-9119-74138B21824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B9DAF-36A3-49AE-B4AA-55A46BAAA44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 y="0"/>
            <a:ext cx="12192000" cy="6858000"/>
          </a:xfrm>
          <a:prstGeom prst="rect">
            <a:avLst/>
          </a:prstGeom>
        </p:spPr>
      </p:pic>
      <p:grpSp>
        <p:nvGrpSpPr>
          <p:cNvPr id="25" name="组合 24"/>
          <p:cNvGrpSpPr/>
          <p:nvPr/>
        </p:nvGrpSpPr>
        <p:grpSpPr>
          <a:xfrm>
            <a:off x="632459" y="2018426"/>
            <a:ext cx="9466996" cy="2257647"/>
            <a:chOff x="632459" y="2018426"/>
            <a:chExt cx="9466996" cy="2257647"/>
          </a:xfrm>
        </p:grpSpPr>
        <p:sp>
          <p:nvSpPr>
            <p:cNvPr id="19" name="文本框 18"/>
            <p:cNvSpPr txBox="1"/>
            <p:nvPr/>
          </p:nvSpPr>
          <p:spPr>
            <a:xfrm>
              <a:off x="632460" y="2765662"/>
              <a:ext cx="9466995" cy="829945"/>
            </a:xfrm>
            <a:prstGeom prst="rect">
              <a:avLst/>
            </a:prstGeom>
            <a:noFill/>
          </p:spPr>
          <p:txBody>
            <a:bodyPr wrap="square" rtlCol="0">
              <a:spAutoFit/>
            </a:bodyPr>
            <a:lstStyle/>
            <a:p>
              <a:r>
                <a:rPr lang="zh-CN" altLang="en-US" sz="4800" b="1" dirty="0" smtClean="0">
                  <a:solidFill>
                    <a:schemeClr val="bg1"/>
                  </a:solidFill>
                  <a:latin typeface="微软雅黑" panose="020B0503020204020204" pitchFamily="34" charset="-122"/>
                  <a:ea typeface="微软雅黑" panose="020B0503020204020204" pitchFamily="34" charset="-122"/>
                </a:rPr>
                <a:t>分布式电商平台</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632459" y="2018426"/>
              <a:ext cx="9466995" cy="829945"/>
            </a:xfrm>
            <a:prstGeom prst="rect">
              <a:avLst/>
            </a:prstGeom>
            <a:noFill/>
          </p:spPr>
          <p:txBody>
            <a:bodyPr wrap="square" rtlCol="0">
              <a:spAutoFit/>
            </a:bodyPr>
            <a:lstStyle/>
            <a:p>
              <a:r>
                <a:rPr lang="zh-CN" altLang="en-US" sz="4800" b="1" dirty="0" err="1" smtClean="0">
                  <a:solidFill>
                    <a:schemeClr val="bg1"/>
                  </a:solidFill>
                  <a:latin typeface="微软雅黑" panose="020B0503020204020204" pitchFamily="34" charset="-122"/>
                  <a:ea typeface="微软雅黑" panose="020B0503020204020204" pitchFamily="34" charset="-122"/>
                </a:rPr>
                <a:t>图灵双十一电商项目</a:t>
              </a:r>
              <a:endParaRPr lang="zh-CN" altLang="en-US" sz="28700" b="1" dirty="0">
                <a:solidFill>
                  <a:schemeClr val="bg1"/>
                </a:solidFill>
                <a:latin typeface="微软雅黑" panose="020B0503020204020204" pitchFamily="34" charset="-122"/>
                <a:ea typeface="微软雅黑" panose="020B0503020204020204" pitchFamily="34" charset="-122"/>
              </a:endParaRPr>
            </a:p>
          </p:txBody>
        </p:sp>
        <p:sp>
          <p:nvSpPr>
            <p:cNvPr id="22" name="Rectangle 37"/>
            <p:cNvSpPr/>
            <p:nvPr/>
          </p:nvSpPr>
          <p:spPr>
            <a:xfrm>
              <a:off x="647699" y="3566778"/>
              <a:ext cx="6896101" cy="709295"/>
            </a:xfrm>
            <a:prstGeom prst="rect">
              <a:avLst/>
            </a:prstGeom>
          </p:spPr>
          <p:txBody>
            <a:bodyPr wrap="square">
              <a:spAutoFit/>
            </a:bodyPr>
            <a:lstStyle/>
            <a:p>
              <a:pPr>
                <a:lnSpc>
                  <a:spcPct val="150000"/>
                </a:lnSpc>
              </a:pPr>
              <a:r>
                <a:rPr lang="en-US" altLang="zh-CN" sz="1335" dirty="0" smtClean="0">
                  <a:solidFill>
                    <a:schemeClr val="bg1"/>
                  </a:solidFill>
                  <a:latin typeface="Open Sans Light" pitchFamily="34" charset="0"/>
                  <a:ea typeface="Open Sans Light" pitchFamily="34" charset="0"/>
                  <a:cs typeface="Open Sans Light" pitchFamily="34" charset="0"/>
                </a:rPr>
                <a:t>    </a:t>
              </a:r>
              <a:r>
                <a:rPr lang="en-US" altLang="zh-CN" sz="1335" dirty="0" err="1" smtClean="0">
                  <a:solidFill>
                    <a:schemeClr val="bg1"/>
                  </a:solidFill>
                  <a:latin typeface="Open Sans Light" pitchFamily="34" charset="0"/>
                  <a:ea typeface="Open Sans Light" pitchFamily="34" charset="0"/>
                  <a:cs typeface="Open Sans Light" pitchFamily="34" charset="0"/>
                </a:rPr>
                <a:t>tlshop</a:t>
              </a:r>
              <a:r>
                <a:rPr lang="zh-CN" altLang="en-US" sz="1335" dirty="0" smtClean="0">
                  <a:solidFill>
                    <a:schemeClr val="bg1"/>
                  </a:solidFill>
                  <a:latin typeface="Open Sans Light" pitchFamily="34" charset="0"/>
                  <a:ea typeface="Open Sans Light" pitchFamily="34" charset="0"/>
                  <a:cs typeface="Open Sans Light" pitchFamily="34" charset="0"/>
                </a:rPr>
                <a:t>是一套基于</a:t>
              </a:r>
              <a:r>
                <a:rPr lang="en-US" altLang="zh-CN" sz="1335" dirty="0" err="1" smtClean="0">
                  <a:solidFill>
                    <a:schemeClr val="bg1"/>
                  </a:solidFill>
                  <a:latin typeface="Open Sans Light" pitchFamily="34" charset="0"/>
                  <a:ea typeface="Open Sans Light" pitchFamily="34" charset="0"/>
                  <a:cs typeface="Open Sans Light" pitchFamily="34" charset="0"/>
                </a:rPr>
                <a:t>Dubbo</a:t>
              </a:r>
              <a:r>
                <a:rPr lang="zh-CN" altLang="en-US" sz="1335" dirty="0" smtClean="0">
                  <a:solidFill>
                    <a:schemeClr val="bg1"/>
                  </a:solidFill>
                  <a:latin typeface="Open Sans Light" pitchFamily="34" charset="0"/>
                  <a:ea typeface="Open Sans Light" pitchFamily="34" charset="0"/>
                  <a:cs typeface="Open Sans Light" pitchFamily="34" charset="0"/>
                </a:rPr>
                <a:t>的大型分布式、高可用电商平台，可用于互联网电子商务、企业电子商务、互联网医疗、以及大型互联网门户等系统。</a:t>
              </a:r>
              <a:endParaRPr lang="ms-MY" sz="1335" dirty="0">
                <a:solidFill>
                  <a:schemeClr val="bg1"/>
                </a:solidFill>
                <a:latin typeface="Open Sans Light" pitchFamily="34" charset="0"/>
                <a:ea typeface="Open Sans Light" pitchFamily="34" charset="0"/>
                <a:cs typeface="Open Sans Light"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7011835" y="2066212"/>
            <a:ext cx="4859159" cy="1384995"/>
          </a:xfrm>
          <a:prstGeom prst="rect">
            <a:avLst/>
          </a:prstGeom>
        </p:spPr>
        <p:txBody>
          <a:bodyPr wrap="square">
            <a:spAutoFit/>
          </a:bodyPr>
          <a:lstStyle/>
          <a:p>
            <a:r>
              <a:rPr lang="en-US" altLang="zh-CN" sz="1400" dirty="0" err="1" smtClean="0">
                <a:solidFill>
                  <a:schemeClr val="bg1"/>
                </a:solidFill>
              </a:rPr>
              <a:t>Keepalived</a:t>
            </a:r>
            <a:r>
              <a:rPr lang="zh-CN" altLang="en-US" sz="1400" dirty="0" smtClean="0">
                <a:solidFill>
                  <a:schemeClr val="bg1"/>
                </a:solidFill>
              </a:rPr>
              <a:t>的作用是检测服务器的状态，如果有一台</a:t>
            </a:r>
            <a:r>
              <a:rPr lang="en-US" altLang="zh-CN" sz="1400" dirty="0" smtClean="0">
                <a:solidFill>
                  <a:schemeClr val="bg1"/>
                </a:solidFill>
              </a:rPr>
              <a:t>web</a:t>
            </a:r>
            <a:r>
              <a:rPr lang="zh-CN" altLang="en-US" sz="1400" dirty="0" smtClean="0">
                <a:solidFill>
                  <a:schemeClr val="bg1"/>
                </a:solidFill>
              </a:rPr>
              <a:t>服务器死机，或工作出现故障，</a:t>
            </a:r>
            <a:r>
              <a:rPr lang="en-US" altLang="zh-CN" sz="1400" dirty="0" err="1" smtClean="0">
                <a:solidFill>
                  <a:schemeClr val="bg1"/>
                </a:solidFill>
              </a:rPr>
              <a:t>Keepalived</a:t>
            </a:r>
            <a:r>
              <a:rPr lang="zh-CN" altLang="en-US" sz="1400" dirty="0" smtClean="0">
                <a:solidFill>
                  <a:schemeClr val="bg1"/>
                </a:solidFill>
              </a:rPr>
              <a:t>将检测到，并将有故障的服务器从系统中剔除，当服务器工作正常后</a:t>
            </a:r>
            <a:r>
              <a:rPr lang="en-US" altLang="zh-CN" sz="1400" dirty="0" err="1" smtClean="0">
                <a:solidFill>
                  <a:schemeClr val="bg1"/>
                </a:solidFill>
              </a:rPr>
              <a:t>Keepalived</a:t>
            </a:r>
            <a:r>
              <a:rPr lang="zh-CN" altLang="en-US" sz="1400" dirty="0" smtClean="0">
                <a:solidFill>
                  <a:schemeClr val="bg1"/>
                </a:solidFill>
              </a:rPr>
              <a:t>自动将服务器加入到服务器群中，这些工作全部自动完成，不需要人工干涉，需要人工做的只是修复故障的服务器。</a:t>
            </a:r>
            <a:endParaRPr lang="zh-CN" altLang="en-US" sz="1400" dirty="0">
              <a:solidFill>
                <a:schemeClr val="bg1"/>
              </a:solidFill>
            </a:endParaRPr>
          </a:p>
        </p:txBody>
      </p:sp>
      <p:sp>
        <p:nvSpPr>
          <p:cNvPr id="39" name="文本框 38"/>
          <p:cNvSpPr txBox="1"/>
          <p:nvPr/>
        </p:nvSpPr>
        <p:spPr>
          <a:xfrm>
            <a:off x="9086293" y="1539998"/>
            <a:ext cx="2438400" cy="400110"/>
          </a:xfrm>
          <a:prstGeom prst="rect">
            <a:avLst/>
          </a:prstGeom>
          <a:noFill/>
        </p:spPr>
        <p:txBody>
          <a:bodyPr wrap="square" rtlCol="0">
            <a:spAutoFit/>
          </a:bodyPr>
          <a:lstStyle/>
          <a:p>
            <a:r>
              <a:rPr lang="en-US" altLang="zh-CN" sz="2000" dirty="0" err="1" smtClean="0">
                <a:solidFill>
                  <a:schemeClr val="bg1"/>
                </a:solidFill>
                <a:latin typeface="+mn-ea"/>
              </a:rPr>
              <a:t>Keepalived</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078421"/>
            <a:ext cx="4859159" cy="307777"/>
          </a:xfrm>
          <a:prstGeom prst="rect">
            <a:avLst/>
          </a:prstGeom>
        </p:spPr>
        <p:txBody>
          <a:bodyPr wrap="square">
            <a:spAutoFit/>
          </a:bodyPr>
          <a:lstStyle/>
          <a:p>
            <a:r>
              <a:rPr lang="zh-CN" altLang="en-US" sz="1400" dirty="0" smtClean="0"/>
              <a:t>使用</a:t>
            </a:r>
            <a:r>
              <a:rPr lang="en-US" altLang="zh-CN" sz="1400" dirty="0" err="1" smtClean="0"/>
              <a:t>keepalived+nginx</a:t>
            </a:r>
            <a:r>
              <a:rPr lang="zh-CN" altLang="en-US" sz="1400" dirty="0" smtClean="0"/>
              <a:t>实现负载均衡、反向代理的高可用。</a:t>
            </a:r>
            <a:endParaRPr lang="zh-CN" altLang="en-US" sz="1400" dirty="0"/>
          </a:p>
        </p:txBody>
      </p:sp>
      <p:pic>
        <p:nvPicPr>
          <p:cNvPr id="46082" name="Picture 2"/>
          <p:cNvPicPr>
            <a:picLocks noChangeAspect="1" noChangeArrowheads="1"/>
          </p:cNvPicPr>
          <p:nvPr/>
        </p:nvPicPr>
        <p:blipFill>
          <a:blip r:embed="rId1"/>
          <a:srcRect/>
          <a:stretch>
            <a:fillRect/>
          </a:stretch>
        </p:blipFill>
        <p:spPr bwMode="auto">
          <a:xfrm>
            <a:off x="7028598" y="647364"/>
            <a:ext cx="2337606" cy="673981"/>
          </a:xfrm>
          <a:prstGeom prst="rect">
            <a:avLst/>
          </a:prstGeom>
          <a:noFill/>
          <a:ln w="9525">
            <a:noFill/>
            <a:miter lim="800000"/>
            <a:headEnd/>
            <a:tailEnd/>
          </a:ln>
          <a:effectLst/>
        </p:spPr>
      </p:pic>
      <p:pic>
        <p:nvPicPr>
          <p:cNvPr id="46084" name="Picture 4" descr="nginx"/>
          <p:cNvPicPr>
            <a:picLocks noChangeAspect="1" noChangeArrowheads="1"/>
          </p:cNvPicPr>
          <p:nvPr/>
        </p:nvPicPr>
        <p:blipFill>
          <a:blip r:embed="rId2"/>
          <a:srcRect/>
          <a:stretch>
            <a:fillRect/>
          </a:stretch>
        </p:blipFill>
        <p:spPr bwMode="auto">
          <a:xfrm>
            <a:off x="7115935" y="3644474"/>
            <a:ext cx="2123600" cy="434373"/>
          </a:xfrm>
          <a:prstGeom prst="rect">
            <a:avLst/>
          </a:prstGeom>
          <a:noFill/>
        </p:spPr>
      </p:pic>
      <p:sp>
        <p:nvSpPr>
          <p:cNvPr id="15" name="矩形 14"/>
          <p:cNvSpPr/>
          <p:nvPr/>
        </p:nvSpPr>
        <p:spPr>
          <a:xfrm>
            <a:off x="7000461" y="4729801"/>
            <a:ext cx="4859159" cy="954107"/>
          </a:xfrm>
          <a:prstGeom prst="rect">
            <a:avLst/>
          </a:prstGeom>
        </p:spPr>
        <p:txBody>
          <a:bodyPr wrap="square">
            <a:spAutoFit/>
          </a:bodyPr>
          <a:lstStyle/>
          <a:p>
            <a:r>
              <a:rPr lang="en-US" altLang="zh-CN" sz="1400" dirty="0" err="1" smtClean="0">
                <a:solidFill>
                  <a:schemeClr val="bg1"/>
                </a:solidFill>
              </a:rPr>
              <a:t>Nginx</a:t>
            </a:r>
            <a:r>
              <a:rPr lang="en-US" altLang="zh-CN" sz="1400" dirty="0" smtClean="0">
                <a:solidFill>
                  <a:schemeClr val="bg1"/>
                </a:solidFill>
              </a:rPr>
              <a:t> ("engine x") </a:t>
            </a:r>
            <a:r>
              <a:rPr lang="zh-CN" altLang="en-US" sz="1400" dirty="0" smtClean="0">
                <a:solidFill>
                  <a:schemeClr val="bg1"/>
                </a:solidFill>
              </a:rPr>
              <a:t>是一个高性能的</a:t>
            </a:r>
            <a:r>
              <a:rPr lang="en-US" altLang="zh-CN" sz="1400" dirty="0" smtClean="0">
                <a:solidFill>
                  <a:schemeClr val="bg1"/>
                </a:solidFill>
              </a:rPr>
              <a:t>HTTP</a:t>
            </a:r>
            <a:r>
              <a:rPr lang="zh-CN" altLang="en-US" sz="1400" dirty="0" smtClean="0">
                <a:solidFill>
                  <a:schemeClr val="bg1"/>
                </a:solidFill>
              </a:rPr>
              <a:t>和反向代理服务器，也是一个</a:t>
            </a:r>
            <a:r>
              <a:rPr lang="en-US" altLang="zh-CN" sz="1400" dirty="0" smtClean="0">
                <a:solidFill>
                  <a:schemeClr val="bg1"/>
                </a:solidFill>
              </a:rPr>
              <a:t>IMAP/POP3/SMTP</a:t>
            </a:r>
            <a:r>
              <a:rPr lang="zh-CN" altLang="en-US" sz="1400" dirty="0" smtClean="0">
                <a:solidFill>
                  <a:schemeClr val="bg1"/>
                </a:solidFill>
              </a:rPr>
              <a:t>服务器、其将源代码以类</a:t>
            </a:r>
            <a:r>
              <a:rPr lang="en-US" altLang="zh-CN" sz="1400" dirty="0" smtClean="0">
                <a:solidFill>
                  <a:schemeClr val="bg1"/>
                </a:solidFill>
              </a:rPr>
              <a:t>BSD</a:t>
            </a:r>
            <a:r>
              <a:rPr lang="zh-CN" altLang="en-US" sz="1400" dirty="0" smtClean="0">
                <a:solidFill>
                  <a:schemeClr val="bg1"/>
                </a:solidFill>
              </a:rPr>
              <a:t>许可证的形式发布，因它的稳定性、丰富的功能集、示例配置文件和低系统资源的消耗而闻名。</a:t>
            </a:r>
            <a:endParaRPr lang="zh-CN" altLang="en-US" sz="1400" dirty="0">
              <a:solidFill>
                <a:schemeClr val="bg1"/>
              </a:solidFill>
            </a:endParaRPr>
          </a:p>
        </p:txBody>
      </p:sp>
      <p:sp>
        <p:nvSpPr>
          <p:cNvPr id="16" name="文本框 38"/>
          <p:cNvSpPr txBox="1"/>
          <p:nvPr/>
        </p:nvSpPr>
        <p:spPr>
          <a:xfrm>
            <a:off x="9334227" y="4217234"/>
            <a:ext cx="2438400" cy="400110"/>
          </a:xfrm>
          <a:prstGeom prst="rect">
            <a:avLst/>
          </a:prstGeom>
          <a:noFill/>
        </p:spPr>
        <p:txBody>
          <a:bodyPr wrap="square" rtlCol="0">
            <a:spAutoFit/>
          </a:bodyPr>
          <a:lstStyle/>
          <a:p>
            <a:r>
              <a:rPr lang="en-US" altLang="zh-CN" sz="2000" dirty="0" err="1" smtClean="0">
                <a:solidFill>
                  <a:schemeClr val="bg1"/>
                </a:solidFill>
                <a:latin typeface="+mn-ea"/>
              </a:rPr>
              <a:t>Nginx</a:t>
            </a:r>
            <a:r>
              <a:rPr lang="zh-CN" altLang="en-US" sz="2000" dirty="0" smtClean="0">
                <a:solidFill>
                  <a:schemeClr val="bg1"/>
                </a:solidFill>
                <a:latin typeface="+mn-ea"/>
              </a:rPr>
              <a:t>的使用</a:t>
            </a:r>
            <a:endParaRPr lang="zh-CN" altLang="en-US" sz="2000" dirty="0">
              <a:solidFill>
                <a:schemeClr val="bg1"/>
              </a:solidFill>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57244" y="3799477"/>
            <a:ext cx="4859159" cy="523220"/>
          </a:xfrm>
          <a:prstGeom prst="rect">
            <a:avLst/>
          </a:prstGeom>
        </p:spPr>
        <p:txBody>
          <a:bodyPr wrap="square">
            <a:spAutoFit/>
          </a:bodyPr>
          <a:lstStyle/>
          <a:p>
            <a:r>
              <a:rPr lang="en-US" altLang="zh-CN" sz="1400" dirty="0" smtClean="0">
                <a:solidFill>
                  <a:schemeClr val="bg1"/>
                </a:solidFill>
              </a:rPr>
              <a:t>Jenkins</a:t>
            </a:r>
            <a:r>
              <a:rPr lang="zh-CN" altLang="en-US" sz="1400" dirty="0" smtClean="0">
                <a:solidFill>
                  <a:schemeClr val="bg1"/>
                </a:solidFill>
              </a:rPr>
              <a:t>是一个开源软件项目，旨在提供一个开放易用的软件平台，使软件的持续集成变成可能。</a:t>
            </a:r>
            <a:endParaRPr lang="zh-CN" altLang="en-US" sz="1400" dirty="0">
              <a:solidFill>
                <a:schemeClr val="bg1"/>
              </a:solidFill>
            </a:endParaRPr>
          </a:p>
        </p:txBody>
      </p:sp>
      <p:sp>
        <p:nvSpPr>
          <p:cNvPr id="39" name="文本框 38"/>
          <p:cNvSpPr txBox="1"/>
          <p:nvPr/>
        </p:nvSpPr>
        <p:spPr>
          <a:xfrm>
            <a:off x="7243845" y="2590875"/>
            <a:ext cx="2438400" cy="400110"/>
          </a:xfrm>
          <a:prstGeom prst="rect">
            <a:avLst/>
          </a:prstGeom>
          <a:noFill/>
        </p:spPr>
        <p:txBody>
          <a:bodyPr wrap="square" rtlCol="0">
            <a:spAutoFit/>
          </a:bodyPr>
          <a:lstStyle/>
          <a:p>
            <a:r>
              <a:rPr lang="en-US" altLang="zh-CN" sz="2000" dirty="0" smtClean="0">
                <a:solidFill>
                  <a:schemeClr val="bg1"/>
                </a:solidFill>
                <a:latin typeface="+mn-ea"/>
              </a:rPr>
              <a:t>Jenkins</a:t>
            </a:r>
            <a:r>
              <a:rPr lang="zh-CN" altLang="en-US" sz="2000" dirty="0" smtClean="0">
                <a:solidFill>
                  <a:schemeClr val="bg1"/>
                </a:solidFill>
                <a:latin typeface="+mn-ea"/>
              </a:rPr>
              <a:t>的使用</a:t>
            </a:r>
            <a:endParaRPr lang="zh-CN" altLang="en-US" sz="2000" dirty="0">
              <a:solidFill>
                <a:schemeClr val="bg1"/>
              </a:solidFill>
              <a:latin typeface="+mn-ea"/>
            </a:endParaRPr>
          </a:p>
        </p:txBody>
      </p:sp>
      <p:sp>
        <p:nvSpPr>
          <p:cNvPr id="13" name="矩形 12"/>
          <p:cNvSpPr/>
          <p:nvPr/>
        </p:nvSpPr>
        <p:spPr>
          <a:xfrm>
            <a:off x="1200163" y="3856344"/>
            <a:ext cx="4859159" cy="737235"/>
          </a:xfrm>
          <a:prstGeom prst="rect">
            <a:avLst/>
          </a:prstGeom>
        </p:spPr>
        <p:txBody>
          <a:bodyPr wrap="square">
            <a:spAutoFit/>
          </a:bodyPr>
          <a:lstStyle/>
          <a:p>
            <a:r>
              <a:rPr lang="zh-CN" altLang="en-US" sz="1400" dirty="0" smtClean="0"/>
              <a:t>使用</a:t>
            </a:r>
            <a:r>
              <a:rPr lang="en-US" altLang="zh-CN" sz="1400" dirty="0" err="1" smtClean="0"/>
              <a:t>jenkins</a:t>
            </a:r>
            <a:r>
              <a:rPr lang="zh-CN" altLang="en-US" sz="1400" dirty="0" smtClean="0"/>
              <a:t>、</a:t>
            </a:r>
            <a:r>
              <a:rPr lang="en-US" altLang="zh-CN" sz="1400" dirty="0" smtClean="0"/>
              <a:t>maven</a:t>
            </a:r>
            <a:r>
              <a:rPr lang="zh-CN" altLang="en-US" sz="1400" dirty="0" smtClean="0"/>
              <a:t>、</a:t>
            </a:r>
            <a:r>
              <a:rPr lang="en-US" altLang="zh-CN" sz="1400" dirty="0" err="1" smtClean="0"/>
              <a:t>git</a:t>
            </a:r>
            <a:r>
              <a:rPr lang="zh-CN" altLang="en-US" sz="1400" dirty="0" smtClean="0"/>
              <a:t>实现发布部署的自动化，使用</a:t>
            </a:r>
            <a:r>
              <a:rPr lang="en-US" altLang="zh-CN" sz="1400" dirty="0" err="1" smtClean="0"/>
              <a:t>dubboo</a:t>
            </a:r>
            <a:r>
              <a:rPr lang="zh-CN" altLang="en-US" sz="1400" dirty="0" smtClean="0"/>
              <a:t>的服务查找功能，实现开发定点服务，使得开发与测试环境进行交互。</a:t>
            </a:r>
            <a:endParaRPr lang="zh-CN" altLang="en-US" sz="1400" dirty="0"/>
          </a:p>
        </p:txBody>
      </p:sp>
      <p:pic>
        <p:nvPicPr>
          <p:cNvPr id="49154" name="Picture 2" descr="https://jenkins.io/images/226px-Jenkins_logo.svg.png"/>
          <p:cNvPicPr>
            <a:picLocks noChangeAspect="1" noChangeArrowheads="1"/>
          </p:cNvPicPr>
          <p:nvPr/>
        </p:nvPicPr>
        <p:blipFill>
          <a:blip r:embed="rId1"/>
          <a:srcRect/>
          <a:stretch>
            <a:fillRect/>
          </a:stretch>
        </p:blipFill>
        <p:spPr bwMode="auto">
          <a:xfrm>
            <a:off x="9654417" y="664119"/>
            <a:ext cx="2152650" cy="2971801"/>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V="1">
            <a:off x="-134205" y="-3725348"/>
            <a:ext cx="12326205" cy="12656587"/>
            <a:chOff x="-134205" y="-2087048"/>
            <a:chExt cx="12326205" cy="12656587"/>
          </a:xfrm>
        </p:grpSpPr>
        <p:sp>
          <p:nvSpPr>
            <p:cNvPr id="6" name="任意多边形 5"/>
            <p:cNvSpPr/>
            <p:nvPr/>
          </p:nvSpPr>
          <p:spPr>
            <a:xfrm>
              <a:off x="0" y="730819"/>
              <a:ext cx="12192000" cy="6127181"/>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rgbClr val="91E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rot="2700000">
              <a:off x="-469098" y="-1752155"/>
              <a:ext cx="12656587" cy="11986801"/>
            </a:xfrm>
            <a:custGeom>
              <a:avLst/>
              <a:gdLst>
                <a:gd name="connsiteX0" fmla="*/ 147686 w 12656587"/>
                <a:gd name="connsiteY0" fmla="*/ 7480481 h 11986801"/>
                <a:gd name="connsiteX1" fmla="*/ 247338 w 12656587"/>
                <a:gd name="connsiteY1" fmla="*/ 7396694 h 11986801"/>
                <a:gd name="connsiteX2" fmla="*/ 649259 w 12656587"/>
                <a:gd name="connsiteY2" fmla="*/ 7266893 h 11986801"/>
                <a:gd name="connsiteX3" fmla="*/ 1051179 w 12656587"/>
                <a:gd name="connsiteY3" fmla="*/ 7396694 h 11986801"/>
                <a:gd name="connsiteX4" fmla="*/ 1137898 w 12656587"/>
                <a:gd name="connsiteY4" fmla="*/ 7469607 h 11986801"/>
                <a:gd name="connsiteX5" fmla="*/ 1182834 w 12656587"/>
                <a:gd name="connsiteY5" fmla="*/ 7331530 h 11986801"/>
                <a:gd name="connsiteX6" fmla="*/ 1359144 w 12656587"/>
                <a:gd name="connsiteY6" fmla="*/ 7071146 h 11986801"/>
                <a:gd name="connsiteX7" fmla="*/ 2078726 w 12656587"/>
                <a:gd name="connsiteY7" fmla="*/ 6830366 h 11986801"/>
                <a:gd name="connsiteX8" fmla="*/ 2120954 w 12656587"/>
                <a:gd name="connsiteY8" fmla="*/ 6838761 h 11986801"/>
                <a:gd name="connsiteX9" fmla="*/ 2118399 w 12656587"/>
                <a:gd name="connsiteY9" fmla="*/ 6806327 h 11986801"/>
                <a:gd name="connsiteX10" fmla="*/ 2230670 w 12656587"/>
                <a:gd name="connsiteY10" fmla="*/ 6510490 h 11986801"/>
                <a:gd name="connsiteX11" fmla="*/ 2314058 w 12656587"/>
                <a:gd name="connsiteY11" fmla="*/ 6448743 h 11986801"/>
                <a:gd name="connsiteX12" fmla="*/ 2397351 w 12656587"/>
                <a:gd name="connsiteY12" fmla="*/ 6417660 h 11986801"/>
                <a:gd name="connsiteX13" fmla="*/ 2389938 w 12656587"/>
                <a:gd name="connsiteY13" fmla="*/ 6356739 h 11986801"/>
                <a:gd name="connsiteX14" fmla="*/ 2568673 w 12656587"/>
                <a:gd name="connsiteY14" fmla="*/ 5861617 h 11986801"/>
                <a:gd name="connsiteX15" fmla="*/ 3208594 w 12656587"/>
                <a:gd name="connsiteY15" fmla="*/ 5700499 h 11986801"/>
                <a:gd name="connsiteX16" fmla="*/ 3260039 w 12656587"/>
                <a:gd name="connsiteY16" fmla="*/ 5715116 h 11986801"/>
                <a:gd name="connsiteX17" fmla="*/ 3275858 w 12656587"/>
                <a:gd name="connsiteY17" fmla="*/ 5632537 h 11986801"/>
                <a:gd name="connsiteX18" fmla="*/ 3536274 w 12656587"/>
                <a:gd name="connsiteY18" fmla="*/ 5188555 h 11986801"/>
                <a:gd name="connsiteX19" fmla="*/ 3821597 w 12656587"/>
                <a:gd name="connsiteY19" fmla="*/ 4987305 h 11986801"/>
                <a:gd name="connsiteX20" fmla="*/ 3894606 w 12656587"/>
                <a:gd name="connsiteY20" fmla="*/ 4960079 h 11986801"/>
                <a:gd name="connsiteX21" fmla="*/ 3883586 w 12656587"/>
                <a:gd name="connsiteY21" fmla="*/ 4925474 h 11986801"/>
                <a:gd name="connsiteX22" fmla="*/ 3848454 w 12656587"/>
                <a:gd name="connsiteY22" fmla="*/ 4740790 h 11986801"/>
                <a:gd name="connsiteX23" fmla="*/ 3842732 w 12656587"/>
                <a:gd name="connsiteY23" fmla="*/ 4612513 h 11986801"/>
                <a:gd name="connsiteX24" fmla="*/ 3946411 w 12656587"/>
                <a:gd name="connsiteY24" fmla="*/ 4546528 h 11986801"/>
                <a:gd name="connsiteX25" fmla="*/ 4658680 w 12656587"/>
                <a:gd name="connsiteY25" fmla="*/ 3785428 h 11986801"/>
                <a:gd name="connsiteX26" fmla="*/ 4901523 w 12656587"/>
                <a:gd name="connsiteY26" fmla="*/ 3292866 h 11986801"/>
                <a:gd name="connsiteX27" fmla="*/ 4909652 w 12656587"/>
                <a:gd name="connsiteY27" fmla="*/ 3268877 h 11986801"/>
                <a:gd name="connsiteX28" fmla="*/ 4948519 w 12656587"/>
                <a:gd name="connsiteY28" fmla="*/ 3262242 h 11986801"/>
                <a:gd name="connsiteX29" fmla="*/ 4957110 w 12656587"/>
                <a:gd name="connsiteY29" fmla="*/ 3215422 h 11986801"/>
                <a:gd name="connsiteX30" fmla="*/ 5033199 w 12656587"/>
                <a:gd name="connsiteY30" fmla="*/ 3078012 h 11986801"/>
                <a:gd name="connsiteX31" fmla="*/ 5494632 w 12656587"/>
                <a:gd name="connsiteY31" fmla="*/ 3020843 h 11986801"/>
                <a:gd name="connsiteX32" fmla="*/ 5508449 w 12656587"/>
                <a:gd name="connsiteY32" fmla="*/ 3025803 h 11986801"/>
                <a:gd name="connsiteX33" fmla="*/ 5496749 w 12656587"/>
                <a:gd name="connsiteY33" fmla="*/ 2989956 h 11986801"/>
                <a:gd name="connsiteX34" fmla="*/ 5701307 w 12656587"/>
                <a:gd name="connsiteY34" fmla="*/ 2004742 h 11986801"/>
                <a:gd name="connsiteX35" fmla="*/ 6686521 w 12656587"/>
                <a:gd name="connsiteY35" fmla="*/ 1800184 h 11986801"/>
                <a:gd name="connsiteX36" fmla="*/ 6788648 w 12656587"/>
                <a:gd name="connsiteY36" fmla="*/ 1833517 h 11986801"/>
                <a:gd name="connsiteX37" fmla="*/ 6831385 w 12656587"/>
                <a:gd name="connsiteY37" fmla="*/ 1806253 h 11986801"/>
                <a:gd name="connsiteX38" fmla="*/ 7264537 w 12656587"/>
                <a:gd name="connsiteY38" fmla="*/ 1663380 h 11986801"/>
                <a:gd name="connsiteX39" fmla="*/ 7400678 w 12656587"/>
                <a:gd name="connsiteY39" fmla="*/ 1657254 h 11986801"/>
                <a:gd name="connsiteX40" fmla="*/ 7420376 w 12656587"/>
                <a:gd name="connsiteY40" fmla="*/ 1444093 h 11986801"/>
                <a:gd name="connsiteX41" fmla="*/ 7913987 w 12656587"/>
                <a:gd name="connsiteY41" fmla="*/ 516304 h 11986801"/>
                <a:gd name="connsiteX42" fmla="*/ 9087354 w 12656587"/>
                <a:gd name="connsiteY42" fmla="*/ 0 h 11986801"/>
                <a:gd name="connsiteX43" fmla="*/ 9307822 w 12656587"/>
                <a:gd name="connsiteY43" fmla="*/ 16990 h 11986801"/>
                <a:gd name="connsiteX44" fmla="*/ 9420204 w 12656587"/>
                <a:gd name="connsiteY44" fmla="*/ 129372 h 11986801"/>
                <a:gd name="connsiteX45" fmla="*/ 9648809 w 12656587"/>
                <a:gd name="connsiteY45" fmla="*/ 357977 h 11986801"/>
                <a:gd name="connsiteX46" fmla="*/ 12656587 w 12656587"/>
                <a:gd name="connsiteY46" fmla="*/ 3365756 h 11986801"/>
                <a:gd name="connsiteX47" fmla="*/ 4035542 w 12656587"/>
                <a:gd name="connsiteY47" fmla="*/ 11986801 h 11986801"/>
                <a:gd name="connsiteX48" fmla="*/ 1705166 w 12656587"/>
                <a:gd name="connsiteY48" fmla="*/ 9656426 h 11986801"/>
                <a:gd name="connsiteX49" fmla="*/ 1705166 w 12656587"/>
                <a:gd name="connsiteY49" fmla="*/ 9656426 h 11986801"/>
                <a:gd name="connsiteX50" fmla="*/ 113635 w 12656587"/>
                <a:gd name="connsiteY50" fmla="*/ 8064894 h 11986801"/>
                <a:gd name="connsiteX51" fmla="*/ 113635 w 12656587"/>
                <a:gd name="connsiteY51" fmla="*/ 8064894 h 11986801"/>
                <a:gd name="connsiteX52" fmla="*/ 0 w 12656587"/>
                <a:gd name="connsiteY52" fmla="*/ 7951258 h 11986801"/>
                <a:gd name="connsiteX53" fmla="*/ 16745 w 12656587"/>
                <a:gd name="connsiteY53" fmla="*/ 7855165 h 11986801"/>
                <a:gd name="connsiteX54" fmla="*/ 115384 w 12656587"/>
                <a:gd name="connsiteY54" fmla="*/ 7549685 h 119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656587" h="11986801">
                  <a:moveTo>
                    <a:pt x="147686" y="7480481"/>
                  </a:moveTo>
                  <a:lnTo>
                    <a:pt x="247338" y="7396694"/>
                  </a:lnTo>
                  <a:cubicBezTo>
                    <a:pt x="365695" y="7314119"/>
                    <a:pt x="502931" y="7266893"/>
                    <a:pt x="649259" y="7266893"/>
                  </a:cubicBezTo>
                  <a:cubicBezTo>
                    <a:pt x="795586" y="7266893"/>
                    <a:pt x="932823" y="7314119"/>
                    <a:pt x="1051179" y="7396694"/>
                  </a:cubicBezTo>
                  <a:lnTo>
                    <a:pt x="1137898" y="7469607"/>
                  </a:lnTo>
                  <a:lnTo>
                    <a:pt x="1182834" y="7331530"/>
                  </a:lnTo>
                  <a:cubicBezTo>
                    <a:pt x="1223723" y="7236250"/>
                    <a:pt x="1282424" y="7147866"/>
                    <a:pt x="1359144" y="7071146"/>
                  </a:cubicBezTo>
                  <a:cubicBezTo>
                    <a:pt x="1550945" y="6879346"/>
                    <a:pt x="1815646" y="6800165"/>
                    <a:pt x="2078726" y="6830366"/>
                  </a:cubicBezTo>
                  <a:lnTo>
                    <a:pt x="2120954" y="6838761"/>
                  </a:lnTo>
                  <a:lnTo>
                    <a:pt x="2118399" y="6806327"/>
                  </a:lnTo>
                  <a:cubicBezTo>
                    <a:pt x="2120099" y="6687848"/>
                    <a:pt x="2156380" y="6584780"/>
                    <a:pt x="2230670" y="6510490"/>
                  </a:cubicBezTo>
                  <a:cubicBezTo>
                    <a:pt x="2255433" y="6485727"/>
                    <a:pt x="2283395" y="6465187"/>
                    <a:pt x="2314058" y="6448743"/>
                  </a:cubicBezTo>
                  <a:lnTo>
                    <a:pt x="2397351" y="6417660"/>
                  </a:lnTo>
                  <a:lnTo>
                    <a:pt x="2389938" y="6356739"/>
                  </a:lnTo>
                  <a:cubicBezTo>
                    <a:pt x="2382673" y="6166351"/>
                    <a:pt x="2440689" y="5989601"/>
                    <a:pt x="2568673" y="5861617"/>
                  </a:cubicBezTo>
                  <a:cubicBezTo>
                    <a:pt x="2728654" y="5701636"/>
                    <a:pt x="2964830" y="5650981"/>
                    <a:pt x="3208594" y="5700499"/>
                  </a:cubicBezTo>
                  <a:lnTo>
                    <a:pt x="3260039" y="5715116"/>
                  </a:lnTo>
                  <a:lnTo>
                    <a:pt x="3275858" y="5632537"/>
                  </a:lnTo>
                  <a:cubicBezTo>
                    <a:pt x="3321183" y="5470433"/>
                    <a:pt x="3408048" y="5316780"/>
                    <a:pt x="3536274" y="5188555"/>
                  </a:cubicBezTo>
                  <a:cubicBezTo>
                    <a:pt x="3621758" y="5103071"/>
                    <a:pt x="3718542" y="5035970"/>
                    <a:pt x="3821597" y="4987305"/>
                  </a:cubicBezTo>
                  <a:lnTo>
                    <a:pt x="3894606" y="4960079"/>
                  </a:lnTo>
                  <a:lnTo>
                    <a:pt x="3883586" y="4925474"/>
                  </a:lnTo>
                  <a:cubicBezTo>
                    <a:pt x="3868049" y="4864181"/>
                    <a:pt x="3856331" y="4802489"/>
                    <a:pt x="3848454" y="4740790"/>
                  </a:cubicBezTo>
                  <a:lnTo>
                    <a:pt x="3842732" y="4612513"/>
                  </a:lnTo>
                  <a:lnTo>
                    <a:pt x="3946411" y="4546528"/>
                  </a:lnTo>
                  <a:cubicBezTo>
                    <a:pt x="4213378" y="4362381"/>
                    <a:pt x="4460333" y="4105121"/>
                    <a:pt x="4658680" y="3785428"/>
                  </a:cubicBezTo>
                  <a:cubicBezTo>
                    <a:pt x="4757855" y="3625582"/>
                    <a:pt x="4838717" y="3460057"/>
                    <a:pt x="4901523" y="3292866"/>
                  </a:cubicBezTo>
                  <a:lnTo>
                    <a:pt x="4909652" y="3268877"/>
                  </a:lnTo>
                  <a:lnTo>
                    <a:pt x="4948519" y="3262242"/>
                  </a:lnTo>
                  <a:lnTo>
                    <a:pt x="4957110" y="3215422"/>
                  </a:lnTo>
                  <a:cubicBezTo>
                    <a:pt x="4971141" y="3161405"/>
                    <a:pt x="4996263" y="3114949"/>
                    <a:pt x="5033199" y="3078012"/>
                  </a:cubicBezTo>
                  <a:cubicBezTo>
                    <a:pt x="5131697" y="2979515"/>
                    <a:pt x="5297891" y="2965032"/>
                    <a:pt x="5494632" y="3020843"/>
                  </a:cubicBezTo>
                  <a:lnTo>
                    <a:pt x="5508449" y="3025803"/>
                  </a:lnTo>
                  <a:lnTo>
                    <a:pt x="5496749" y="2989956"/>
                  </a:lnTo>
                  <a:cubicBezTo>
                    <a:pt x="5401916" y="2606613"/>
                    <a:pt x="5463689" y="2242360"/>
                    <a:pt x="5701307" y="2004742"/>
                  </a:cubicBezTo>
                  <a:cubicBezTo>
                    <a:pt x="5938924" y="1767125"/>
                    <a:pt x="6303177" y="1705351"/>
                    <a:pt x="6686521" y="1800184"/>
                  </a:cubicBezTo>
                  <a:lnTo>
                    <a:pt x="6788648" y="1833517"/>
                  </a:lnTo>
                  <a:lnTo>
                    <a:pt x="6831385" y="1806253"/>
                  </a:lnTo>
                  <a:cubicBezTo>
                    <a:pt x="6966567" y="1728025"/>
                    <a:pt x="7114337" y="1680377"/>
                    <a:pt x="7264537" y="1663380"/>
                  </a:cubicBezTo>
                  <a:lnTo>
                    <a:pt x="7400678" y="1657254"/>
                  </a:lnTo>
                  <a:lnTo>
                    <a:pt x="7420376" y="1444093"/>
                  </a:lnTo>
                  <a:cubicBezTo>
                    <a:pt x="7477889" y="1115339"/>
                    <a:pt x="7644022" y="786268"/>
                    <a:pt x="7913987" y="516304"/>
                  </a:cubicBezTo>
                  <a:cubicBezTo>
                    <a:pt x="8251442" y="178848"/>
                    <a:pt x="8681252" y="3629"/>
                    <a:pt x="9087354" y="0"/>
                  </a:cubicBezTo>
                  <a:lnTo>
                    <a:pt x="9307822" y="16990"/>
                  </a:lnTo>
                  <a:lnTo>
                    <a:pt x="9420204" y="129372"/>
                  </a:lnTo>
                  <a:lnTo>
                    <a:pt x="9648809" y="357977"/>
                  </a:lnTo>
                  <a:lnTo>
                    <a:pt x="12656587" y="3365756"/>
                  </a:lnTo>
                  <a:lnTo>
                    <a:pt x="4035542" y="11986801"/>
                  </a:lnTo>
                  <a:lnTo>
                    <a:pt x="1705166" y="9656426"/>
                  </a:lnTo>
                  <a:lnTo>
                    <a:pt x="1705166" y="9656426"/>
                  </a:lnTo>
                  <a:lnTo>
                    <a:pt x="113635" y="8064894"/>
                  </a:lnTo>
                  <a:lnTo>
                    <a:pt x="113635" y="8064894"/>
                  </a:lnTo>
                  <a:lnTo>
                    <a:pt x="0" y="7951258"/>
                  </a:lnTo>
                  <a:lnTo>
                    <a:pt x="16745" y="7855165"/>
                  </a:lnTo>
                  <a:cubicBezTo>
                    <a:pt x="42050" y="7745790"/>
                    <a:pt x="75338" y="7643269"/>
                    <a:pt x="115384" y="7549685"/>
                  </a:cubicBezTo>
                  <a:close/>
                </a:path>
              </a:pathLst>
            </a:custGeom>
            <a:solidFill>
              <a:srgbClr val="9BE7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0228" y="2137212"/>
            <a:ext cx="6443411" cy="4169608"/>
            <a:chOff x="270228" y="2137212"/>
            <a:chExt cx="6443411" cy="4169608"/>
          </a:xfrm>
        </p:grpSpPr>
        <p:sp>
          <p:nvSpPr>
            <p:cNvPr id="10" name="圆角矩形 9"/>
            <p:cNvSpPr/>
            <p:nvPr/>
          </p:nvSpPr>
          <p:spPr>
            <a:xfrm>
              <a:off x="270228" y="2137212"/>
              <a:ext cx="6098709" cy="3842305"/>
            </a:xfrm>
            <a:prstGeom prst="roundRect">
              <a:avLst>
                <a:gd name="adj" fmla="val 1722"/>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37130" y="2293065"/>
              <a:ext cx="6098709" cy="3842305"/>
            </a:xfrm>
            <a:prstGeom prst="roundRect">
              <a:avLst>
                <a:gd name="adj" fmla="val 1722"/>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14930" y="2464515"/>
              <a:ext cx="6098709" cy="3842305"/>
            </a:xfrm>
            <a:prstGeom prst="roundRect">
              <a:avLst>
                <a:gd name="adj" fmla="val 1722"/>
              </a:avLst>
            </a:prstGeom>
            <a:gradFill>
              <a:gsLst>
                <a:gs pos="0">
                  <a:srgbClr val="FFFFFF"/>
                </a:gs>
                <a:gs pos="100000">
                  <a:srgbClr val="D9F6E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8" name="矩形 37"/>
          <p:cNvSpPr/>
          <p:nvPr/>
        </p:nvSpPr>
        <p:spPr>
          <a:xfrm>
            <a:off x="6970891" y="4017842"/>
            <a:ext cx="4859159" cy="523220"/>
          </a:xfrm>
          <a:prstGeom prst="rect">
            <a:avLst/>
          </a:prstGeom>
        </p:spPr>
        <p:txBody>
          <a:bodyPr wrap="square">
            <a:spAutoFit/>
          </a:bodyPr>
          <a:lstStyle/>
          <a:p>
            <a:r>
              <a:rPr lang="zh-CN" altLang="en-US" sz="1400" noProof="1" smtClean="0">
                <a:solidFill>
                  <a:schemeClr val="bg1"/>
                </a:solidFill>
              </a:rPr>
              <a:t>基于</a:t>
            </a:r>
            <a:r>
              <a:rPr lang="en-US" altLang="zh-CN" sz="1400" noProof="1" smtClean="0">
                <a:solidFill>
                  <a:schemeClr val="bg1"/>
                </a:solidFill>
              </a:rPr>
              <a:t>dubbo</a:t>
            </a:r>
            <a:r>
              <a:rPr lang="zh-CN" altLang="en-US" sz="1400" noProof="1" smtClean="0">
                <a:solidFill>
                  <a:schemeClr val="bg1"/>
                </a:solidFill>
              </a:rPr>
              <a:t>的分布式架构：</a:t>
            </a:r>
            <a:endParaRPr lang="zh-CN" altLang="en-US" sz="1400" noProof="1" smtClean="0">
              <a:solidFill>
                <a:schemeClr val="bg1"/>
              </a:solidFill>
            </a:endParaRPr>
          </a:p>
          <a:p>
            <a:r>
              <a:rPr lang="zh-CN" altLang="en-US" sz="1400" noProof="1" smtClean="0">
                <a:solidFill>
                  <a:schemeClr val="bg1"/>
                </a:solidFill>
              </a:rPr>
              <a:t>把系统按照模块拆分成多个子系统以及多个子服务。</a:t>
            </a:r>
            <a:endParaRPr lang="zh-CN" altLang="en-US" sz="1400" dirty="0">
              <a:solidFill>
                <a:schemeClr val="bg1"/>
              </a:solidFill>
            </a:endParaRPr>
          </a:p>
        </p:txBody>
      </p:sp>
      <p:sp>
        <p:nvSpPr>
          <p:cNvPr id="39" name="文本框 38"/>
          <p:cNvSpPr txBox="1"/>
          <p:nvPr/>
        </p:nvSpPr>
        <p:spPr>
          <a:xfrm>
            <a:off x="6970891" y="3491627"/>
            <a:ext cx="2438400" cy="400110"/>
          </a:xfrm>
          <a:prstGeom prst="rect">
            <a:avLst/>
          </a:prstGeom>
          <a:noFill/>
        </p:spPr>
        <p:txBody>
          <a:bodyPr wrap="square" rtlCol="0">
            <a:spAutoFit/>
          </a:bodyPr>
          <a:lstStyle/>
          <a:p>
            <a:r>
              <a:rPr lang="zh-CN" altLang="en-US" sz="2000" dirty="0" smtClean="0">
                <a:solidFill>
                  <a:schemeClr val="bg1"/>
                </a:solidFill>
                <a:latin typeface="+mn-ea"/>
              </a:rPr>
              <a:t>技术架构总结</a:t>
            </a:r>
            <a:endParaRPr lang="zh-CN" altLang="en-US" sz="2000" dirty="0">
              <a:solidFill>
                <a:schemeClr val="bg1"/>
              </a:solidFill>
              <a:latin typeface="+mn-ea"/>
            </a:endParaRPr>
          </a:p>
        </p:txBody>
      </p:sp>
      <p:sp>
        <p:nvSpPr>
          <p:cNvPr id="40" name="矩形 39"/>
          <p:cNvSpPr/>
          <p:nvPr/>
        </p:nvSpPr>
        <p:spPr>
          <a:xfrm>
            <a:off x="1282049" y="3119365"/>
            <a:ext cx="4859159" cy="2245360"/>
          </a:xfrm>
          <a:prstGeom prst="rect">
            <a:avLst/>
          </a:prstGeom>
        </p:spPr>
        <p:txBody>
          <a:bodyPr wrap="square">
            <a:spAutoFit/>
          </a:bodyPr>
          <a:lstStyle/>
          <a:p>
            <a:r>
              <a:rPr lang="zh-CN" altLang="en-US" sz="1400" noProof="1" smtClean="0"/>
              <a:t>优点：</a:t>
            </a:r>
            <a:endParaRPr lang="zh-CN" altLang="en-US" sz="1400" noProof="1" smtClean="0"/>
          </a:p>
          <a:p>
            <a:r>
              <a:rPr lang="zh-CN" altLang="en-US" sz="1400" noProof="1" smtClean="0"/>
              <a:t>将模块拆分，使用接口通信，降低模块之间的耦合度。</a:t>
            </a:r>
            <a:endParaRPr lang="zh-CN" altLang="en-US" sz="1400" noProof="1" smtClean="0"/>
          </a:p>
          <a:p>
            <a:r>
              <a:rPr lang="zh-CN" altLang="en-US" sz="1400" noProof="1" smtClean="0"/>
              <a:t>将项目拆分成若干个子项目，不同的团队负责不同的子项目。</a:t>
            </a:r>
            <a:endParaRPr lang="zh-CN" altLang="en-US" sz="1400" noProof="1" smtClean="0"/>
          </a:p>
          <a:p>
            <a:r>
              <a:rPr lang="zh-CN" altLang="en-US" sz="1400" noProof="1" smtClean="0"/>
              <a:t>增加功能时只需要再增加一个子项目，调用其他系统的接口就可以。</a:t>
            </a:r>
            <a:endParaRPr lang="zh-CN" altLang="en-US" sz="1400" noProof="1" smtClean="0"/>
          </a:p>
          <a:p>
            <a:r>
              <a:rPr lang="zh-CN" altLang="en-US" sz="1400" noProof="1" smtClean="0"/>
              <a:t>可以灵活的进行分布式部署。。</a:t>
            </a:r>
            <a:endParaRPr lang="zh-CN" altLang="en-US" sz="1400" noProof="1" smtClean="0"/>
          </a:p>
          <a:p>
            <a:r>
              <a:rPr lang="zh-CN" altLang="en-US" sz="1400" noProof="1" smtClean="0"/>
              <a:t>缺点：</a:t>
            </a:r>
            <a:endParaRPr lang="zh-CN" altLang="en-US" sz="1400" noProof="1" smtClean="0"/>
          </a:p>
          <a:p>
            <a:r>
              <a:rPr lang="zh-CN" altLang="en-US" sz="1400" noProof="1" smtClean="0"/>
              <a:t>开发难度增加、开发人员需要具备一定技能。</a:t>
            </a:r>
            <a:endParaRPr lang="zh-CN" altLang="en-US" sz="1400" noProof="1" smtClean="0"/>
          </a:p>
          <a:p>
            <a:r>
              <a:rPr lang="zh-CN" altLang="en-US" sz="1400" noProof="1" smtClean="0"/>
              <a:t>系统之间交互需要使用远程通信，接口开发增加工作量。</a:t>
            </a:r>
            <a:endParaRPr lang="zh-CN" alt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6BFFE"/>
        </a:solidFill>
        <a:effectLst/>
      </p:bgPr>
    </p:bg>
    <p:spTree>
      <p:nvGrpSpPr>
        <p:cNvPr id="1" name=""/>
        <p:cNvGrpSpPr/>
        <p:nvPr/>
      </p:nvGrpSpPr>
      <p:grpSpPr>
        <a:xfrm>
          <a:off x="0" y="0"/>
          <a:ext cx="0" cy="0"/>
          <a:chOff x="0" y="0"/>
          <a:chExt cx="0" cy="0"/>
        </a:xfrm>
      </p:grpSpPr>
      <p:sp>
        <p:nvSpPr>
          <p:cNvPr id="4" name="文本框 3"/>
          <p:cNvSpPr txBox="1"/>
          <p:nvPr/>
        </p:nvSpPr>
        <p:spPr>
          <a:xfrm>
            <a:off x="1362503" y="3013502"/>
            <a:ext cx="9466995" cy="769441"/>
          </a:xfrm>
          <a:prstGeom prst="rect">
            <a:avLst/>
          </a:prstGeom>
          <a:noFill/>
        </p:spPr>
        <p:txBody>
          <a:bodyPr wrap="square" rtlCol="0">
            <a:spAutoFit/>
          </a:bodyPr>
          <a:lstStyle/>
          <a:p>
            <a:pPr algn="ctr"/>
            <a:r>
              <a:rPr lang="zh-CN" altLang="en-US" sz="4400" b="1" dirty="0" smtClean="0">
                <a:solidFill>
                  <a:schemeClr val="bg1"/>
                </a:solidFill>
                <a:latin typeface="微软雅黑" panose="020B0503020204020204" pitchFamily="34" charset="-122"/>
                <a:ea typeface="微软雅黑" panose="020B0503020204020204" pitchFamily="34" charset="-122"/>
              </a:rPr>
              <a:t>谢   谢</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7342496" y="1460311"/>
            <a:ext cx="4449170" cy="2306955"/>
          </a:xfrm>
          <a:prstGeom prst="rect">
            <a:avLst/>
          </a:prstGeom>
        </p:spPr>
        <p:txBody>
          <a:bodyPr wrap="square">
            <a:spAutoFit/>
          </a:bodyPr>
          <a:lstStyle/>
          <a:p>
            <a:pPr>
              <a:lnSpc>
                <a:spcPct val="150000"/>
              </a:lnSpc>
            </a:pPr>
            <a:r>
              <a:rPr lang="en-US" altLang="en-US" sz="1600" dirty="0" smtClean="0">
                <a:solidFill>
                  <a:schemeClr val="bg1">
                    <a:lumMod val="50000"/>
                  </a:schemeClr>
                </a:solidFill>
              </a:rPr>
              <a:t>     Tl</a:t>
            </a:r>
            <a:r>
              <a:rPr lang="en-US" altLang="en-US" sz="1600" dirty="0" err="1" smtClean="0">
                <a:solidFill>
                  <a:schemeClr val="bg1">
                    <a:lumMod val="50000"/>
                  </a:schemeClr>
                </a:solidFill>
              </a:rPr>
              <a:t>Shop</a:t>
            </a:r>
            <a:r>
              <a:rPr lang="en-US" altLang="en-US" sz="1600" dirty="0" smtClean="0">
                <a:solidFill>
                  <a:schemeClr val="bg1">
                    <a:lumMod val="50000"/>
                  </a:schemeClr>
                </a:solidFill>
              </a:rPr>
              <a:t> </a:t>
            </a:r>
            <a:r>
              <a:rPr lang="zh-CN" altLang="en-US" sz="1600" dirty="0" smtClean="0">
                <a:solidFill>
                  <a:schemeClr val="bg1">
                    <a:lumMod val="50000"/>
                  </a:schemeClr>
                </a:solidFill>
              </a:rPr>
              <a:t>将系统划分为后台管理中心、交易平台、会员平台、商品平台等，</a:t>
            </a:r>
            <a:r>
              <a:rPr lang="en-US" altLang="en-US" sz="1600" dirty="0" smtClean="0">
                <a:solidFill>
                  <a:schemeClr val="bg1">
                    <a:lumMod val="50000"/>
                  </a:schemeClr>
                </a:solidFill>
                <a:sym typeface="+mn-ea"/>
              </a:rPr>
              <a:t>Tl</a:t>
            </a:r>
            <a:r>
              <a:rPr lang="en-US" altLang="en-US" sz="1600" dirty="0" err="1" smtClean="0">
                <a:solidFill>
                  <a:schemeClr val="bg1">
                    <a:lumMod val="50000"/>
                  </a:schemeClr>
                </a:solidFill>
                <a:sym typeface="+mn-ea"/>
              </a:rPr>
              <a:t>Shop</a:t>
            </a:r>
            <a:r>
              <a:rPr lang="en-US" altLang="en-US" sz="1600" dirty="0" smtClean="0">
                <a:solidFill>
                  <a:schemeClr val="bg1">
                    <a:lumMod val="50000"/>
                  </a:schemeClr>
                </a:solidFill>
                <a:sym typeface="+mn-ea"/>
              </a:rPr>
              <a:t> </a:t>
            </a:r>
            <a:r>
              <a:rPr lang="zh-CN" altLang="en-US" sz="1600" dirty="0" smtClean="0">
                <a:solidFill>
                  <a:schemeClr val="bg1">
                    <a:lumMod val="50000"/>
                  </a:schemeClr>
                </a:solidFill>
              </a:rPr>
              <a:t>将各个业务拆分将每个业务功能点定义为一个服务发布到服务注册中心，提供给各个子系统调用。</a:t>
            </a:r>
            <a:endParaRPr lang="zh-CN" altLang="en-US" sz="1600" dirty="0" smtClean="0">
              <a:solidFill>
                <a:schemeClr val="bg1">
                  <a:lumMod val="50000"/>
                </a:schemeClr>
              </a:solidFill>
            </a:endParaRPr>
          </a:p>
          <a:p>
            <a:pPr>
              <a:lnSpc>
                <a:spcPct val="150000"/>
              </a:lnSpc>
            </a:pPr>
            <a:r>
              <a:rPr lang="zh-CN" altLang="en-US" sz="1600" dirty="0" smtClean="0">
                <a:solidFill>
                  <a:schemeClr val="bg1">
                    <a:lumMod val="50000"/>
                  </a:schemeClr>
                </a:solidFill>
              </a:rPr>
              <a:t>       </a:t>
            </a:r>
            <a:endParaRPr lang="zh-CN" altLang="en-US" sz="1600" dirty="0" smtClean="0">
              <a:solidFill>
                <a:schemeClr val="bg1">
                  <a:lumMod val="50000"/>
                </a:schemeClr>
              </a:solidFill>
            </a:endParaRPr>
          </a:p>
          <a:p>
            <a:pPr>
              <a:lnSpc>
                <a:spcPct val="150000"/>
              </a:lnSpc>
            </a:pPr>
            <a:r>
              <a:rPr lang="en-US" altLang="zh-CN" sz="1600" dirty="0" smtClean="0">
                <a:solidFill>
                  <a:schemeClr val="bg1">
                    <a:lumMod val="50000"/>
                  </a:schemeClr>
                </a:solidFill>
              </a:rPr>
              <a:t> </a:t>
            </a:r>
            <a:endParaRPr lang="zh-CN" altLang="en-US" sz="1600" dirty="0">
              <a:solidFill>
                <a:schemeClr val="bg1">
                  <a:lumMod val="50000"/>
                </a:schemeClr>
              </a:solidFill>
            </a:endParaRPr>
          </a:p>
        </p:txBody>
      </p:sp>
      <p:sp>
        <p:nvSpPr>
          <p:cNvPr id="91" name="文本框 90"/>
          <p:cNvSpPr txBox="1"/>
          <p:nvPr/>
        </p:nvSpPr>
        <p:spPr>
          <a:xfrm>
            <a:off x="7356143" y="696036"/>
            <a:ext cx="4385481" cy="583565"/>
          </a:xfrm>
          <a:prstGeom prst="rect">
            <a:avLst/>
          </a:prstGeom>
          <a:noFill/>
        </p:spPr>
        <p:txBody>
          <a:bodyPr wrap="square" rtlCol="0">
            <a:spAutoFit/>
          </a:bodyPr>
          <a:lstStyle/>
          <a:p>
            <a:pPr algn="ctr"/>
            <a:r>
              <a:rPr lang="zh-CN" altLang="en-US" sz="3200" dirty="0" err="1" smtClean="0">
                <a:latin typeface="+mn-ea"/>
              </a:rPr>
              <a:t>图灵</a:t>
            </a:r>
            <a:r>
              <a:rPr lang="en-US" altLang="zh-CN" sz="3200" dirty="0" err="1" smtClean="0">
                <a:latin typeface="+mn-ea"/>
              </a:rPr>
              <a:t>Shop</a:t>
            </a:r>
            <a:r>
              <a:rPr lang="zh-CN" altLang="en-US" sz="3200" dirty="0" smtClean="0">
                <a:latin typeface="+mn-ea"/>
              </a:rPr>
              <a:t>系统规划图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15900" y="774700"/>
            <a:ext cx="7126605" cy="55676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矩形 89"/>
          <p:cNvSpPr/>
          <p:nvPr/>
        </p:nvSpPr>
        <p:spPr>
          <a:xfrm>
            <a:off x="5971571" y="1513306"/>
            <a:ext cx="5015297" cy="4892675"/>
          </a:xfrm>
          <a:prstGeom prst="rect">
            <a:avLst/>
          </a:prstGeom>
        </p:spPr>
        <p:txBody>
          <a:bodyPr wrap="square">
            <a:spAutoFit/>
          </a:bodyPr>
          <a:lstStyle/>
          <a:p>
            <a:pPr>
              <a:lnSpc>
                <a:spcPct val="150000"/>
              </a:lnSpc>
            </a:pPr>
            <a:r>
              <a:rPr lang="en-US" altLang="zh-CN" sz="1600" noProof="1" smtClean="0">
                <a:solidFill>
                  <a:schemeClr val="bg1">
                    <a:lumMod val="50000"/>
                  </a:schemeClr>
                </a:solidFill>
              </a:rPr>
              <a:t>1</a:t>
            </a:r>
            <a:r>
              <a:rPr lang="zh-CN" altLang="en-US" sz="1600" noProof="1" smtClean="0">
                <a:solidFill>
                  <a:schemeClr val="bg1">
                    <a:lumMod val="50000"/>
                  </a:schemeClr>
                </a:solidFill>
              </a:rPr>
              <a:t>、将众多的</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r>
              <a:rPr lang="en-US" altLang="zh-CN" sz="1600" noProof="1" smtClean="0">
                <a:solidFill>
                  <a:schemeClr val="bg1">
                    <a:lumMod val="50000"/>
                  </a:schemeClr>
                </a:solidFill>
              </a:rPr>
              <a:t>dubbo</a:t>
            </a:r>
            <a:r>
              <a:rPr lang="zh-CN" altLang="en-US" sz="1600" noProof="1" smtClean="0">
                <a:solidFill>
                  <a:schemeClr val="bg1">
                    <a:lumMod val="50000"/>
                  </a:schemeClr>
                </a:solidFill>
              </a:rPr>
              <a:t>服务以及中间件发布到</a:t>
            </a:r>
            <a:r>
              <a:rPr lang="en-US" altLang="zh-CN" sz="1600" noProof="1" smtClean="0">
                <a:solidFill>
                  <a:schemeClr val="bg1">
                    <a:lumMod val="50000"/>
                  </a:schemeClr>
                </a:solidFill>
              </a:rPr>
              <a:t>docker</a:t>
            </a:r>
            <a:r>
              <a:rPr lang="zh-CN" altLang="en-US" sz="1600" noProof="1" smtClean="0">
                <a:solidFill>
                  <a:schemeClr val="bg1">
                    <a:lumMod val="50000"/>
                  </a:schemeClr>
                </a:solidFill>
              </a:rPr>
              <a:t>容器中便于发布管理，将数据库部署到物理机上已保证数据安全性。</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2</a:t>
            </a:r>
            <a:r>
              <a:rPr lang="zh-CN" altLang="en-US" sz="1600" noProof="1" smtClean="0">
                <a:solidFill>
                  <a:schemeClr val="bg1">
                    <a:lumMod val="50000"/>
                  </a:schemeClr>
                </a:solidFill>
              </a:rPr>
              <a:t>、可根据业务需求不断添加</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3</a:t>
            </a:r>
            <a:r>
              <a:rPr lang="zh-CN" altLang="en-US" sz="1600" noProof="1" smtClean="0">
                <a:solidFill>
                  <a:schemeClr val="bg1">
                    <a:lumMod val="50000"/>
                  </a:schemeClr>
                </a:solidFill>
              </a:rPr>
              <a:t>、使用</a:t>
            </a:r>
            <a:r>
              <a:rPr lang="en-US" altLang="zh-CN" sz="1600" noProof="1" smtClean="0">
                <a:solidFill>
                  <a:schemeClr val="bg1">
                    <a:lumMod val="50000"/>
                  </a:schemeClr>
                </a:solidFill>
              </a:rPr>
              <a:t>redis</a:t>
            </a:r>
            <a:r>
              <a:rPr lang="zh-CN" altLang="en-US" sz="1600" noProof="1" smtClean="0">
                <a:solidFill>
                  <a:schemeClr val="bg1">
                    <a:lumMod val="50000"/>
                  </a:schemeClr>
                </a:solidFill>
              </a:rPr>
              <a:t>作为</a:t>
            </a:r>
            <a:r>
              <a:rPr lang="en-US" altLang="zh-CN" sz="1600" noProof="1" smtClean="0">
                <a:solidFill>
                  <a:schemeClr val="bg1">
                    <a:lumMod val="50000"/>
                  </a:schemeClr>
                </a:solidFill>
              </a:rPr>
              <a:t>session</a:t>
            </a:r>
            <a:r>
              <a:rPr lang="zh-CN" altLang="en-US" sz="1600" noProof="1" smtClean="0">
                <a:solidFill>
                  <a:schemeClr val="bg1">
                    <a:lumMod val="50000"/>
                  </a:schemeClr>
                </a:solidFill>
              </a:rPr>
              <a:t>共享，实现</a:t>
            </a:r>
            <a:r>
              <a:rPr lang="en-US" altLang="zh-CN" sz="1600" noProof="1" smtClean="0">
                <a:solidFill>
                  <a:schemeClr val="bg1">
                    <a:lumMod val="50000"/>
                  </a:schemeClr>
                </a:solidFill>
              </a:rPr>
              <a:t>web</a:t>
            </a:r>
            <a:r>
              <a:rPr lang="zh-CN" altLang="en-US" sz="1600" noProof="1" smtClean="0">
                <a:solidFill>
                  <a:schemeClr val="bg1">
                    <a:lumMod val="50000"/>
                  </a:schemeClr>
                </a:solidFill>
              </a:rPr>
              <a:t>服务间的单点登录。</a:t>
            </a:r>
            <a:endParaRPr lang="en-US" altLang="zh-CN" sz="1600" noProof="1" smtClean="0">
              <a:solidFill>
                <a:schemeClr val="bg1">
                  <a:lumMod val="50000"/>
                </a:schemeClr>
              </a:solidFill>
            </a:endParaRPr>
          </a:p>
          <a:p>
            <a:pPr>
              <a:lnSpc>
                <a:spcPct val="150000"/>
              </a:lnSpc>
            </a:pPr>
            <a:endParaRPr lang="zh-CN" altLang="en-US"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4</a:t>
            </a:r>
            <a:r>
              <a:rPr lang="zh-CN" altLang="en-US" sz="1600" noProof="1" smtClean="0">
                <a:solidFill>
                  <a:schemeClr val="bg1">
                    <a:lumMod val="50000"/>
                  </a:schemeClr>
                </a:solidFill>
              </a:rPr>
              <a:t>、软件平台支持硬件按需扩容。</a:t>
            </a:r>
            <a:endParaRPr lang="en-US" altLang="zh-CN" sz="1600" noProof="1" smtClean="0">
              <a:solidFill>
                <a:schemeClr val="bg1">
                  <a:lumMod val="50000"/>
                </a:schemeClr>
              </a:solidFill>
            </a:endParaRPr>
          </a:p>
          <a:p>
            <a:pPr>
              <a:lnSpc>
                <a:spcPct val="150000"/>
              </a:lnSpc>
            </a:pPr>
            <a:endParaRPr lang="en-US" altLang="zh-CN" sz="1600" noProof="1" smtClean="0">
              <a:solidFill>
                <a:schemeClr val="bg1">
                  <a:lumMod val="50000"/>
                </a:schemeClr>
              </a:solidFill>
            </a:endParaRPr>
          </a:p>
          <a:p>
            <a:pPr>
              <a:lnSpc>
                <a:spcPct val="150000"/>
              </a:lnSpc>
            </a:pPr>
            <a:r>
              <a:rPr lang="en-US" altLang="zh-CN" sz="1600" noProof="1" smtClean="0">
                <a:solidFill>
                  <a:schemeClr val="bg1">
                    <a:lumMod val="50000"/>
                  </a:schemeClr>
                </a:solidFill>
              </a:rPr>
              <a:t>5</a:t>
            </a:r>
            <a:r>
              <a:rPr lang="zh-CN" altLang="en-US" sz="1600" noProof="1" smtClean="0">
                <a:solidFill>
                  <a:schemeClr val="bg1">
                    <a:lumMod val="50000"/>
                  </a:schemeClr>
                </a:solidFill>
              </a:rPr>
              <a:t>、通过双机热备、负载均衡、服务集群等技术实现高可用。</a:t>
            </a:r>
            <a:endParaRPr lang="zh-CN" altLang="en-US" sz="1600" dirty="0">
              <a:solidFill>
                <a:schemeClr val="bg1">
                  <a:lumMod val="50000"/>
                </a:schemeClr>
              </a:solidFill>
            </a:endParaRPr>
          </a:p>
        </p:txBody>
      </p:sp>
      <p:sp>
        <p:nvSpPr>
          <p:cNvPr id="91" name="文本框 90"/>
          <p:cNvSpPr txBox="1"/>
          <p:nvPr/>
        </p:nvSpPr>
        <p:spPr>
          <a:xfrm>
            <a:off x="6036860" y="610366"/>
            <a:ext cx="4594746" cy="583565"/>
          </a:xfrm>
          <a:prstGeom prst="rect">
            <a:avLst/>
          </a:prstGeom>
          <a:noFill/>
        </p:spPr>
        <p:txBody>
          <a:bodyPr wrap="square" rtlCol="0">
            <a:spAutoFit/>
          </a:bodyPr>
          <a:lstStyle/>
          <a:p>
            <a:pPr algn="ctr"/>
            <a:r>
              <a:rPr lang="en-US" altLang="zh-CN" sz="3200" dirty="0" err="1" smtClean="0">
                <a:latin typeface="+mn-ea"/>
              </a:rPr>
              <a:t>TlShop</a:t>
            </a:r>
            <a:r>
              <a:rPr lang="zh-CN" altLang="en-US" sz="3200" dirty="0" smtClean="0">
                <a:latin typeface="+mn-ea"/>
              </a:rPr>
              <a:t>物理网络规划图</a:t>
            </a:r>
            <a:endParaRPr lang="zh-CN" altLang="en-US" sz="3200" dirty="0">
              <a:latin typeface="+mn-ea"/>
            </a:endParaRPr>
          </a:p>
        </p:txBody>
      </p:sp>
      <p:pic>
        <p:nvPicPr>
          <p:cNvPr id="2" name="图片 1"/>
          <p:cNvPicPr>
            <a:picLocks noChangeAspect="1"/>
          </p:cNvPicPr>
          <p:nvPr/>
        </p:nvPicPr>
        <p:blipFill>
          <a:blip r:embed="rId1"/>
          <a:stretch>
            <a:fillRect/>
          </a:stretch>
        </p:blipFill>
        <p:spPr>
          <a:xfrm>
            <a:off x="224155" y="212725"/>
            <a:ext cx="5747385" cy="59588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67618" y="888388"/>
            <a:ext cx="2438400" cy="398780"/>
          </a:xfrm>
          <a:prstGeom prst="rect">
            <a:avLst/>
          </a:prstGeom>
          <a:noFill/>
        </p:spPr>
        <p:txBody>
          <a:bodyPr wrap="square" rtlCol="0">
            <a:spAutoFit/>
          </a:bodyPr>
          <a:lstStyle/>
          <a:p>
            <a:pPr algn="ctr"/>
            <a:r>
              <a:rPr lang="en-US" altLang="zh-CN" sz="2000" dirty="0" err="1" smtClean="0">
                <a:latin typeface="+mn-ea"/>
              </a:rPr>
              <a:t>TlShop</a:t>
            </a:r>
            <a:r>
              <a:rPr lang="zh-CN" altLang="en-US" sz="2000" dirty="0" smtClean="0">
                <a:latin typeface="+mn-ea"/>
              </a:rPr>
              <a:t>技术选型</a:t>
            </a:r>
            <a:endParaRPr lang="zh-CN" altLang="en-US" sz="2000" dirty="0">
              <a:latin typeface="+mn-ea"/>
            </a:endParaRPr>
          </a:p>
        </p:txBody>
      </p:sp>
      <p:sp>
        <p:nvSpPr>
          <p:cNvPr id="6" name="矩形 5"/>
          <p:cNvSpPr/>
          <p:nvPr/>
        </p:nvSpPr>
        <p:spPr>
          <a:xfrm>
            <a:off x="0" y="1719333"/>
            <a:ext cx="12192000" cy="3105150"/>
          </a:xfrm>
          <a:prstGeom prst="rect">
            <a:avLst/>
          </a:prstGeom>
          <a:solidFill>
            <a:srgbClr val="F5F9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a:t>
            </a:r>
            <a:endParaRPr lang="zh-CN" altLang="en-US" dirty="0"/>
          </a:p>
        </p:txBody>
      </p:sp>
      <p:sp>
        <p:nvSpPr>
          <p:cNvPr id="7" name="任意多边形 34"/>
          <p:cNvSpPr/>
          <p:nvPr/>
        </p:nvSpPr>
        <p:spPr>
          <a:xfrm>
            <a:off x="0" y="4754220"/>
            <a:ext cx="12192000" cy="2103780"/>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
          <p:cNvGrpSpPr>
            <a:grpSpLocks noChangeAspect="1"/>
          </p:cNvGrpSpPr>
          <p:nvPr/>
        </p:nvGrpSpPr>
        <p:grpSpPr bwMode="auto">
          <a:xfrm>
            <a:off x="1703493" y="1961890"/>
            <a:ext cx="371475" cy="320675"/>
            <a:chOff x="998" y="2742"/>
            <a:chExt cx="234" cy="202"/>
          </a:xfrm>
        </p:grpSpPr>
        <p:sp>
          <p:nvSpPr>
            <p:cNvPr id="9" name="Freeform 5"/>
            <p:cNvSpPr/>
            <p:nvPr/>
          </p:nvSpPr>
          <p:spPr bwMode="auto">
            <a:xfrm>
              <a:off x="998"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1076" y="2742"/>
              <a:ext cx="78" cy="202"/>
            </a:xfrm>
            <a:custGeom>
              <a:avLst/>
              <a:gdLst>
                <a:gd name="T0" fmla="*/ 78 w 78"/>
                <a:gd name="T1" fmla="*/ 202 h 202"/>
                <a:gd name="T2" fmla="*/ 0 w 78"/>
                <a:gd name="T3" fmla="*/ 183 h 202"/>
                <a:gd name="T4" fmla="*/ 0 w 78"/>
                <a:gd name="T5" fmla="*/ 0 h 202"/>
                <a:gd name="T6" fmla="*/ 78 w 78"/>
                <a:gd name="T7" fmla="*/ 19 h 202"/>
                <a:gd name="T8" fmla="*/ 78 w 78"/>
                <a:gd name="T9" fmla="*/ 202 h 202"/>
              </a:gdLst>
              <a:ahLst/>
              <a:cxnLst>
                <a:cxn ang="0">
                  <a:pos x="T0" y="T1"/>
                </a:cxn>
                <a:cxn ang="0">
                  <a:pos x="T2" y="T3"/>
                </a:cxn>
                <a:cxn ang="0">
                  <a:pos x="T4" y="T5"/>
                </a:cxn>
                <a:cxn ang="0">
                  <a:pos x="T6" y="T7"/>
                </a:cxn>
                <a:cxn ang="0">
                  <a:pos x="T8" y="T9"/>
                </a:cxn>
              </a:cxnLst>
              <a:rect l="0" t="0" r="r" b="b"/>
              <a:pathLst>
                <a:path w="78" h="202">
                  <a:moveTo>
                    <a:pt x="78" y="202"/>
                  </a:moveTo>
                  <a:lnTo>
                    <a:pt x="0" y="183"/>
                  </a:lnTo>
                  <a:lnTo>
                    <a:pt x="0" y="0"/>
                  </a:lnTo>
                  <a:lnTo>
                    <a:pt x="78" y="19"/>
                  </a:lnTo>
                  <a:lnTo>
                    <a:pt x="78" y="20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1154" y="2742"/>
              <a:ext cx="78" cy="202"/>
            </a:xfrm>
            <a:custGeom>
              <a:avLst/>
              <a:gdLst>
                <a:gd name="T0" fmla="*/ 78 w 78"/>
                <a:gd name="T1" fmla="*/ 183 h 202"/>
                <a:gd name="T2" fmla="*/ 0 w 78"/>
                <a:gd name="T3" fmla="*/ 202 h 202"/>
                <a:gd name="T4" fmla="*/ 0 w 78"/>
                <a:gd name="T5" fmla="*/ 19 h 202"/>
                <a:gd name="T6" fmla="*/ 78 w 78"/>
                <a:gd name="T7" fmla="*/ 0 h 202"/>
                <a:gd name="T8" fmla="*/ 78 w 78"/>
                <a:gd name="T9" fmla="*/ 183 h 202"/>
              </a:gdLst>
              <a:ahLst/>
              <a:cxnLst>
                <a:cxn ang="0">
                  <a:pos x="T0" y="T1"/>
                </a:cxn>
                <a:cxn ang="0">
                  <a:pos x="T2" y="T3"/>
                </a:cxn>
                <a:cxn ang="0">
                  <a:pos x="T4" y="T5"/>
                </a:cxn>
                <a:cxn ang="0">
                  <a:pos x="T6" y="T7"/>
                </a:cxn>
                <a:cxn ang="0">
                  <a:pos x="T8" y="T9"/>
                </a:cxn>
              </a:cxnLst>
              <a:rect l="0" t="0" r="r" b="b"/>
              <a:pathLst>
                <a:path w="78" h="202">
                  <a:moveTo>
                    <a:pt x="78" y="183"/>
                  </a:moveTo>
                  <a:lnTo>
                    <a:pt x="0" y="202"/>
                  </a:lnTo>
                  <a:lnTo>
                    <a:pt x="0" y="19"/>
                  </a:lnTo>
                  <a:lnTo>
                    <a:pt x="78" y="0"/>
                  </a:lnTo>
                  <a:lnTo>
                    <a:pt x="78" y="183"/>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2" name="文本框 11"/>
          <p:cNvSpPr txBox="1"/>
          <p:nvPr/>
        </p:nvSpPr>
        <p:spPr>
          <a:xfrm>
            <a:off x="875343" y="2529166"/>
            <a:ext cx="2246141" cy="369332"/>
          </a:xfrm>
          <a:prstGeom prst="rect">
            <a:avLst/>
          </a:prstGeom>
          <a:noFill/>
        </p:spPr>
        <p:txBody>
          <a:bodyPr wrap="square" rtlCol="0">
            <a:spAutoFit/>
          </a:bodyPr>
          <a:lstStyle/>
          <a:p>
            <a:pPr algn="ctr"/>
            <a:r>
              <a:rPr lang="zh-CN" altLang="en-US" dirty="0" smtClean="0">
                <a:latin typeface="+mn-ea"/>
              </a:rPr>
              <a:t>基础框架</a:t>
            </a:r>
            <a:endParaRPr lang="zh-CN" altLang="en-US" dirty="0">
              <a:latin typeface="+mn-ea"/>
            </a:endParaRPr>
          </a:p>
        </p:txBody>
      </p:sp>
      <p:sp>
        <p:nvSpPr>
          <p:cNvPr id="13" name="矩形 12"/>
          <p:cNvSpPr/>
          <p:nvPr/>
        </p:nvSpPr>
        <p:spPr>
          <a:xfrm>
            <a:off x="930441" y="3051082"/>
            <a:ext cx="2163238" cy="2030095"/>
          </a:xfrm>
          <a:prstGeom prst="rect">
            <a:avLst/>
          </a:prstGeom>
        </p:spPr>
        <p:txBody>
          <a:bodyPr wrap="square">
            <a:spAutoFit/>
          </a:bodyPr>
          <a:lstStyle/>
          <a:p>
            <a:pPr algn="ctr">
              <a:lnSpc>
                <a:spcPct val="150000"/>
              </a:lnSpc>
            </a:pPr>
            <a:r>
              <a:rPr lang="en-US" altLang="zh-CN" sz="1400" noProof="1" smtClean="0">
                <a:solidFill>
                  <a:schemeClr val="bg1">
                    <a:lumMod val="50000"/>
                  </a:schemeClr>
                </a:solidFill>
              </a:rPr>
              <a:t>Spring</a:t>
            </a:r>
            <a:endParaRPr lang="en-US" altLang="zh-CN" sz="1400" noProof="1" smtClean="0">
              <a:solidFill>
                <a:schemeClr val="bg1">
                  <a:lumMod val="50000"/>
                </a:schemeClr>
              </a:solidFill>
            </a:endParaRPr>
          </a:p>
          <a:p>
            <a:pPr algn="ctr">
              <a:lnSpc>
                <a:spcPct val="150000"/>
              </a:lnSpc>
            </a:pPr>
            <a:r>
              <a:rPr lang="en-US" altLang="zh-CN" sz="1400" noProof="1" smtClean="0">
                <a:solidFill>
                  <a:schemeClr val="bg1">
                    <a:lumMod val="50000"/>
                  </a:schemeClr>
                </a:solidFill>
              </a:rPr>
              <a:t>SpringMVC</a:t>
            </a:r>
            <a:endParaRPr lang="en-US" altLang="zh-CN" sz="1400" noProof="1"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Freemarker</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MyBatis</a:t>
            </a:r>
            <a:endParaRPr lang="en-US" altLang="zh-CN" sz="1400" dirty="0" smtClean="0">
              <a:solidFill>
                <a:schemeClr val="bg1">
                  <a:lumMod val="50000"/>
                </a:schemeClr>
              </a:solidFill>
            </a:endParaRPr>
          </a:p>
          <a:p>
            <a:pPr algn="ctr">
              <a:lnSpc>
                <a:spcPct val="150000"/>
              </a:lnSpc>
            </a:pPr>
            <a:r>
              <a:rPr lang="en-US" altLang="zh-CN" sz="1400" dirty="0" err="1" smtClean="0">
                <a:solidFill>
                  <a:schemeClr val="bg1">
                    <a:lumMod val="50000"/>
                  </a:schemeClr>
                </a:solidFill>
              </a:rPr>
              <a:t>Dubbo</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14" name="文本框 13"/>
          <p:cNvSpPr txBox="1"/>
          <p:nvPr/>
        </p:nvSpPr>
        <p:spPr>
          <a:xfrm>
            <a:off x="3466038" y="2502974"/>
            <a:ext cx="2246141" cy="369332"/>
          </a:xfrm>
          <a:prstGeom prst="rect">
            <a:avLst/>
          </a:prstGeom>
          <a:noFill/>
        </p:spPr>
        <p:txBody>
          <a:bodyPr wrap="square" rtlCol="0">
            <a:spAutoFit/>
          </a:bodyPr>
          <a:lstStyle/>
          <a:p>
            <a:pPr algn="ctr"/>
            <a:r>
              <a:rPr lang="zh-CN" altLang="en-US" dirty="0" smtClean="0">
                <a:latin typeface="+mn-ea"/>
              </a:rPr>
              <a:t>中间件</a:t>
            </a:r>
            <a:endParaRPr lang="zh-CN" altLang="en-US" dirty="0">
              <a:latin typeface="+mn-ea"/>
            </a:endParaRPr>
          </a:p>
        </p:txBody>
      </p:sp>
      <p:sp>
        <p:nvSpPr>
          <p:cNvPr id="15" name="矩形 14"/>
          <p:cNvSpPr/>
          <p:nvPr/>
        </p:nvSpPr>
        <p:spPr>
          <a:xfrm>
            <a:off x="3343715" y="3120428"/>
            <a:ext cx="2647647"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分布式缓存：</a:t>
            </a:r>
            <a:r>
              <a:rPr lang="en-US" altLang="zh-CN" sz="1400" dirty="0" err="1" smtClean="0">
                <a:solidFill>
                  <a:schemeClr val="bg1">
                    <a:lumMod val="50000"/>
                  </a:schemeClr>
                </a:solidFill>
              </a:rPr>
              <a:t>redis</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持续集成：</a:t>
            </a:r>
            <a:r>
              <a:rPr lang="en-US" altLang="zh-CN" sz="1400" dirty="0" err="1" smtClean="0">
                <a:solidFill>
                  <a:schemeClr val="bg1">
                    <a:lumMod val="50000"/>
                  </a:schemeClr>
                </a:solidFill>
              </a:rPr>
              <a:t>jenkins</a:t>
            </a:r>
            <a:r>
              <a:rPr lang="zh-CN" altLang="en-US" sz="1400" dirty="0" smtClean="0">
                <a:solidFill>
                  <a:schemeClr val="bg1">
                    <a:lumMod val="50000"/>
                  </a:schemeClr>
                </a:solidFill>
              </a:rPr>
              <a:t>、</a:t>
            </a:r>
            <a:r>
              <a:rPr lang="en-US" altLang="zh-CN" sz="1400" dirty="0" smtClean="0">
                <a:solidFill>
                  <a:schemeClr val="bg1">
                    <a:lumMod val="50000"/>
                  </a:schemeClr>
                </a:solidFill>
              </a:rPr>
              <a:t>maven</a:t>
            </a:r>
            <a:r>
              <a:rPr lang="zh-CN" altLang="en-US" sz="1400" dirty="0" smtClean="0">
                <a:solidFill>
                  <a:schemeClr val="bg1">
                    <a:lumMod val="50000"/>
                  </a:schemeClr>
                </a:solidFill>
              </a:rPr>
              <a:t>、</a:t>
            </a:r>
            <a:r>
              <a:rPr lang="en-US" altLang="zh-CN" sz="1400" dirty="0" err="1" smtClean="0">
                <a:solidFill>
                  <a:schemeClr val="bg1">
                    <a:lumMod val="50000"/>
                  </a:schemeClr>
                </a:solidFill>
              </a:rPr>
              <a:t>git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测试：</a:t>
            </a:r>
            <a:r>
              <a:rPr lang="en-US" altLang="zh-CN" sz="1400" dirty="0" smtClean="0">
                <a:solidFill>
                  <a:schemeClr val="bg1">
                    <a:lumMod val="50000"/>
                  </a:schemeClr>
                </a:solidFill>
              </a:rPr>
              <a:t> </a:t>
            </a:r>
            <a:r>
              <a:rPr lang="en-US" altLang="zh-CN" sz="1400" dirty="0" err="1" smtClean="0">
                <a:solidFill>
                  <a:schemeClr val="bg1">
                    <a:lumMod val="50000"/>
                  </a:schemeClr>
                </a:solidFill>
              </a:rPr>
              <a:t>jmeter</a:t>
            </a:r>
            <a:r>
              <a:rPr lang="zh-CN" altLang="en-US" sz="1400" dirty="0" smtClean="0">
                <a:solidFill>
                  <a:schemeClr val="bg1">
                    <a:lumMod val="50000"/>
                  </a:schemeClr>
                </a:solidFill>
              </a:rPr>
              <a:t>、</a:t>
            </a:r>
            <a:r>
              <a:rPr lang="en-US" altLang="zh-CN" sz="1400" dirty="0" smtClean="0">
                <a:solidFill>
                  <a:schemeClr val="bg1">
                    <a:lumMod val="50000"/>
                  </a:schemeClr>
                </a:solidFill>
              </a:rPr>
              <a:t> </a:t>
            </a:r>
            <a:r>
              <a:rPr lang="en-US" altLang="zh-CN" sz="1400" dirty="0" err="1" smtClean="0">
                <a:solidFill>
                  <a:schemeClr val="bg1">
                    <a:lumMod val="50000"/>
                  </a:schemeClr>
                </a:solidFill>
              </a:rPr>
              <a:t>junit</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3" name="Group 10"/>
          <p:cNvGrpSpPr>
            <a:grpSpLocks noChangeAspect="1"/>
          </p:cNvGrpSpPr>
          <p:nvPr/>
        </p:nvGrpSpPr>
        <p:grpSpPr bwMode="auto">
          <a:xfrm>
            <a:off x="4403370" y="1989151"/>
            <a:ext cx="371475" cy="369888"/>
            <a:chOff x="3720" y="2472"/>
            <a:chExt cx="234" cy="233"/>
          </a:xfrm>
        </p:grpSpPr>
        <p:sp>
          <p:nvSpPr>
            <p:cNvPr id="17" name="Freeform 11"/>
            <p:cNvSpPr/>
            <p:nvPr/>
          </p:nvSpPr>
          <p:spPr bwMode="auto">
            <a:xfrm>
              <a:off x="3720" y="2472"/>
              <a:ext cx="234" cy="233"/>
            </a:xfrm>
            <a:custGeom>
              <a:avLst/>
              <a:gdLst>
                <a:gd name="T0" fmla="*/ 234 w 234"/>
                <a:gd name="T1" fmla="*/ 132 h 233"/>
                <a:gd name="T2" fmla="*/ 133 w 234"/>
                <a:gd name="T3" fmla="*/ 233 h 233"/>
                <a:gd name="T4" fmla="*/ 0 w 234"/>
                <a:gd name="T5" fmla="*/ 101 h 233"/>
                <a:gd name="T6" fmla="*/ 0 w 234"/>
                <a:gd name="T7" fmla="*/ 0 h 233"/>
                <a:gd name="T8" fmla="*/ 101 w 234"/>
                <a:gd name="T9" fmla="*/ 0 h 233"/>
                <a:gd name="T10" fmla="*/ 234 w 234"/>
                <a:gd name="T11" fmla="*/ 132 h 233"/>
              </a:gdLst>
              <a:ahLst/>
              <a:cxnLst>
                <a:cxn ang="0">
                  <a:pos x="T0" y="T1"/>
                </a:cxn>
                <a:cxn ang="0">
                  <a:pos x="T2" y="T3"/>
                </a:cxn>
                <a:cxn ang="0">
                  <a:pos x="T4" y="T5"/>
                </a:cxn>
                <a:cxn ang="0">
                  <a:pos x="T6" y="T7"/>
                </a:cxn>
                <a:cxn ang="0">
                  <a:pos x="T8" y="T9"/>
                </a:cxn>
                <a:cxn ang="0">
                  <a:pos x="T10" y="T11"/>
                </a:cxn>
              </a:cxnLst>
              <a:rect l="0" t="0" r="r" b="b"/>
              <a:pathLst>
                <a:path w="234" h="233">
                  <a:moveTo>
                    <a:pt x="234" y="132"/>
                  </a:moveTo>
                  <a:lnTo>
                    <a:pt x="133" y="233"/>
                  </a:lnTo>
                  <a:lnTo>
                    <a:pt x="0" y="101"/>
                  </a:lnTo>
                  <a:lnTo>
                    <a:pt x="0" y="0"/>
                  </a:lnTo>
                  <a:lnTo>
                    <a:pt x="101" y="0"/>
                  </a:lnTo>
                  <a:lnTo>
                    <a:pt x="234" y="132"/>
                  </a:ln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3769" y="2520"/>
              <a:ext cx="45" cy="45"/>
            </a:xfrm>
            <a:custGeom>
              <a:avLst/>
              <a:gdLst>
                <a:gd name="T0" fmla="*/ 19 w 23"/>
                <a:gd name="T1" fmla="*/ 4 h 23"/>
                <a:gd name="T2" fmla="*/ 19 w 23"/>
                <a:gd name="T3" fmla="*/ 19 h 23"/>
                <a:gd name="T4" fmla="*/ 4 w 23"/>
                <a:gd name="T5" fmla="*/ 19 h 23"/>
                <a:gd name="T6" fmla="*/ 4 w 23"/>
                <a:gd name="T7" fmla="*/ 4 h 23"/>
                <a:gd name="T8" fmla="*/ 19 w 23"/>
                <a:gd name="T9" fmla="*/ 4 h 23"/>
              </a:gdLst>
              <a:ahLst/>
              <a:cxnLst>
                <a:cxn ang="0">
                  <a:pos x="T0" y="T1"/>
                </a:cxn>
                <a:cxn ang="0">
                  <a:pos x="T2" y="T3"/>
                </a:cxn>
                <a:cxn ang="0">
                  <a:pos x="T4" y="T5"/>
                </a:cxn>
                <a:cxn ang="0">
                  <a:pos x="T6" y="T7"/>
                </a:cxn>
                <a:cxn ang="0">
                  <a:pos x="T8" y="T9"/>
                </a:cxn>
              </a:cxnLst>
              <a:rect l="0" t="0" r="r" b="b"/>
              <a:pathLst>
                <a:path w="23" h="23">
                  <a:moveTo>
                    <a:pt x="19" y="4"/>
                  </a:moveTo>
                  <a:cubicBezTo>
                    <a:pt x="23" y="8"/>
                    <a:pt x="23" y="15"/>
                    <a:pt x="19" y="19"/>
                  </a:cubicBezTo>
                  <a:cubicBezTo>
                    <a:pt x="15" y="23"/>
                    <a:pt x="8" y="23"/>
                    <a:pt x="4" y="19"/>
                  </a:cubicBezTo>
                  <a:cubicBezTo>
                    <a:pt x="0" y="15"/>
                    <a:pt x="0" y="8"/>
                    <a:pt x="4" y="4"/>
                  </a:cubicBezTo>
                  <a:cubicBezTo>
                    <a:pt x="8" y="0"/>
                    <a:pt x="15" y="0"/>
                    <a:pt x="19" y="4"/>
                  </a:cubicBezTo>
                  <a:close/>
                </a:path>
              </a:pathLst>
            </a:custGeom>
            <a:solidFill>
              <a:srgbClr val="0085ED"/>
            </a:solidFill>
            <a:ln w="9525">
              <a:noFill/>
              <a:round/>
            </a:ln>
          </p:spPr>
          <p:txBody>
            <a:bodyPr vert="horz" wrap="square" lIns="91440" tIns="45720" rIns="91440" bIns="45720" numCol="1" anchor="t" anchorCtr="0" compatLnSpc="1"/>
            <a:lstStyle/>
            <a:p>
              <a:endParaRPr lang="zh-CN" altLang="en-US"/>
            </a:p>
          </p:txBody>
        </p:sp>
      </p:grpSp>
      <p:sp>
        <p:nvSpPr>
          <p:cNvPr id="19" name="文本框 18"/>
          <p:cNvSpPr txBox="1"/>
          <p:nvPr/>
        </p:nvSpPr>
        <p:spPr>
          <a:xfrm>
            <a:off x="6206861" y="2444272"/>
            <a:ext cx="2246141" cy="369332"/>
          </a:xfrm>
          <a:prstGeom prst="rect">
            <a:avLst/>
          </a:prstGeom>
          <a:noFill/>
        </p:spPr>
        <p:txBody>
          <a:bodyPr wrap="square" rtlCol="0">
            <a:spAutoFit/>
          </a:bodyPr>
          <a:lstStyle/>
          <a:p>
            <a:pPr algn="ctr"/>
            <a:r>
              <a:rPr lang="zh-CN" altLang="en-US" dirty="0" smtClean="0">
                <a:latin typeface="+mn-ea"/>
              </a:rPr>
              <a:t>服务器</a:t>
            </a:r>
            <a:endParaRPr lang="zh-CN" altLang="en-US" dirty="0">
              <a:latin typeface="+mn-ea"/>
            </a:endParaRPr>
          </a:p>
        </p:txBody>
      </p:sp>
      <p:sp>
        <p:nvSpPr>
          <p:cNvPr id="20" name="矩形 19"/>
          <p:cNvSpPr/>
          <p:nvPr/>
        </p:nvSpPr>
        <p:spPr>
          <a:xfrm>
            <a:off x="6248400" y="3171190"/>
            <a:ext cx="2602865"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负载均衡：</a:t>
            </a:r>
            <a:r>
              <a:rPr lang="en-US" altLang="zh-CN" sz="1400" dirty="0" err="1" smtClean="0">
                <a:solidFill>
                  <a:schemeClr val="bg1">
                    <a:lumMod val="50000"/>
                  </a:schemeClr>
                </a:solidFill>
              </a:rPr>
              <a:t>nginx</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注册中心：</a:t>
            </a:r>
            <a:r>
              <a:rPr lang="en-US" altLang="zh-CN" sz="1400" dirty="0" smtClean="0">
                <a:solidFill>
                  <a:schemeClr val="bg1">
                    <a:lumMod val="50000"/>
                  </a:schemeClr>
                </a:solidFill>
              </a:rPr>
              <a:t>zookeeper</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应用服务器：</a:t>
            </a:r>
            <a:r>
              <a:rPr lang="en-US" altLang="zh-CN" sz="1400" dirty="0" smtClean="0">
                <a:solidFill>
                  <a:schemeClr val="bg1">
                    <a:lumMod val="50000"/>
                  </a:schemeClr>
                </a:solidFill>
              </a:rPr>
              <a:t>jetty</a:t>
            </a:r>
            <a:r>
              <a:rPr lang="zh-CN" altLang="en-US" sz="1400" dirty="0" smtClean="0">
                <a:solidFill>
                  <a:schemeClr val="bg1">
                    <a:lumMod val="50000"/>
                  </a:schemeClr>
                </a:solidFill>
              </a:rPr>
              <a:t>、</a:t>
            </a:r>
            <a:r>
              <a:rPr lang="en-US" altLang="zh-CN" sz="1400" dirty="0" smtClean="0">
                <a:solidFill>
                  <a:schemeClr val="bg1">
                    <a:lumMod val="50000"/>
                  </a:schemeClr>
                </a:solidFill>
              </a:rPr>
              <a:t>tomcat</a:t>
            </a:r>
            <a:endParaRPr lang="en-US" altLang="zh-CN" sz="1400" dirty="0" smtClean="0">
              <a:solidFill>
                <a:schemeClr val="bg1">
                  <a:lumMod val="50000"/>
                </a:schemeClr>
              </a:solidFill>
            </a:endParaRPr>
          </a:p>
          <a:p>
            <a:pPr algn="ctr">
              <a:lnSpc>
                <a:spcPct val="150000"/>
              </a:lnSpc>
            </a:pPr>
            <a:r>
              <a:rPr lang="zh-CN" altLang="en-US" sz="1400" dirty="0" smtClean="0">
                <a:solidFill>
                  <a:schemeClr val="bg1">
                    <a:lumMod val="50000"/>
                  </a:schemeClr>
                </a:solidFill>
              </a:rPr>
              <a:t>数据库：</a:t>
            </a:r>
            <a:r>
              <a:rPr lang="en-US" altLang="zh-CN" sz="1400" dirty="0" err="1" smtClean="0">
                <a:solidFill>
                  <a:schemeClr val="bg1">
                    <a:lumMod val="50000"/>
                  </a:schemeClr>
                </a:solidFill>
              </a:rPr>
              <a:t>mysql</a:t>
            </a: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sp>
        <p:nvSpPr>
          <p:cNvPr id="21" name="Freeform 21"/>
          <p:cNvSpPr/>
          <p:nvPr/>
        </p:nvSpPr>
        <p:spPr bwMode="auto">
          <a:xfrm>
            <a:off x="7144987" y="2043743"/>
            <a:ext cx="369888" cy="369887"/>
          </a:xfrm>
          <a:custGeom>
            <a:avLst/>
            <a:gdLst>
              <a:gd name="T0" fmla="*/ 130 w 233"/>
              <a:gd name="T1" fmla="*/ 233 h 233"/>
              <a:gd name="T2" fmla="*/ 233 w 233"/>
              <a:gd name="T3" fmla="*/ 0 h 233"/>
              <a:gd name="T4" fmla="*/ 0 w 233"/>
              <a:gd name="T5" fmla="*/ 105 h 233"/>
              <a:gd name="T6" fmla="*/ 0 w 233"/>
              <a:gd name="T7" fmla="*/ 105 h 233"/>
              <a:gd name="T8" fmla="*/ 115 w 233"/>
              <a:gd name="T9" fmla="*/ 120 h 233"/>
              <a:gd name="T10" fmla="*/ 130 w 233"/>
              <a:gd name="T11" fmla="*/ 233 h 233"/>
            </a:gdLst>
            <a:ahLst/>
            <a:cxnLst>
              <a:cxn ang="0">
                <a:pos x="T0" y="T1"/>
              </a:cxn>
              <a:cxn ang="0">
                <a:pos x="T2" y="T3"/>
              </a:cxn>
              <a:cxn ang="0">
                <a:pos x="T4" y="T5"/>
              </a:cxn>
              <a:cxn ang="0">
                <a:pos x="T6" y="T7"/>
              </a:cxn>
              <a:cxn ang="0">
                <a:pos x="T8" y="T9"/>
              </a:cxn>
              <a:cxn ang="0">
                <a:pos x="T10" y="T11"/>
              </a:cxn>
            </a:cxnLst>
            <a:rect l="0" t="0" r="r" b="b"/>
            <a:pathLst>
              <a:path w="233" h="233">
                <a:moveTo>
                  <a:pt x="130" y="233"/>
                </a:moveTo>
                <a:lnTo>
                  <a:pt x="233" y="0"/>
                </a:lnTo>
                <a:lnTo>
                  <a:pt x="0" y="105"/>
                </a:lnTo>
                <a:lnTo>
                  <a:pt x="0" y="105"/>
                </a:lnTo>
                <a:lnTo>
                  <a:pt x="115" y="120"/>
                </a:lnTo>
                <a:lnTo>
                  <a:pt x="130" y="233"/>
                </a:lnTo>
                <a:close/>
              </a:path>
            </a:pathLst>
          </a:custGeom>
          <a:noFill/>
          <a:ln w="23813"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p>
        </p:txBody>
      </p:sp>
      <p:sp>
        <p:nvSpPr>
          <p:cNvPr id="22" name="文本框 21"/>
          <p:cNvSpPr txBox="1"/>
          <p:nvPr/>
        </p:nvSpPr>
        <p:spPr>
          <a:xfrm>
            <a:off x="8852148" y="2450902"/>
            <a:ext cx="2246141" cy="369332"/>
          </a:xfrm>
          <a:prstGeom prst="rect">
            <a:avLst/>
          </a:prstGeom>
          <a:noFill/>
        </p:spPr>
        <p:txBody>
          <a:bodyPr wrap="square" rtlCol="0">
            <a:spAutoFit/>
          </a:bodyPr>
          <a:lstStyle/>
          <a:p>
            <a:pPr algn="ctr"/>
            <a:r>
              <a:rPr lang="zh-CN" altLang="en-US" dirty="0" smtClean="0">
                <a:latin typeface="+mn-ea"/>
              </a:rPr>
              <a:t>前端应用</a:t>
            </a:r>
            <a:endParaRPr lang="zh-CN" altLang="en-US" dirty="0">
              <a:latin typeface="+mn-ea"/>
            </a:endParaRPr>
          </a:p>
        </p:txBody>
      </p:sp>
      <p:sp>
        <p:nvSpPr>
          <p:cNvPr id="23" name="矩形 22"/>
          <p:cNvSpPr/>
          <p:nvPr/>
        </p:nvSpPr>
        <p:spPr>
          <a:xfrm>
            <a:off x="8716175" y="3232132"/>
            <a:ext cx="2884422" cy="1706880"/>
          </a:xfrm>
          <a:prstGeom prst="rect">
            <a:avLst/>
          </a:prstGeom>
        </p:spPr>
        <p:txBody>
          <a:bodyPr wrap="square">
            <a:spAutoFit/>
          </a:bodyPr>
          <a:lstStyle/>
          <a:p>
            <a:pPr algn="ctr">
              <a:lnSpc>
                <a:spcPct val="150000"/>
              </a:lnSpc>
            </a:pPr>
            <a:r>
              <a:rPr lang="zh-CN" altLang="en-US" sz="1400" dirty="0" smtClean="0">
                <a:solidFill>
                  <a:schemeClr val="bg1">
                    <a:lumMod val="50000"/>
                  </a:schemeClr>
                </a:solidFill>
              </a:rPr>
              <a:t>前端库：</a:t>
            </a:r>
            <a:r>
              <a:rPr lang="en-US" altLang="zh-CN" sz="1400" dirty="0" err="1" smtClean="0">
                <a:solidFill>
                  <a:schemeClr val="bg1">
                    <a:lumMod val="50000"/>
                  </a:schemeClr>
                </a:solidFill>
              </a:rPr>
              <a:t>jquery</a:t>
            </a:r>
            <a:endParaRPr lang="en-US" altLang="zh-CN" sz="1400" dirty="0" err="1" smtClean="0">
              <a:solidFill>
                <a:schemeClr val="bg1">
                  <a:lumMod val="50000"/>
                </a:schemeClr>
              </a:solidFill>
            </a:endParaRPr>
          </a:p>
          <a:p>
            <a:pPr algn="ctr">
              <a:lnSpc>
                <a:spcPct val="150000"/>
              </a:lnSpc>
            </a:pPr>
            <a:r>
              <a:rPr lang="zh-CN" altLang="en-US" sz="1400" dirty="0" smtClean="0">
                <a:solidFill>
                  <a:schemeClr val="bg1">
                    <a:lumMod val="50000"/>
                  </a:schemeClr>
                </a:solidFill>
              </a:rPr>
              <a:t>自动化工具：</a:t>
            </a:r>
            <a:r>
              <a:rPr lang="en-US" sz="1400" dirty="0" err="1" smtClean="0">
                <a:solidFill>
                  <a:schemeClr val="bg1">
                    <a:lumMod val="50000"/>
                  </a:schemeClr>
                </a:solidFill>
              </a:rPr>
              <a:t>html</a:t>
            </a:r>
            <a:r>
              <a:rPr lang="zh-CN" altLang="en-US" sz="1400" dirty="0" err="1" smtClean="0">
                <a:solidFill>
                  <a:schemeClr val="bg1">
                    <a:lumMod val="50000"/>
                  </a:schemeClr>
                </a:solidFill>
              </a:rPr>
              <a:t>、</a:t>
            </a:r>
            <a:r>
              <a:rPr lang="en-US" altLang="zh-CN" sz="1400" dirty="0" err="1" smtClean="0">
                <a:solidFill>
                  <a:schemeClr val="bg1">
                    <a:lumMod val="50000"/>
                  </a:schemeClr>
                </a:solidFill>
              </a:rPr>
              <a:t>css</a:t>
            </a:r>
            <a:endParaRPr lang="en-US" altLang="zh-CN" sz="1400" dirty="0" err="1"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en-US" altLang="zh-CN" sz="1400" dirty="0" smtClean="0">
              <a:solidFill>
                <a:schemeClr val="bg1">
                  <a:lumMod val="50000"/>
                </a:schemeClr>
              </a:solidFill>
            </a:endParaRPr>
          </a:p>
          <a:p>
            <a:pPr algn="ctr">
              <a:lnSpc>
                <a:spcPct val="150000"/>
              </a:lnSpc>
            </a:pPr>
            <a:endParaRPr lang="zh-CN" altLang="en-US" sz="1400" dirty="0">
              <a:solidFill>
                <a:schemeClr val="bg1">
                  <a:lumMod val="50000"/>
                </a:schemeClr>
              </a:solidFill>
            </a:endParaRPr>
          </a:p>
        </p:txBody>
      </p:sp>
      <p:grpSp>
        <p:nvGrpSpPr>
          <p:cNvPr id="8" name="Group 24"/>
          <p:cNvGrpSpPr>
            <a:grpSpLocks noChangeAspect="1"/>
          </p:cNvGrpSpPr>
          <p:nvPr/>
        </p:nvGrpSpPr>
        <p:grpSpPr bwMode="auto">
          <a:xfrm>
            <a:off x="9749358" y="2071039"/>
            <a:ext cx="382587" cy="382587"/>
            <a:chOff x="5663" y="2491"/>
            <a:chExt cx="241" cy="241"/>
          </a:xfrm>
        </p:grpSpPr>
        <p:sp>
          <p:nvSpPr>
            <p:cNvPr id="25" name="Freeform 25"/>
            <p:cNvSpPr/>
            <p:nvPr/>
          </p:nvSpPr>
          <p:spPr bwMode="auto">
            <a:xfrm>
              <a:off x="5663" y="2491"/>
              <a:ext cx="187" cy="189"/>
            </a:xfrm>
            <a:custGeom>
              <a:avLst/>
              <a:gdLst>
                <a:gd name="T0" fmla="*/ 79 w 96"/>
                <a:gd name="T1" fmla="*/ 17 h 97"/>
                <a:gd name="T2" fmla="*/ 79 w 96"/>
                <a:gd name="T3" fmla="*/ 80 h 97"/>
                <a:gd name="T4" fmla="*/ 17 w 96"/>
                <a:gd name="T5" fmla="*/ 80 h 97"/>
                <a:gd name="T6" fmla="*/ 17 w 96"/>
                <a:gd name="T7" fmla="*/ 17 h 97"/>
                <a:gd name="T8" fmla="*/ 79 w 96"/>
                <a:gd name="T9" fmla="*/ 17 h 97"/>
              </a:gdLst>
              <a:ahLst/>
              <a:cxnLst>
                <a:cxn ang="0">
                  <a:pos x="T0" y="T1"/>
                </a:cxn>
                <a:cxn ang="0">
                  <a:pos x="T2" y="T3"/>
                </a:cxn>
                <a:cxn ang="0">
                  <a:pos x="T4" y="T5"/>
                </a:cxn>
                <a:cxn ang="0">
                  <a:pos x="T6" y="T7"/>
                </a:cxn>
                <a:cxn ang="0">
                  <a:pos x="T8" y="T9"/>
                </a:cxn>
              </a:cxnLst>
              <a:rect l="0" t="0" r="r" b="b"/>
              <a:pathLst>
                <a:path w="96" h="97">
                  <a:moveTo>
                    <a:pt x="79" y="17"/>
                  </a:moveTo>
                  <a:cubicBezTo>
                    <a:pt x="96" y="34"/>
                    <a:pt x="96" y="62"/>
                    <a:pt x="79" y="80"/>
                  </a:cubicBezTo>
                  <a:cubicBezTo>
                    <a:pt x="62" y="97"/>
                    <a:pt x="34" y="97"/>
                    <a:pt x="17" y="80"/>
                  </a:cubicBezTo>
                  <a:cubicBezTo>
                    <a:pt x="0" y="62"/>
                    <a:pt x="0" y="34"/>
                    <a:pt x="17" y="17"/>
                  </a:cubicBezTo>
                  <a:cubicBezTo>
                    <a:pt x="34" y="0"/>
                    <a:pt x="62" y="0"/>
                    <a:pt x="79" y="17"/>
                  </a:cubicBezTo>
                  <a:close/>
                </a:path>
              </a:pathLst>
            </a:custGeom>
            <a:noFill/>
            <a:ln w="25400" cap="rnd">
              <a:solidFill>
                <a:srgbClr val="0085ED"/>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Line 26"/>
            <p:cNvSpPr>
              <a:spLocks noChangeShapeType="1"/>
            </p:cNvSpPr>
            <p:nvPr/>
          </p:nvSpPr>
          <p:spPr bwMode="auto">
            <a:xfrm>
              <a:off x="5819" y="2647"/>
              <a:ext cx="85" cy="85"/>
            </a:xfrm>
            <a:prstGeom prst="line">
              <a:avLst/>
            </a:prstGeom>
            <a:noFill/>
            <a:ln w="25400" cap="rnd">
              <a:solidFill>
                <a:srgbClr val="0085ED"/>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893100"/>
          </a:xfrm>
          <a:prstGeom prst="rect">
            <a:avLst/>
          </a:prstGeom>
        </p:spPr>
        <p:txBody>
          <a:bodyPr wrap="square">
            <a:spAutoFit/>
          </a:bodyPr>
          <a:lstStyle/>
          <a:p>
            <a:r>
              <a:rPr lang="en-US" altLang="zh-CN" sz="1400" noProof="1" smtClean="0">
                <a:solidFill>
                  <a:schemeClr val="bg1">
                    <a:lumMod val="50000"/>
                  </a:schemeClr>
                </a:solidFill>
              </a:rPr>
              <a:t>    MyBatis </a:t>
            </a:r>
            <a:r>
              <a:rPr lang="zh-CN" altLang="en-US" sz="1400" noProof="1" smtClean="0">
                <a:solidFill>
                  <a:schemeClr val="bg1">
                    <a:lumMod val="50000"/>
                  </a:schemeClr>
                </a:solidFill>
              </a:rPr>
              <a:t>是支持普通 </a:t>
            </a:r>
            <a:r>
              <a:rPr lang="en-US" altLang="zh-CN" sz="1400" noProof="1" smtClean="0">
                <a:solidFill>
                  <a:schemeClr val="bg1">
                    <a:lumMod val="50000"/>
                  </a:schemeClr>
                </a:solidFill>
              </a:rPr>
              <a:t>SQL</a:t>
            </a:r>
            <a:r>
              <a:rPr lang="zh-CN" altLang="en-US" sz="1400" noProof="1" smtClean="0">
                <a:solidFill>
                  <a:schemeClr val="bg1">
                    <a:lumMod val="50000"/>
                  </a:schemeClr>
                </a:solidFill>
              </a:rPr>
              <a:t>查询，存储过程和高级映射的优秀持久层框架。</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由于</a:t>
            </a:r>
            <a:r>
              <a:rPr lang="en-US" altLang="zh-CN" sz="1400" noProof="1" smtClean="0">
                <a:solidFill>
                  <a:schemeClr val="bg1">
                    <a:lumMod val="50000"/>
                  </a:schemeClr>
                </a:solidFill>
              </a:rPr>
              <a:t>MyBatis</a:t>
            </a:r>
            <a:r>
              <a:rPr lang="zh-CN" altLang="en-US" sz="1400" noProof="1" smtClean="0">
                <a:solidFill>
                  <a:schemeClr val="bg1">
                    <a:lumMod val="50000"/>
                  </a:schemeClr>
                </a:solidFill>
              </a:rPr>
              <a:t>是对普通</a:t>
            </a:r>
            <a:r>
              <a:rPr lang="en-US" altLang="zh-CN" sz="1400" noProof="1" smtClean="0">
                <a:solidFill>
                  <a:schemeClr val="bg1">
                    <a:lumMod val="50000"/>
                  </a:schemeClr>
                </a:solidFill>
              </a:rPr>
              <a:t>SQL</a:t>
            </a:r>
            <a:r>
              <a:rPr lang="zh-CN" altLang="en-US" sz="1400" noProof="1" smtClean="0">
                <a:solidFill>
                  <a:schemeClr val="bg1">
                    <a:lumMod val="50000"/>
                  </a:schemeClr>
                </a:solidFill>
              </a:rPr>
              <a:t>进行查询映射，相对于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而言使得程序运行效率更高、联表查询更简单、开发更便捷。去除了关系映射，不会造成不必要的查询。</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MyBatis</a:t>
            </a:r>
            <a:r>
              <a:rPr lang="zh-CN" altLang="en-US" sz="1400" noProof="1" smtClean="0">
                <a:solidFill>
                  <a:schemeClr val="bg1">
                    <a:lumMod val="50000"/>
                  </a:schemeClr>
                </a:solidFill>
              </a:rPr>
              <a:t>相对于</a:t>
            </a:r>
            <a:r>
              <a:rPr lang="en-US" altLang="zh-CN" sz="1400" noProof="1" smtClean="0">
                <a:solidFill>
                  <a:schemeClr val="bg1">
                    <a:lumMod val="50000"/>
                  </a:schemeClr>
                </a:solidFill>
              </a:rPr>
              <a:t>hibernate</a:t>
            </a:r>
            <a:r>
              <a:rPr lang="zh-CN" altLang="en-US" sz="1400" noProof="1" smtClean="0">
                <a:solidFill>
                  <a:schemeClr val="bg1">
                    <a:lumMod val="50000"/>
                  </a:schemeClr>
                </a:solidFill>
              </a:rPr>
              <a:t>的缺点是针对数据库需要写多套映射文件，但对于互联网应用来说我们只会选择</a:t>
            </a:r>
            <a:r>
              <a:rPr lang="en-US" altLang="zh-CN" sz="1400" noProof="1" smtClean="0">
                <a:solidFill>
                  <a:schemeClr val="bg1">
                    <a:lumMod val="50000"/>
                  </a:schemeClr>
                </a:solidFill>
              </a:rPr>
              <a:t>mysql</a:t>
            </a:r>
            <a:r>
              <a:rPr lang="zh-CN" altLang="en-US" sz="1400" noProof="1" smtClean="0">
                <a:solidFill>
                  <a:schemeClr val="bg1">
                    <a:lumMod val="50000"/>
                  </a:schemeClr>
                </a:solidFill>
              </a:rPr>
              <a:t>一种关系型数据库（因为</a:t>
            </a:r>
            <a:r>
              <a:rPr lang="en-US" altLang="zh-CN" sz="1400" noProof="1" smtClean="0">
                <a:solidFill>
                  <a:schemeClr val="bg1">
                    <a:lumMod val="50000"/>
                  </a:schemeClr>
                </a:solidFill>
              </a:rPr>
              <a:t>mysql</a:t>
            </a:r>
            <a:r>
              <a:rPr lang="zh-CN" altLang="en-US" sz="1400" noProof="1" smtClean="0">
                <a:solidFill>
                  <a:schemeClr val="bg1">
                    <a:lumMod val="50000"/>
                  </a:schemeClr>
                </a:solidFill>
              </a:rPr>
              <a:t>高性能而且免费）。</a:t>
            </a:r>
            <a:endParaRPr lang="en-US" altLang="zh-CN" sz="1400" noProof="1" smtClean="0">
              <a:solidFill>
                <a:schemeClr val="bg1">
                  <a:lumMod val="50000"/>
                </a:schemeClr>
              </a:solidFill>
            </a:endParaRPr>
          </a:p>
          <a:p>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MyBatis</a:t>
            </a:r>
            <a:r>
              <a:rPr lang="zh-CN" altLang="en-US" sz="2000" dirty="0" smtClean="0">
                <a:latin typeface="+mn-ea"/>
              </a:rPr>
              <a:t>作为持久化框架</a:t>
            </a:r>
            <a:endParaRPr lang="zh-CN" altLang="en-US" sz="2000" dirty="0">
              <a:latin typeface="+mn-ea"/>
            </a:endParaRPr>
          </a:p>
        </p:txBody>
      </p:sp>
      <p:pic>
        <p:nvPicPr>
          <p:cNvPr id="21508" name="Picture 4" descr="http://www.mybatis.org/images/mybatis-logo.png"/>
          <p:cNvPicPr>
            <a:picLocks noChangeAspect="1" noChangeArrowheads="1"/>
          </p:cNvPicPr>
          <p:nvPr/>
        </p:nvPicPr>
        <p:blipFill>
          <a:blip r:embed="rId1"/>
          <a:srcRect/>
          <a:stretch>
            <a:fillRect/>
          </a:stretch>
        </p:blipFill>
        <p:spPr bwMode="auto">
          <a:xfrm>
            <a:off x="7020398" y="3125834"/>
            <a:ext cx="3333750" cy="83820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462213"/>
          </a:xfrm>
          <a:prstGeom prst="rect">
            <a:avLst/>
          </a:prstGeom>
        </p:spPr>
        <p:txBody>
          <a:bodyPr wrap="square">
            <a:spAutoFit/>
          </a:bodyPr>
          <a:lstStyle/>
          <a:p>
            <a:r>
              <a:rPr lang="en-US" altLang="zh-CN" sz="1400" noProof="1" smtClean="0">
                <a:solidFill>
                  <a:schemeClr val="bg1">
                    <a:lumMod val="50000"/>
                  </a:schemeClr>
                </a:solidFill>
              </a:rPr>
              <a:t>     DUBBO</a:t>
            </a:r>
            <a:r>
              <a:rPr lang="zh-CN" altLang="en-US" sz="1400" noProof="1" smtClean="0">
                <a:solidFill>
                  <a:schemeClr val="bg1">
                    <a:lumMod val="50000"/>
                  </a:schemeClr>
                </a:solidFill>
              </a:rPr>
              <a:t>是一个分布式服务框架，致力于提供高性能和透明化的</a:t>
            </a:r>
            <a:r>
              <a:rPr lang="en-US" altLang="zh-CN" sz="1400" noProof="1" smtClean="0">
                <a:solidFill>
                  <a:schemeClr val="bg1">
                    <a:lumMod val="50000"/>
                  </a:schemeClr>
                </a:solidFill>
              </a:rPr>
              <a:t>RPC</a:t>
            </a:r>
            <a:r>
              <a:rPr lang="zh-CN" altLang="en-US" sz="1400" noProof="1" smtClean="0">
                <a:solidFill>
                  <a:schemeClr val="bg1">
                    <a:lumMod val="50000"/>
                  </a:schemeClr>
                </a:solidFill>
              </a:rPr>
              <a:t>远程服务调用方案，是阿里巴巴</a:t>
            </a:r>
            <a:r>
              <a:rPr lang="en-US" altLang="zh-CN" sz="1400" noProof="1" smtClean="0">
                <a:solidFill>
                  <a:schemeClr val="bg1">
                    <a:lumMod val="50000"/>
                  </a:schemeClr>
                </a:solidFill>
              </a:rPr>
              <a:t>SOA</a:t>
            </a:r>
            <a:r>
              <a:rPr lang="zh-CN" altLang="en-US" sz="1400" noProof="1" smtClean="0">
                <a:solidFill>
                  <a:schemeClr val="bg1">
                    <a:lumMod val="50000"/>
                  </a:schemeClr>
                </a:solidFill>
              </a:rPr>
              <a:t>服务化治理方案的核心框架，每天为</a:t>
            </a:r>
            <a:r>
              <a:rPr lang="en-US" altLang="zh-CN" sz="1400" noProof="1" smtClean="0">
                <a:solidFill>
                  <a:schemeClr val="bg1">
                    <a:lumMod val="50000"/>
                  </a:schemeClr>
                </a:solidFill>
              </a:rPr>
              <a:t>2,000+</a:t>
            </a:r>
            <a:r>
              <a:rPr lang="zh-CN" altLang="en-US" sz="1400" noProof="1" smtClean="0">
                <a:solidFill>
                  <a:schemeClr val="bg1">
                    <a:lumMod val="50000"/>
                  </a:schemeClr>
                </a:solidFill>
              </a:rPr>
              <a:t>个服务提供</a:t>
            </a:r>
            <a:r>
              <a:rPr lang="en-US" altLang="zh-CN" sz="1400" noProof="1" smtClean="0">
                <a:solidFill>
                  <a:schemeClr val="bg1">
                    <a:lumMod val="50000"/>
                  </a:schemeClr>
                </a:solidFill>
              </a:rPr>
              <a:t>3,000,000,000+</a:t>
            </a:r>
            <a:r>
              <a:rPr lang="zh-CN" altLang="en-US" sz="1400" noProof="1" smtClean="0">
                <a:solidFill>
                  <a:schemeClr val="bg1">
                    <a:lumMod val="50000"/>
                  </a:schemeClr>
                </a:solidFill>
              </a:rPr>
              <a:t>次访问量支持，并被广泛应用于阿里巴巴集团的各成员站点。</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相同类型的</a:t>
            </a:r>
            <a:r>
              <a:rPr lang="en-US" altLang="zh-CN" sz="1400" noProof="1" smtClean="0">
                <a:solidFill>
                  <a:schemeClr val="bg1">
                    <a:lumMod val="50000"/>
                  </a:schemeClr>
                </a:solidFill>
              </a:rPr>
              <a:t>RPC</a:t>
            </a:r>
            <a:r>
              <a:rPr lang="zh-CN" altLang="en-US" sz="1400" noProof="1" smtClean="0">
                <a:solidFill>
                  <a:schemeClr val="bg1">
                    <a:lumMod val="50000"/>
                  </a:schemeClr>
                </a:solidFill>
              </a:rPr>
              <a:t>框架</a:t>
            </a:r>
            <a:r>
              <a:rPr lang="en-US" altLang="zh-CN" sz="1400" noProof="1" smtClean="0">
                <a:solidFill>
                  <a:schemeClr val="bg1">
                    <a:lumMod val="50000"/>
                  </a:schemeClr>
                </a:solidFill>
              </a:rPr>
              <a:t>Zeroc ICE</a:t>
            </a:r>
            <a:r>
              <a:rPr lang="zh-CN" altLang="en-US" sz="1400" noProof="1" smtClean="0">
                <a:solidFill>
                  <a:schemeClr val="bg1">
                    <a:lumMod val="50000"/>
                  </a:schemeClr>
                </a:solidFill>
              </a:rPr>
              <a:t>虽然它的性能远高于</a:t>
            </a:r>
            <a:r>
              <a:rPr lang="en-US" altLang="zh-CN" sz="1400" noProof="1" smtClean="0">
                <a:solidFill>
                  <a:schemeClr val="bg1">
                    <a:lumMod val="50000"/>
                  </a:schemeClr>
                </a:solidFill>
              </a:rPr>
              <a:t>Dubbo</a:t>
            </a:r>
            <a:r>
              <a:rPr lang="zh-CN" altLang="en-US" sz="1400" noProof="1" smtClean="0">
                <a:solidFill>
                  <a:schemeClr val="bg1">
                    <a:lumMod val="50000"/>
                  </a:schemeClr>
                </a:solidFill>
              </a:rPr>
              <a:t>，而且支持异构系统调用，但由于它的开发复杂度高，现在只能作为技术备选，时常跟进观察它的发展动态。</a:t>
            </a:r>
            <a:endParaRPr lang="en-US" altLang="zh-CN" sz="1400" noProof="1" smtClean="0">
              <a:solidFill>
                <a:schemeClr val="bg1">
                  <a:lumMod val="50000"/>
                </a:schemeClr>
              </a:solidFill>
            </a:endParaRPr>
          </a:p>
          <a:p>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zh-CN" altLang="en-US" sz="2000" dirty="0" smtClean="0">
                <a:latin typeface="+mn-ea"/>
              </a:rPr>
              <a:t>为什么要使用</a:t>
            </a:r>
            <a:r>
              <a:rPr lang="en-US" altLang="zh-CN" sz="2000" dirty="0" err="1" smtClean="0">
                <a:latin typeface="+mn-ea"/>
              </a:rPr>
              <a:t>Dubbo</a:t>
            </a:r>
            <a:r>
              <a:rPr lang="zh-CN" altLang="en-US" sz="2000" dirty="0" smtClean="0">
                <a:latin typeface="+mn-ea"/>
              </a:rPr>
              <a:t>作为</a:t>
            </a:r>
            <a:r>
              <a:rPr lang="en-US" altLang="zh-CN" sz="2000" dirty="0" smtClean="0">
                <a:latin typeface="+mn-ea"/>
              </a:rPr>
              <a:t>RPC</a:t>
            </a:r>
            <a:r>
              <a:rPr lang="zh-CN" altLang="en-US" sz="2000" dirty="0" smtClean="0">
                <a:latin typeface="+mn-ea"/>
              </a:rPr>
              <a:t>框架</a:t>
            </a:r>
            <a:endParaRPr lang="zh-CN" altLang="en-US" sz="2000" dirty="0">
              <a:latin typeface="+mn-ea"/>
            </a:endParaRPr>
          </a:p>
        </p:txBody>
      </p:sp>
      <p:pic>
        <p:nvPicPr>
          <p:cNvPr id="22532" name="Picture 4" descr="http://dubbo.io/dubbo-service-governance.jpg-version=1&amp;modificationDate=1331887614000.jpg"/>
          <p:cNvPicPr>
            <a:picLocks noChangeAspect="1" noChangeArrowheads="1"/>
          </p:cNvPicPr>
          <p:nvPr/>
        </p:nvPicPr>
        <p:blipFill>
          <a:blip r:embed="rId1"/>
          <a:srcRect/>
          <a:stretch>
            <a:fillRect/>
          </a:stretch>
        </p:blipFill>
        <p:spPr bwMode="auto">
          <a:xfrm>
            <a:off x="5945636" y="1815152"/>
            <a:ext cx="6022643" cy="344151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2246769"/>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FreeMarker</a:t>
            </a:r>
            <a:r>
              <a:rPr lang="zh-CN" altLang="en-US" sz="1400" noProof="1" smtClean="0">
                <a:solidFill>
                  <a:schemeClr val="bg1">
                    <a:lumMod val="50000"/>
                  </a:schemeClr>
                </a:solidFill>
              </a:rPr>
              <a:t>作为页面静态化的工具，将动态页面生成为</a:t>
            </a:r>
            <a:r>
              <a:rPr lang="en-US" altLang="zh-CN" sz="1400" noProof="1" smtClean="0">
                <a:solidFill>
                  <a:schemeClr val="bg1">
                    <a:lumMod val="50000"/>
                  </a:schemeClr>
                </a:solidFill>
              </a:rPr>
              <a:t>html</a:t>
            </a:r>
            <a:r>
              <a:rPr lang="zh-CN" altLang="en-US" sz="1400" noProof="1" smtClean="0">
                <a:solidFill>
                  <a:schemeClr val="bg1">
                    <a:lumMod val="50000"/>
                  </a:schemeClr>
                </a:solidFill>
              </a:rPr>
              <a:t>后推送到</a:t>
            </a:r>
            <a:r>
              <a:rPr lang="en-US" altLang="zh-CN" sz="1400" noProof="1" smtClean="0">
                <a:solidFill>
                  <a:schemeClr val="bg1">
                    <a:lumMod val="50000"/>
                  </a:schemeClr>
                </a:solidFill>
              </a:rPr>
              <a:t>nginx</a:t>
            </a:r>
            <a:r>
              <a:rPr lang="zh-CN" altLang="en-US" sz="1400" noProof="1" smtClean="0">
                <a:solidFill>
                  <a:schemeClr val="bg1">
                    <a:lumMod val="50000"/>
                  </a:schemeClr>
                </a:solidFill>
              </a:rPr>
              <a:t>或者</a:t>
            </a:r>
            <a:r>
              <a:rPr lang="en-US" altLang="zh-CN" sz="1400" noProof="1" smtClean="0">
                <a:solidFill>
                  <a:schemeClr val="bg1">
                    <a:lumMod val="50000"/>
                  </a:schemeClr>
                </a:solidFill>
              </a:rPr>
              <a:t>cdn</a:t>
            </a:r>
            <a:r>
              <a:rPr lang="zh-CN" altLang="en-US" sz="1400" noProof="1" smtClean="0">
                <a:solidFill>
                  <a:schemeClr val="bg1">
                    <a:lumMod val="50000"/>
                  </a:schemeClr>
                </a:solidFill>
              </a:rPr>
              <a:t>上，以解决高并发的数据库访问量，这种方式虽然增加了程序的复杂度，但大大的减轻了服务器的访问压力。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freemarker</a:t>
            </a:r>
            <a:r>
              <a:rPr lang="zh-CN" altLang="en-US" sz="1400" noProof="1" smtClean="0">
                <a:solidFill>
                  <a:schemeClr val="bg1">
                    <a:lumMod val="50000"/>
                  </a:schemeClr>
                </a:solidFill>
              </a:rPr>
              <a:t>的使用场景：比如电子商务最大的访问量是商品页面，我们在添加商品的时候就同时生成静态页面然后推送到静态服务器上，这样用户访问时就不会给服务器造成压力。</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a:t>
            </a:r>
            <a:r>
              <a:rPr lang="zh-CN" altLang="en-US" sz="1400" noProof="1" smtClean="0">
                <a:solidFill>
                  <a:schemeClr val="bg1">
                    <a:lumMod val="50000"/>
                  </a:schemeClr>
                </a:solidFill>
              </a:rPr>
              <a:t> </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freemarker</a:t>
            </a:r>
            <a:r>
              <a:rPr lang="zh-CN" altLang="en-US" sz="2000" dirty="0" smtClean="0">
                <a:latin typeface="+mn-ea"/>
              </a:rPr>
              <a:t>模板引擎使用场景</a:t>
            </a:r>
            <a:endParaRPr lang="zh-CN" altLang="en-US" sz="2000" dirty="0">
              <a:latin typeface="+mn-ea"/>
            </a:endParaRPr>
          </a:p>
        </p:txBody>
      </p:sp>
      <p:pic>
        <p:nvPicPr>
          <p:cNvPr id="23556" name="Picture 4" descr="LOGO"/>
          <p:cNvPicPr>
            <a:picLocks noChangeAspect="1" noChangeArrowheads="1"/>
          </p:cNvPicPr>
          <p:nvPr/>
        </p:nvPicPr>
        <p:blipFill>
          <a:blip r:embed="rId1"/>
          <a:srcRect/>
          <a:stretch>
            <a:fillRect/>
          </a:stretch>
        </p:blipFill>
        <p:spPr bwMode="auto">
          <a:xfrm>
            <a:off x="8289641" y="3275415"/>
            <a:ext cx="1571625" cy="2476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1600438"/>
          </a:xfrm>
          <a:prstGeom prst="rect">
            <a:avLst/>
          </a:prstGeom>
        </p:spPr>
        <p:txBody>
          <a:bodyPr wrap="square">
            <a:spAutoFit/>
          </a:bodyPr>
          <a:lstStyle/>
          <a:p>
            <a:r>
              <a:rPr lang="en-US" altLang="zh-CN" sz="1400" noProof="1" smtClean="0">
                <a:solidFill>
                  <a:schemeClr val="bg1">
                    <a:lumMod val="50000"/>
                  </a:schemeClr>
                </a:solidFill>
              </a:rPr>
              <a:t>     </a:t>
            </a:r>
            <a:r>
              <a:rPr lang="zh-CN" altLang="en-US" sz="1400" noProof="1" smtClean="0">
                <a:solidFill>
                  <a:schemeClr val="bg1">
                    <a:lumMod val="50000"/>
                  </a:schemeClr>
                </a:solidFill>
              </a:rPr>
              <a:t>我们使用</a:t>
            </a:r>
            <a:r>
              <a:rPr lang="en-US" altLang="zh-CN" sz="1400" noProof="1" smtClean="0">
                <a:solidFill>
                  <a:schemeClr val="bg1">
                    <a:lumMod val="50000"/>
                  </a:schemeClr>
                </a:solidFill>
              </a:rPr>
              <a:t>Reids</a:t>
            </a:r>
            <a:r>
              <a:rPr lang="zh-CN" altLang="en-US" sz="1400" noProof="1" smtClean="0">
                <a:solidFill>
                  <a:schemeClr val="bg1">
                    <a:lumMod val="50000"/>
                  </a:schemeClr>
                </a:solidFill>
              </a:rPr>
              <a:t>作为</a:t>
            </a:r>
            <a:r>
              <a:rPr lang="en-US" altLang="zh-CN" sz="1400" noProof="1" smtClean="0">
                <a:solidFill>
                  <a:schemeClr val="bg1">
                    <a:lumMod val="50000"/>
                  </a:schemeClr>
                </a:solidFill>
              </a:rPr>
              <a:t>session</a:t>
            </a:r>
            <a:r>
              <a:rPr lang="zh-CN" altLang="en-US" sz="1400" noProof="1" smtClean="0">
                <a:solidFill>
                  <a:schemeClr val="bg1">
                    <a:lumMod val="50000"/>
                  </a:schemeClr>
                </a:solidFill>
              </a:rPr>
              <a:t>的共享，使得各个微服务之间简单便捷的实现单点登录。</a:t>
            </a:r>
            <a:r>
              <a:rPr lang="en-US" altLang="zh-CN" sz="1400" noProof="1" smtClean="0">
                <a:solidFill>
                  <a:schemeClr val="bg1">
                    <a:lumMod val="50000"/>
                  </a:schemeClr>
                </a:solidFill>
              </a:rPr>
              <a:t> </a:t>
            </a:r>
            <a:endParaRPr lang="en-US" altLang="zh-CN" sz="1400" noProof="1" smtClean="0">
              <a:solidFill>
                <a:schemeClr val="bg1">
                  <a:lumMod val="50000"/>
                </a:schemeClr>
              </a:solidFill>
            </a:endParaRPr>
          </a:p>
          <a:p>
            <a:r>
              <a:rPr lang="en-US" altLang="zh-CN" sz="1400" noProof="1" smtClean="0">
                <a:solidFill>
                  <a:schemeClr val="bg1">
                    <a:lumMod val="50000"/>
                  </a:schemeClr>
                </a:solidFill>
              </a:rPr>
              <a:t>   Reids</a:t>
            </a:r>
            <a:r>
              <a:rPr lang="zh-CN" altLang="en-US" sz="1400" noProof="1" smtClean="0">
                <a:solidFill>
                  <a:schemeClr val="bg1">
                    <a:lumMod val="50000"/>
                  </a:schemeClr>
                </a:solidFill>
              </a:rPr>
              <a:t>的其他使用场景比如：电子商务中的商品分类是经常被访问到的数据，每次去查询数据将大大消耗数据性能，使用</a:t>
            </a:r>
            <a:r>
              <a:rPr lang="en-US" altLang="zh-CN" sz="1400" noProof="1" smtClean="0">
                <a:solidFill>
                  <a:schemeClr val="bg1">
                    <a:lumMod val="50000"/>
                  </a:schemeClr>
                </a:solidFill>
              </a:rPr>
              <a:t> Redis</a:t>
            </a:r>
            <a:r>
              <a:rPr lang="zh-CN" altLang="en-US" sz="1400" noProof="1" smtClean="0">
                <a:solidFill>
                  <a:schemeClr val="bg1">
                    <a:lumMod val="50000"/>
                  </a:schemeClr>
                </a:solidFill>
              </a:rPr>
              <a:t>将这些数据缓存起来将大大环境数据库压力。</a:t>
            </a:r>
            <a:endParaRPr lang="en-US" altLang="zh-CN" sz="1400" noProof="1" smtClean="0">
              <a:solidFill>
                <a:schemeClr val="bg1">
                  <a:lumMod val="50000"/>
                </a:schemeClr>
              </a:solidFill>
            </a:endParaRPr>
          </a:p>
          <a:p>
            <a:endParaRPr lang="zh-CN" altLang="en-US" sz="1400" dirty="0">
              <a:solidFill>
                <a:schemeClr val="bg1">
                  <a:lumMod val="50000"/>
                </a:schemeClr>
              </a:solidFill>
            </a:endParaRPr>
          </a:p>
        </p:txBody>
      </p:sp>
      <p:sp>
        <p:nvSpPr>
          <p:cNvPr id="36" name="文本框 35"/>
          <p:cNvSpPr txBox="1"/>
          <p:nvPr/>
        </p:nvSpPr>
        <p:spPr>
          <a:xfrm>
            <a:off x="1078529" y="948770"/>
            <a:ext cx="5226736" cy="400110"/>
          </a:xfrm>
          <a:prstGeom prst="rect">
            <a:avLst/>
          </a:prstGeom>
          <a:noFill/>
        </p:spPr>
        <p:txBody>
          <a:bodyPr wrap="square" rtlCol="0">
            <a:spAutoFit/>
          </a:bodyPr>
          <a:lstStyle/>
          <a:p>
            <a:r>
              <a:rPr lang="en-US" altLang="zh-CN" sz="2000" dirty="0" err="1" smtClean="0">
                <a:latin typeface="+mn-ea"/>
              </a:rPr>
              <a:t>Redis</a:t>
            </a:r>
            <a:r>
              <a:rPr lang="zh-CN" altLang="en-US" sz="2000" dirty="0" smtClean="0">
                <a:latin typeface="+mn-ea"/>
              </a:rPr>
              <a:t>分布式缓存使用场景</a:t>
            </a:r>
            <a:endParaRPr lang="zh-CN" altLang="en-US" sz="2000" dirty="0">
              <a:latin typeface="+mn-ea"/>
            </a:endParaRPr>
          </a:p>
        </p:txBody>
      </p:sp>
      <p:pic>
        <p:nvPicPr>
          <p:cNvPr id="24580" name="Picture 4" descr="http://a.hiphotos.baidu.com/baike/w%3D268%3Bg%3D0/sign=28fa0dc033adcbef01347900949449e0/aec379310a55b319139cb67141a98226cffc1748.jpg"/>
          <p:cNvPicPr>
            <a:picLocks noChangeAspect="1" noChangeArrowheads="1"/>
          </p:cNvPicPr>
          <p:nvPr/>
        </p:nvPicPr>
        <p:blipFill>
          <a:blip r:embed="rId1"/>
          <a:srcRect/>
          <a:stretch>
            <a:fillRect/>
          </a:stretch>
        </p:blipFill>
        <p:spPr bwMode="auto">
          <a:xfrm>
            <a:off x="7730082" y="2151797"/>
            <a:ext cx="2552700" cy="25527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
          <p:cNvGrpSpPr/>
          <p:nvPr/>
        </p:nvGrpSpPr>
        <p:grpSpPr>
          <a:xfrm>
            <a:off x="8820150" y="628650"/>
            <a:ext cx="2755900" cy="1315357"/>
            <a:chOff x="8820150" y="628650"/>
            <a:chExt cx="2755900" cy="1315357"/>
          </a:xfrm>
        </p:grpSpPr>
        <p:sp>
          <p:nvSpPr>
            <p:cNvPr id="4" name="十字星 3"/>
            <p:cNvSpPr/>
            <p:nvPr/>
          </p:nvSpPr>
          <p:spPr>
            <a:xfrm>
              <a:off x="9372600" y="1104900"/>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820150" y="628650"/>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542270" y="704850"/>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896350" y="1171575"/>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11379200" y="1747157"/>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4"/>
          <p:cNvGrpSpPr/>
          <p:nvPr/>
        </p:nvGrpSpPr>
        <p:grpSpPr>
          <a:xfrm rot="16200000">
            <a:off x="-466509" y="907596"/>
            <a:ext cx="2755900" cy="1315357"/>
            <a:chOff x="628650" y="1809297"/>
            <a:chExt cx="2755900" cy="1315357"/>
          </a:xfrm>
        </p:grpSpPr>
        <p:sp>
          <p:nvSpPr>
            <p:cNvPr id="10" name="十字星 9"/>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十字星 13"/>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圆角矩形 19"/>
          <p:cNvSpPr/>
          <p:nvPr/>
        </p:nvSpPr>
        <p:spPr>
          <a:xfrm>
            <a:off x="796688" y="1944007"/>
            <a:ext cx="4846491" cy="3542393"/>
          </a:xfrm>
          <a:prstGeom prst="roundRect">
            <a:avLst>
              <a:gd name="adj" fmla="val 1722"/>
            </a:avLst>
          </a:prstGeom>
          <a:gradFill>
            <a:gsLst>
              <a:gs pos="0">
                <a:srgbClr val="FFFFFF"/>
              </a:gs>
              <a:gs pos="100000">
                <a:srgbClr val="DAF8FE"/>
              </a:gs>
            </a:gsLst>
            <a:lin ang="5400000" scaled="1"/>
          </a:gradFill>
          <a:ln>
            <a:noFill/>
          </a:ln>
          <a:effectLst>
            <a:outerShdw blurRad="4953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20"/>
          <p:cNvGrpSpPr/>
          <p:nvPr/>
        </p:nvGrpSpPr>
        <p:grpSpPr>
          <a:xfrm rot="9900000">
            <a:off x="1841983" y="5423577"/>
            <a:ext cx="2755900" cy="1315357"/>
            <a:chOff x="628650" y="1809297"/>
            <a:chExt cx="2755900" cy="1315357"/>
          </a:xfrm>
        </p:grpSpPr>
        <p:sp>
          <p:nvSpPr>
            <p:cNvPr id="22" name="十字星 21"/>
            <p:cNvSpPr/>
            <p:nvPr/>
          </p:nvSpPr>
          <p:spPr>
            <a:xfrm>
              <a:off x="1181100" y="2285547"/>
              <a:ext cx="323850" cy="323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28650" y="1809297"/>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350770" y="1885497"/>
              <a:ext cx="95250" cy="95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04850" y="2352222"/>
              <a:ext cx="57150" cy="57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十字星 25"/>
            <p:cNvSpPr/>
            <p:nvPr/>
          </p:nvSpPr>
          <p:spPr>
            <a:xfrm>
              <a:off x="3187700" y="2927804"/>
              <a:ext cx="196850" cy="196850"/>
            </a:xfrm>
            <a:prstGeom prst="star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任意多边形 32"/>
          <p:cNvSpPr/>
          <p:nvPr/>
        </p:nvSpPr>
        <p:spPr>
          <a:xfrm>
            <a:off x="796688" y="4650118"/>
            <a:ext cx="4846491" cy="836282"/>
          </a:xfrm>
          <a:custGeom>
            <a:avLst/>
            <a:gdLst>
              <a:gd name="connsiteX0" fmla="*/ 438801 w 4846491"/>
              <a:gd name="connsiteY0" fmla="*/ 0 h 836282"/>
              <a:gd name="connsiteX1" fmla="*/ 853358 w 4846491"/>
              <a:gd name="connsiteY1" fmla="*/ 342105 h 836282"/>
              <a:gd name="connsiteX2" fmla="*/ 861396 w 4846491"/>
              <a:gd name="connsiteY2" fmla="*/ 374923 h 836282"/>
              <a:gd name="connsiteX3" fmla="*/ 875769 w 4846491"/>
              <a:gd name="connsiteY3" fmla="*/ 375747 h 836282"/>
              <a:gd name="connsiteX4" fmla="*/ 953926 w 4846491"/>
              <a:gd name="connsiteY4" fmla="*/ 409585 h 836282"/>
              <a:gd name="connsiteX5" fmla="*/ 983776 w 4846491"/>
              <a:gd name="connsiteY5" fmla="*/ 440204 h 836282"/>
              <a:gd name="connsiteX6" fmla="*/ 996623 w 4846491"/>
              <a:gd name="connsiteY6" fmla="*/ 462655 h 836282"/>
              <a:gd name="connsiteX7" fmla="*/ 1021777 w 4846491"/>
              <a:gd name="connsiteY7" fmla="*/ 441613 h 836282"/>
              <a:gd name="connsiteX8" fmla="*/ 1169572 w 4846491"/>
              <a:gd name="connsiteY8" fmla="*/ 394123 h 836282"/>
              <a:gd name="connsiteX9" fmla="*/ 1317367 w 4846491"/>
              <a:gd name="connsiteY9" fmla="*/ 441613 h 836282"/>
              <a:gd name="connsiteX10" fmla="*/ 1355342 w 4846491"/>
              <a:gd name="connsiteY10" fmla="*/ 473380 h 836282"/>
              <a:gd name="connsiteX11" fmla="*/ 1393975 w 4846491"/>
              <a:gd name="connsiteY11" fmla="*/ 427556 h 836282"/>
              <a:gd name="connsiteX12" fmla="*/ 1645210 w 4846491"/>
              <a:gd name="connsiteY12" fmla="*/ 317994 h 836282"/>
              <a:gd name="connsiteX13" fmla="*/ 1896445 w 4846491"/>
              <a:gd name="connsiteY13" fmla="*/ 427556 h 836282"/>
              <a:gd name="connsiteX14" fmla="*/ 1941194 w 4846491"/>
              <a:gd name="connsiteY14" fmla="*/ 480634 h 836282"/>
              <a:gd name="connsiteX15" fmla="*/ 1960352 w 4846491"/>
              <a:gd name="connsiteY15" fmla="*/ 453263 h 836282"/>
              <a:gd name="connsiteX16" fmla="*/ 2244423 w 4846491"/>
              <a:gd name="connsiteY16" fmla="*/ 291651 h 836282"/>
              <a:gd name="connsiteX17" fmla="*/ 2596778 w 4846491"/>
              <a:gd name="connsiteY17" fmla="*/ 389333 h 836282"/>
              <a:gd name="connsiteX18" fmla="*/ 2608701 w 4846491"/>
              <a:gd name="connsiteY18" fmla="*/ 399586 h 836282"/>
              <a:gd name="connsiteX19" fmla="*/ 2622705 w 4846491"/>
              <a:gd name="connsiteY19" fmla="*/ 379042 h 836282"/>
              <a:gd name="connsiteX20" fmla="*/ 2842701 w 4846491"/>
              <a:gd name="connsiteY20" fmla="*/ 260389 h 836282"/>
              <a:gd name="connsiteX21" fmla="*/ 3104218 w 4846491"/>
              <a:gd name="connsiteY21" fmla="*/ 439952 h 836282"/>
              <a:gd name="connsiteX22" fmla="*/ 3134188 w 4846491"/>
              <a:gd name="connsiteY22" fmla="*/ 501706 h 836282"/>
              <a:gd name="connsiteX23" fmla="*/ 3147860 w 4846491"/>
              <a:gd name="connsiteY23" fmla="*/ 483800 h 836282"/>
              <a:gd name="connsiteX24" fmla="*/ 3527764 w 4846491"/>
              <a:gd name="connsiteY24" fmla="*/ 317994 h 836282"/>
              <a:gd name="connsiteX25" fmla="*/ 3907668 w 4846491"/>
              <a:gd name="connsiteY25" fmla="*/ 483800 h 836282"/>
              <a:gd name="connsiteX26" fmla="*/ 3931789 w 4846491"/>
              <a:gd name="connsiteY26" fmla="*/ 515392 h 836282"/>
              <a:gd name="connsiteX27" fmla="*/ 3941549 w 4846491"/>
              <a:gd name="connsiteY27" fmla="*/ 495768 h 836282"/>
              <a:gd name="connsiteX28" fmla="*/ 3970002 w 4846491"/>
              <a:gd name="connsiteY28" fmla="*/ 460308 h 836282"/>
              <a:gd name="connsiteX29" fmla="*/ 4184030 w 4846491"/>
              <a:gd name="connsiteY29" fmla="*/ 401327 h 836282"/>
              <a:gd name="connsiteX30" fmla="*/ 4219636 w 4846491"/>
              <a:gd name="connsiteY30" fmla="*/ 410600 h 836282"/>
              <a:gd name="connsiteX31" fmla="*/ 4235379 w 4846491"/>
              <a:gd name="connsiteY31" fmla="*/ 363512 h 836282"/>
              <a:gd name="connsiteX32" fmla="*/ 4325564 w 4846491"/>
              <a:gd name="connsiteY32" fmla="*/ 231369 h 836282"/>
              <a:gd name="connsiteX33" fmla="*/ 4610168 w 4846491"/>
              <a:gd name="connsiteY33" fmla="*/ 104662 h 836282"/>
              <a:gd name="connsiteX34" fmla="*/ 4845409 w 4846491"/>
              <a:gd name="connsiteY34" fmla="*/ 149446 h 836282"/>
              <a:gd name="connsiteX35" fmla="*/ 4846491 w 4846491"/>
              <a:gd name="connsiteY35" fmla="*/ 150058 h 836282"/>
              <a:gd name="connsiteX36" fmla="*/ 4846491 w 4846491"/>
              <a:gd name="connsiteY36" fmla="*/ 283760 h 836282"/>
              <a:gd name="connsiteX37" fmla="*/ 4838521 w 4846491"/>
              <a:gd name="connsiteY37" fmla="*/ 291730 h 836282"/>
              <a:gd name="connsiteX38" fmla="*/ 4838521 w 4846491"/>
              <a:gd name="connsiteY38" fmla="*/ 535973 h 836282"/>
              <a:gd name="connsiteX39" fmla="*/ 4838522 w 4846491"/>
              <a:gd name="connsiteY39" fmla="*/ 535973 h 836282"/>
              <a:gd name="connsiteX40" fmla="*/ 4838522 w 4846491"/>
              <a:gd name="connsiteY40" fmla="*/ 658293 h 836282"/>
              <a:gd name="connsiteX41" fmla="*/ 4846491 w 4846491"/>
              <a:gd name="connsiteY41" fmla="*/ 677533 h 836282"/>
              <a:gd name="connsiteX42" fmla="*/ 4846491 w 4846491"/>
              <a:gd name="connsiteY42" fmla="*/ 804531 h 836282"/>
              <a:gd name="connsiteX43" fmla="*/ 4838522 w 4846491"/>
              <a:gd name="connsiteY43" fmla="*/ 823772 h 836282"/>
              <a:gd name="connsiteX44" fmla="*/ 4838522 w 4846491"/>
              <a:gd name="connsiteY44" fmla="*/ 833908 h 836282"/>
              <a:gd name="connsiteX45" fmla="*/ 4820472 w 4846491"/>
              <a:gd name="connsiteY45" fmla="*/ 833908 h 836282"/>
              <a:gd name="connsiteX46" fmla="*/ 4814740 w 4846491"/>
              <a:gd name="connsiteY46" fmla="*/ 836282 h 836282"/>
              <a:gd name="connsiteX47" fmla="*/ 4293969 w 4846491"/>
              <a:gd name="connsiteY47" fmla="*/ 836282 h 836282"/>
              <a:gd name="connsiteX48" fmla="*/ 4276963 w 4846491"/>
              <a:gd name="connsiteY48" fmla="*/ 836282 h 836282"/>
              <a:gd name="connsiteX49" fmla="*/ 4271232 w 4846491"/>
              <a:gd name="connsiteY49" fmla="*/ 833908 h 836282"/>
              <a:gd name="connsiteX50" fmla="*/ 575260 w 4846491"/>
              <a:gd name="connsiteY50" fmla="*/ 833908 h 836282"/>
              <a:gd name="connsiteX51" fmla="*/ 569528 w 4846491"/>
              <a:gd name="connsiteY51" fmla="*/ 836282 h 836282"/>
              <a:gd name="connsiteX52" fmla="*/ 31751 w 4846491"/>
              <a:gd name="connsiteY52" fmla="*/ 836282 h 836282"/>
              <a:gd name="connsiteX53" fmla="*/ 26020 w 4846491"/>
              <a:gd name="connsiteY53" fmla="*/ 833908 h 836282"/>
              <a:gd name="connsiteX54" fmla="*/ 309 w 4846491"/>
              <a:gd name="connsiteY54" fmla="*/ 833908 h 836282"/>
              <a:gd name="connsiteX55" fmla="*/ 309 w 4846491"/>
              <a:gd name="connsiteY55" fmla="*/ 805277 h 836282"/>
              <a:gd name="connsiteX56" fmla="*/ 0 w 4846491"/>
              <a:gd name="connsiteY56" fmla="*/ 804531 h 836282"/>
              <a:gd name="connsiteX57" fmla="*/ 0 w 4846491"/>
              <a:gd name="connsiteY57" fmla="*/ 677533 h 836282"/>
              <a:gd name="connsiteX58" fmla="*/ 309 w 4846491"/>
              <a:gd name="connsiteY58" fmla="*/ 676787 h 836282"/>
              <a:gd name="connsiteX59" fmla="*/ 309 w 4846491"/>
              <a:gd name="connsiteY59" fmla="*/ 551060 h 836282"/>
              <a:gd name="connsiteX60" fmla="*/ 0 w 4846491"/>
              <a:gd name="connsiteY60" fmla="*/ 551060 h 836282"/>
              <a:gd name="connsiteX61" fmla="*/ 0 w 4846491"/>
              <a:gd name="connsiteY61" fmla="*/ 406865 h 836282"/>
              <a:gd name="connsiteX62" fmla="*/ 309 w 4846491"/>
              <a:gd name="connsiteY62" fmla="*/ 406865 h 836282"/>
              <a:gd name="connsiteX63" fmla="*/ 309 w 4846491"/>
              <a:gd name="connsiteY63" fmla="*/ 5552 h 836282"/>
              <a:gd name="connsiteX64" fmla="*/ 45626 w 4846491"/>
              <a:gd name="connsiteY64" fmla="*/ 15927 h 836282"/>
              <a:gd name="connsiteX65" fmla="*/ 142026 w 4846491"/>
              <a:gd name="connsiteY65" fmla="*/ 75346 h 836282"/>
              <a:gd name="connsiteX66" fmla="*/ 165454 w 4846491"/>
              <a:gd name="connsiteY66" fmla="*/ 102532 h 836282"/>
              <a:gd name="connsiteX67" fmla="*/ 170110 w 4846491"/>
              <a:gd name="connsiteY67" fmla="*/ 109888 h 836282"/>
              <a:gd name="connsiteX68" fmla="*/ 185318 w 4846491"/>
              <a:gd name="connsiteY68" fmla="*/ 95925 h 836282"/>
              <a:gd name="connsiteX69" fmla="*/ 438801 w 4846491"/>
              <a:gd name="connsiteY69" fmla="*/ 0 h 83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46491" h="836282">
                <a:moveTo>
                  <a:pt x="438801" y="0"/>
                </a:moveTo>
                <a:cubicBezTo>
                  <a:pt x="627158" y="0"/>
                  <a:pt x="788211" y="141764"/>
                  <a:pt x="853358" y="342105"/>
                </a:cubicBezTo>
                <a:lnTo>
                  <a:pt x="861396" y="374923"/>
                </a:lnTo>
                <a:lnTo>
                  <a:pt x="875769" y="375747"/>
                </a:lnTo>
                <a:cubicBezTo>
                  <a:pt x="904648" y="380571"/>
                  <a:pt x="931191" y="391690"/>
                  <a:pt x="953926" y="409585"/>
                </a:cubicBezTo>
                <a:cubicBezTo>
                  <a:pt x="965294" y="418533"/>
                  <a:pt x="975239" y="428803"/>
                  <a:pt x="983776" y="440204"/>
                </a:cubicBezTo>
                <a:lnTo>
                  <a:pt x="996623" y="462655"/>
                </a:lnTo>
                <a:lnTo>
                  <a:pt x="1021777" y="441613"/>
                </a:lnTo>
                <a:cubicBezTo>
                  <a:pt x="1065299" y="411402"/>
                  <a:pt x="1115764" y="394123"/>
                  <a:pt x="1169572" y="394123"/>
                </a:cubicBezTo>
                <a:cubicBezTo>
                  <a:pt x="1223380" y="394123"/>
                  <a:pt x="1273844" y="411402"/>
                  <a:pt x="1317367" y="441613"/>
                </a:cubicBezTo>
                <a:lnTo>
                  <a:pt x="1355342" y="473380"/>
                </a:lnTo>
                <a:lnTo>
                  <a:pt x="1393975" y="427556"/>
                </a:lnTo>
                <a:cubicBezTo>
                  <a:pt x="1462249" y="359110"/>
                  <a:pt x="1549777" y="317994"/>
                  <a:pt x="1645210" y="317994"/>
                </a:cubicBezTo>
                <a:cubicBezTo>
                  <a:pt x="1740643" y="317994"/>
                  <a:pt x="1828171" y="359110"/>
                  <a:pt x="1896445" y="427556"/>
                </a:cubicBezTo>
                <a:lnTo>
                  <a:pt x="1941194" y="480634"/>
                </a:lnTo>
                <a:lnTo>
                  <a:pt x="1960352" y="453263"/>
                </a:lnTo>
                <a:cubicBezTo>
                  <a:pt x="2031467" y="367907"/>
                  <a:pt x="2129972" y="308446"/>
                  <a:pt x="2244423" y="291651"/>
                </a:cubicBezTo>
                <a:cubicBezTo>
                  <a:pt x="2373180" y="272755"/>
                  <a:pt x="2498120" y="311379"/>
                  <a:pt x="2596778" y="389333"/>
                </a:cubicBezTo>
                <a:lnTo>
                  <a:pt x="2608701" y="399586"/>
                </a:lnTo>
                <a:lnTo>
                  <a:pt x="2622705" y="379042"/>
                </a:lnTo>
                <a:cubicBezTo>
                  <a:pt x="2682489" y="304917"/>
                  <a:pt x="2759134" y="260389"/>
                  <a:pt x="2842701" y="260389"/>
                </a:cubicBezTo>
                <a:cubicBezTo>
                  <a:pt x="2947160" y="260389"/>
                  <a:pt x="3040803" y="329964"/>
                  <a:pt x="3104218" y="439952"/>
                </a:cubicBezTo>
                <a:lnTo>
                  <a:pt x="3134188" y="501706"/>
                </a:lnTo>
                <a:lnTo>
                  <a:pt x="3147860" y="483800"/>
                </a:lnTo>
                <a:cubicBezTo>
                  <a:pt x="3239984" y="382238"/>
                  <a:pt x="3376018" y="317994"/>
                  <a:pt x="3527764" y="317994"/>
                </a:cubicBezTo>
                <a:cubicBezTo>
                  <a:pt x="3679511" y="317994"/>
                  <a:pt x="3815544" y="382238"/>
                  <a:pt x="3907668" y="483800"/>
                </a:cubicBezTo>
                <a:lnTo>
                  <a:pt x="3931789" y="515392"/>
                </a:lnTo>
                <a:lnTo>
                  <a:pt x="3941549" y="495768"/>
                </a:lnTo>
                <a:cubicBezTo>
                  <a:pt x="3949619" y="483094"/>
                  <a:pt x="3959097" y="471213"/>
                  <a:pt x="3970002" y="460308"/>
                </a:cubicBezTo>
                <a:cubicBezTo>
                  <a:pt x="4024526" y="405783"/>
                  <a:pt x="4103443" y="386942"/>
                  <a:pt x="4184030" y="401327"/>
                </a:cubicBezTo>
                <a:lnTo>
                  <a:pt x="4219636" y="410600"/>
                </a:lnTo>
                <a:lnTo>
                  <a:pt x="4235379" y="363512"/>
                </a:lnTo>
                <a:cubicBezTo>
                  <a:pt x="4256470" y="315278"/>
                  <a:pt x="4286505" y="270429"/>
                  <a:pt x="4325564" y="231369"/>
                </a:cubicBezTo>
                <a:cubicBezTo>
                  <a:pt x="4403684" y="153249"/>
                  <a:pt x="4504960" y="111229"/>
                  <a:pt x="4610168" y="104662"/>
                </a:cubicBezTo>
                <a:cubicBezTo>
                  <a:pt x="4689073" y="99738"/>
                  <a:pt x="4770190" y="114756"/>
                  <a:pt x="4845409" y="149446"/>
                </a:cubicBezTo>
                <a:lnTo>
                  <a:pt x="4846491" y="150058"/>
                </a:lnTo>
                <a:lnTo>
                  <a:pt x="4846491" y="283760"/>
                </a:lnTo>
                <a:lnTo>
                  <a:pt x="4838521" y="291730"/>
                </a:lnTo>
                <a:lnTo>
                  <a:pt x="4838521" y="535973"/>
                </a:lnTo>
                <a:lnTo>
                  <a:pt x="4838522" y="535973"/>
                </a:lnTo>
                <a:lnTo>
                  <a:pt x="4838522" y="658293"/>
                </a:lnTo>
                <a:lnTo>
                  <a:pt x="4846491" y="677533"/>
                </a:lnTo>
                <a:lnTo>
                  <a:pt x="4846491" y="804531"/>
                </a:lnTo>
                <a:lnTo>
                  <a:pt x="4838522" y="823772"/>
                </a:lnTo>
                <a:lnTo>
                  <a:pt x="4838522" y="833908"/>
                </a:lnTo>
                <a:lnTo>
                  <a:pt x="4820472" y="833908"/>
                </a:lnTo>
                <a:lnTo>
                  <a:pt x="4814740" y="836282"/>
                </a:lnTo>
                <a:lnTo>
                  <a:pt x="4293969" y="836282"/>
                </a:lnTo>
                <a:lnTo>
                  <a:pt x="4276963" y="836282"/>
                </a:lnTo>
                <a:lnTo>
                  <a:pt x="4271232" y="833908"/>
                </a:lnTo>
                <a:lnTo>
                  <a:pt x="575260" y="833908"/>
                </a:lnTo>
                <a:lnTo>
                  <a:pt x="569528" y="836282"/>
                </a:lnTo>
                <a:lnTo>
                  <a:pt x="31751" y="836282"/>
                </a:lnTo>
                <a:lnTo>
                  <a:pt x="26020" y="833908"/>
                </a:lnTo>
                <a:lnTo>
                  <a:pt x="309" y="833908"/>
                </a:lnTo>
                <a:lnTo>
                  <a:pt x="309" y="805277"/>
                </a:lnTo>
                <a:lnTo>
                  <a:pt x="0" y="804531"/>
                </a:lnTo>
                <a:lnTo>
                  <a:pt x="0" y="677533"/>
                </a:lnTo>
                <a:lnTo>
                  <a:pt x="309" y="676787"/>
                </a:lnTo>
                <a:lnTo>
                  <a:pt x="309" y="551060"/>
                </a:lnTo>
                <a:lnTo>
                  <a:pt x="0" y="551060"/>
                </a:lnTo>
                <a:lnTo>
                  <a:pt x="0" y="406865"/>
                </a:lnTo>
                <a:lnTo>
                  <a:pt x="309" y="406865"/>
                </a:lnTo>
                <a:lnTo>
                  <a:pt x="309" y="5552"/>
                </a:lnTo>
                <a:lnTo>
                  <a:pt x="45626" y="15927"/>
                </a:lnTo>
                <a:cubicBezTo>
                  <a:pt x="81881" y="28258"/>
                  <a:pt x="114651" y="47971"/>
                  <a:pt x="142026" y="75346"/>
                </a:cubicBezTo>
                <a:cubicBezTo>
                  <a:pt x="150581" y="83900"/>
                  <a:pt x="158387" y="92982"/>
                  <a:pt x="165454" y="102532"/>
                </a:cubicBezTo>
                <a:lnTo>
                  <a:pt x="170110" y="109888"/>
                </a:lnTo>
                <a:lnTo>
                  <a:pt x="185318" y="95925"/>
                </a:lnTo>
                <a:cubicBezTo>
                  <a:pt x="257269" y="35441"/>
                  <a:pt x="344622" y="0"/>
                  <a:pt x="43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42052" y="2300348"/>
            <a:ext cx="4359250" cy="953135"/>
          </a:xfrm>
          <a:prstGeom prst="rect">
            <a:avLst/>
          </a:prstGeom>
        </p:spPr>
        <p:txBody>
          <a:bodyPr wrap="square">
            <a:spAutoFit/>
          </a:bodyPr>
          <a:lstStyle/>
          <a:p>
            <a:r>
              <a:rPr lang="zh-CN" altLang="en-US" sz="1400" noProof="1" smtClean="0">
                <a:solidFill>
                  <a:schemeClr val="bg1">
                    <a:lumMod val="50000"/>
                  </a:schemeClr>
                </a:solidFill>
              </a:rPr>
              <a:t>为了确保数据库产品的稳定性，</a:t>
            </a:r>
            <a:r>
              <a:rPr lang="en-US" altLang="zh-CN" sz="1400" noProof="1" smtClean="0">
                <a:solidFill>
                  <a:schemeClr val="bg1">
                    <a:lumMod val="50000"/>
                  </a:schemeClr>
                </a:solidFill>
              </a:rPr>
              <a:t>TlShop</a:t>
            </a:r>
            <a:r>
              <a:rPr lang="zh-CN" altLang="en-US" sz="1400" noProof="1" smtClean="0">
                <a:solidFill>
                  <a:schemeClr val="bg1">
                    <a:lumMod val="50000"/>
                  </a:schemeClr>
                </a:solidFill>
              </a:rPr>
              <a:t>使用</a:t>
            </a:r>
            <a:r>
              <a:rPr lang="en-US" altLang="zh-CN" sz="1400" noProof="1" smtClean="0">
                <a:solidFill>
                  <a:schemeClr val="bg1">
                    <a:lumMod val="50000"/>
                  </a:schemeClr>
                </a:solidFill>
              </a:rPr>
              <a:t>mysql</a:t>
            </a:r>
            <a:r>
              <a:rPr lang="zh-CN" altLang="en-US" sz="1400" noProof="1" smtClean="0">
                <a:solidFill>
                  <a:schemeClr val="bg1">
                    <a:lumMod val="50000"/>
                  </a:schemeClr>
                </a:solidFill>
              </a:rPr>
              <a:t>数据库拥有双机热备功能。也就是，第一台数据库服务器，是对外提供增删改业务的生产服务器；第二台数据库服务器，主要进行读的操作。</a:t>
            </a:r>
            <a:endParaRPr lang="zh-CN" altLang="en-US" sz="1400" dirty="0">
              <a:solidFill>
                <a:schemeClr val="bg1">
                  <a:lumMod val="50000"/>
                </a:schemeClr>
              </a:solidFill>
            </a:endParaRPr>
          </a:p>
        </p:txBody>
      </p:sp>
      <p:sp>
        <p:nvSpPr>
          <p:cNvPr id="36" name="文本框 35"/>
          <p:cNvSpPr txBox="1"/>
          <p:nvPr/>
        </p:nvSpPr>
        <p:spPr>
          <a:xfrm>
            <a:off x="1078529" y="948770"/>
            <a:ext cx="5226736" cy="398780"/>
          </a:xfrm>
          <a:prstGeom prst="rect">
            <a:avLst/>
          </a:prstGeom>
          <a:noFill/>
        </p:spPr>
        <p:txBody>
          <a:bodyPr wrap="square" rtlCol="0">
            <a:spAutoFit/>
          </a:bodyPr>
          <a:lstStyle/>
          <a:p>
            <a:r>
              <a:rPr lang="en-US" altLang="zh-CN" sz="2000" dirty="0" err="1" smtClean="0">
                <a:latin typeface="+mn-ea"/>
              </a:rPr>
              <a:t>Mysql</a:t>
            </a:r>
            <a:r>
              <a:rPr lang="zh-CN" altLang="en-US" sz="2000" dirty="0" smtClean="0">
                <a:latin typeface="+mn-ea"/>
              </a:rPr>
              <a:t>读写分离</a:t>
            </a:r>
            <a:r>
              <a:rPr lang="en-US" altLang="zh-CN" sz="2000" dirty="0" smtClean="0">
                <a:latin typeface="+mn-ea"/>
              </a:rPr>
              <a:t>&amp;</a:t>
            </a:r>
            <a:r>
              <a:rPr lang="zh-CN" altLang="en-US" sz="2000" dirty="0" smtClean="0">
                <a:latin typeface="+mn-ea"/>
              </a:rPr>
              <a:t>分库分表使用</a:t>
            </a:r>
            <a:endParaRPr lang="zh-CN" altLang="en-US" sz="2000" dirty="0">
              <a:latin typeface="+mn-ea"/>
            </a:endParaRPr>
          </a:p>
        </p:txBody>
      </p:sp>
      <p:pic>
        <p:nvPicPr>
          <p:cNvPr id="27652" name="Picture 4" descr="http://c.hiphotos.baidu.com/baike/w%3D268%3Bg%3D0/sign=e35e494a6159252da3171a020ca06406/ac6eddc451da81cb037c289d5366d016082431c3.jpg"/>
          <p:cNvPicPr>
            <a:picLocks noChangeAspect="1" noChangeArrowheads="1"/>
          </p:cNvPicPr>
          <p:nvPr/>
        </p:nvPicPr>
        <p:blipFill>
          <a:blip r:embed="rId1"/>
          <a:srcRect/>
          <a:stretch>
            <a:fillRect/>
          </a:stretch>
        </p:blipFill>
        <p:spPr bwMode="auto">
          <a:xfrm>
            <a:off x="7702787" y="2552131"/>
            <a:ext cx="2552700" cy="1914525"/>
          </a:xfrm>
          <a:prstGeom prst="rect">
            <a:avLst/>
          </a:prstGeom>
          <a:noFill/>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2119</Words>
  <Application>WPS 演示</Application>
  <PresentationFormat>自定义</PresentationFormat>
  <Paragraphs>125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Open Sans Light</vt:lpstr>
      <vt:lpstr>Open Sans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龙时富</dc:creator>
  <cp:lastModifiedBy>图灵悟空</cp:lastModifiedBy>
  <cp:revision>117</cp:revision>
  <dcterms:created xsi:type="dcterms:W3CDTF">2016-07-15T01:01:00Z</dcterms:created>
  <dcterms:modified xsi:type="dcterms:W3CDTF">2018-03-27T10:23:01Z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