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70" r:id="rId10"/>
    <p:sldId id="264" r:id="rId11"/>
    <p:sldId id="268" r:id="rId12"/>
    <p:sldId id="265" r:id="rId13"/>
    <p:sldId id="277" r:id="rId14"/>
    <p:sldId id="278" r:id="rId15"/>
    <p:sldId id="266" r:id="rId16"/>
    <p:sldId id="279" r:id="rId17"/>
    <p:sldId id="281" r:id="rId18"/>
    <p:sldId id="282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6" autoAdjust="0"/>
    <p:restoredTop sz="94612" autoAdjust="0"/>
  </p:normalViewPr>
  <p:slideViewPr>
    <p:cSldViewPr snapToGrid="0">
      <p:cViewPr varScale="1">
        <p:scale>
          <a:sx n="81" d="100"/>
          <a:sy n="81" d="100"/>
        </p:scale>
        <p:origin x="475" y="72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log4j.rootCategory=INFO, stdout, file, errorfile</a:t>
            </a:r>
          </a:p>
          <a:p>
            <a:r>
              <a:rPr lang="en-US" altLang="zh-CN">
                <a:solidFill>
                  <a:srgbClr val="FF0000"/>
                </a:solidFill>
              </a:rPr>
              <a:t>log4j.category.com.example.boot</a:t>
            </a:r>
            <a:r>
              <a:rPr lang="en-US" altLang="zh-CN"/>
              <a:t>=INFO, myFile</a:t>
            </a:r>
          </a:p>
          <a:p>
            <a:r>
              <a:rPr lang="en-US" altLang="zh-CN"/>
              <a:t>log4j.logger.error=errorfile</a:t>
            </a:r>
          </a:p>
          <a:p>
            <a:endParaRPr lang="en-US" altLang="zh-CN"/>
          </a:p>
          <a:p>
            <a:r>
              <a:rPr lang="en-US" altLang="zh-CN"/>
              <a:t># </a:t>
            </a:r>
            <a:r>
              <a:rPr lang="zh-CN" altLang="en-US"/>
              <a:t>控制台输出</a:t>
            </a:r>
          </a:p>
          <a:p>
            <a:r>
              <a:rPr lang="en-US" altLang="zh-CN"/>
              <a:t>log4j.appender.stdout=org.apache.log4j.ConsoleAppender</a:t>
            </a:r>
          </a:p>
          <a:p>
            <a:r>
              <a:rPr lang="en-US" altLang="zh-CN"/>
              <a:t>log4j.appender.stdout.layout=org.apache.log4j.PatternLayout</a:t>
            </a:r>
          </a:p>
          <a:p>
            <a:r>
              <a:rPr lang="en-US" altLang="zh-CN"/>
              <a:t>log4j.appender.stdout.layout.ConversionPattern=%d{yyyy-MM-dd HH:mm:ss,SSS} %5p %c{1}:%L - %m%n</a:t>
            </a:r>
          </a:p>
          <a:p>
            <a:endParaRPr lang="en-US" altLang="zh-CN"/>
          </a:p>
          <a:p>
            <a:r>
              <a:rPr lang="en-US" altLang="zh-CN"/>
              <a:t># root</a:t>
            </a:r>
            <a:r>
              <a:rPr lang="zh-CN" altLang="en-US"/>
              <a:t>日志输出</a:t>
            </a:r>
          </a:p>
          <a:p>
            <a:r>
              <a:rPr lang="en-US" altLang="zh-CN"/>
              <a:t>log4j.appender.file=org.apache.log4j.DailyRollingFileAppender</a:t>
            </a:r>
          </a:p>
          <a:p>
            <a:r>
              <a:rPr lang="en-US" altLang="zh-CN"/>
              <a:t>log4j.appender.file.file=logs/all.log</a:t>
            </a:r>
          </a:p>
          <a:p>
            <a:r>
              <a:rPr lang="en-US" altLang="zh-CN"/>
              <a:t>log4j.appender.file.DatePattern='.'yyyy-MM-dd</a:t>
            </a:r>
          </a:p>
          <a:p>
            <a:r>
              <a:rPr lang="en-US" altLang="zh-CN"/>
              <a:t>log4j.appender.file.layout=org.apache.log4j.PatternLayout</a:t>
            </a:r>
          </a:p>
          <a:p>
            <a:r>
              <a:rPr lang="en-US" altLang="zh-CN"/>
              <a:t>log4j.appender.file.layout.ConversionPattern=%d{yyyy-MM-dd HH:mm:ss,SSS} %5p %c{1}:%L - %m%n</a:t>
            </a:r>
          </a:p>
          <a:p>
            <a:endParaRPr lang="en-US" altLang="zh-CN"/>
          </a:p>
          <a:p>
            <a:r>
              <a:rPr lang="en-US" altLang="zh-CN"/>
              <a:t># error</a:t>
            </a:r>
            <a:r>
              <a:rPr lang="zh-CN" altLang="en-US"/>
              <a:t>日志输出</a:t>
            </a:r>
          </a:p>
          <a:p>
            <a:r>
              <a:rPr lang="en-US" altLang="zh-CN"/>
              <a:t>log4j.appender.errorfile=org.apache.log4j.DailyRollingFileAppender</a:t>
            </a:r>
          </a:p>
          <a:p>
            <a:r>
              <a:rPr lang="en-US" altLang="zh-CN"/>
              <a:t>log4j.appender.errorfile.file=logs/error.log</a:t>
            </a:r>
          </a:p>
          <a:p>
            <a:r>
              <a:rPr lang="en-US" altLang="zh-CN"/>
              <a:t>log4j.appender.errorfile.DatePattern='.'yyyy-MM-dd</a:t>
            </a:r>
          </a:p>
          <a:p>
            <a:r>
              <a:rPr lang="en-US" altLang="zh-CN"/>
              <a:t>log4j.appender.errorfile.Threshold = ERROR</a:t>
            </a:r>
          </a:p>
          <a:p>
            <a:r>
              <a:rPr lang="en-US" altLang="zh-CN"/>
              <a:t>log4j.appender.errorfile.layout=org.apache.log4j.PatternLayout</a:t>
            </a:r>
          </a:p>
          <a:p>
            <a:r>
              <a:rPr lang="en-US" altLang="zh-CN"/>
              <a:t>log4j.appender.errorfile.layout.ConversionPattern=%d{yyyy-MM-dd HH:mm:ss,SSS} %5p %c{1}:%L - %m%n</a:t>
            </a:r>
          </a:p>
          <a:p>
            <a:endParaRPr lang="en-US" altLang="zh-CN"/>
          </a:p>
          <a:p>
            <a:r>
              <a:rPr lang="en-US" altLang="zh-CN"/>
              <a:t># com.example.boot</a:t>
            </a:r>
            <a:r>
              <a:rPr lang="zh-CN" altLang="en-US"/>
              <a:t>下的日志输出</a:t>
            </a:r>
          </a:p>
          <a:p>
            <a:r>
              <a:rPr lang="en-US" altLang="zh-CN"/>
              <a:t>log4j.appender.myFile=org.apache.log4j.DailyRollingFileAppender</a:t>
            </a:r>
          </a:p>
          <a:p>
            <a:r>
              <a:rPr lang="en-US" altLang="zh-CN"/>
              <a:t>log4j.appender.myFile.file=logs/my.log</a:t>
            </a:r>
          </a:p>
          <a:p>
            <a:r>
              <a:rPr lang="en-US" altLang="zh-CN"/>
              <a:t>log4j.appender.myFile.DatePattern='.'yyyy-MM-dd</a:t>
            </a:r>
          </a:p>
          <a:p>
            <a:r>
              <a:rPr lang="en-US" altLang="zh-CN"/>
              <a:t>log4j.appender.myFile.layout=org.apache.log4j.PatternLayout</a:t>
            </a:r>
          </a:p>
          <a:p>
            <a:r>
              <a:rPr lang="en-US" altLang="zh-CN"/>
              <a:t>log4j.appender.myFile.layout.ConversionPattern=%d{yyyy-MM-dd HH:mm:ss,SSS} %5p %c{1}:%L ---- %m%n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hyperlink" Target="http://erlang.org/download/otp_win64_20.3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bbitmq.com/download.html" TargetMode="External"/><Relationship Id="rId4" Type="http://schemas.openxmlformats.org/officeDocument/2006/relationships/hyperlink" Target="https://dl.bintray.com/rabbitmq/all/rabbitmq-server/3.7.4/rabbitmq-server-3.7.4.ex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xx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swagger-u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/>
              <a:t>张飞</a:t>
            </a:r>
          </a:p>
          <a:p>
            <a:r>
              <a:rPr lang="en-US" altLang="zh-CN" sz="2000"/>
              <a:t>2018-5-13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3" y="1781666"/>
            <a:ext cx="8488039" cy="1919477"/>
          </a:xfrm>
        </p:spPr>
        <p:txBody>
          <a:bodyPr/>
          <a:lstStyle/>
          <a:p>
            <a:pPr algn="ctr"/>
            <a:r>
              <a:rPr kumimoji="1" lang="en-US" altLang="zh-CN" sz="6000"/>
              <a:t>Spring boot</a:t>
            </a:r>
            <a:r>
              <a:rPr kumimoji="1" lang="zh-CN" altLang="en-US" sz="6000"/>
              <a:t>快速集成第三方技术详解</a:t>
            </a:r>
            <a:endParaRPr kumimoji="1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配置，参考下一页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Windows: </a:t>
            </a:r>
            <a:r>
              <a:rPr lang="en-US" altLang="zh-CN"/>
              <a:t>redis-server redis.windows.conf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RedisTemplate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4A7370-11EB-4BFA-AA9C-AF429B6EB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62136"/>
              </p:ext>
            </p:extLst>
          </p:nvPr>
        </p:nvGraphicFramePr>
        <p:xfrm>
          <a:off x="1626187" y="1470040"/>
          <a:ext cx="8128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9701571"/>
                    </a:ext>
                  </a:extLst>
                </a:gridCol>
              </a:tblGrid>
              <a:tr h="1041512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&lt;dependency&gt;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	&lt;groupId&gt;org.springframework.boot&lt;/groupId&gt;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	&lt;artifactId&gt;spring-boot-starter-data-redis&lt;/artifactId&gt;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&lt;/dependency&gt;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1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7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连接配置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F67E7A-B33C-49C4-B3CA-2A137B261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60056"/>
              </p:ext>
            </p:extLst>
          </p:nvPr>
        </p:nvGraphicFramePr>
        <p:xfrm>
          <a:off x="1395167" y="1756684"/>
          <a:ext cx="798240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408">
                  <a:extLst>
                    <a:ext uri="{9D8B030D-6E8A-4147-A177-3AD203B41FA5}">
                      <a16:colId xmlns:a16="http://schemas.microsoft.com/office/drawing/2014/main" val="160400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 (RedisProperties)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数据库索引（默认为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spring.redis.database=0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服务器地址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spring.redis.host=127.0.0.1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服务器连接端口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spring.redis.port=6379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服务器连接密码（默认为空）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spring.redis.password=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连接池最大连接数（使用负值表示没有限制）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spring.redis.pool.max-active=8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连接池最大阻塞等待时间（使用负值表示没有限制）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spring.redis.pool.max-wait=-1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连接池中的最大空闲连接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spring.redis.pool.max-idle=8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连接池中的最小空闲连接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spring.redis.pool.min-idle=0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连接超时时间（毫秒）</a:t>
                      </a: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spring.redis.timeout=0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74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1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</a:p>
          <a:p>
            <a:pPr lvl="1"/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Erlang/OTP 20.3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下载地址：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http://erlang.org/download/otp_win64_20.3.exe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 Erlang/OTP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其它版本下载地址：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http://www.erlang.org/downloads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 Server 3.7.4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下载地址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hlinkClick r:id="rId4"/>
              </a:rPr>
              <a:t>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https://dl.bintray.com/rabbitmq/all/rabbitmq-server/3.7.4/rabbitmq-server-3.7.4.exe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其它版本下载地址：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5"/>
              </a:rPr>
              <a:t>https://www.rabbitmq.com/download.html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10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 Server</a:t>
            </a:r>
          </a:p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管理界面插件安装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进入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安装目录的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sbin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目录，在此打开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dos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命令窗口，执行以下命令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rabbitmq-plugins enable rabbitmq_management</a:t>
            </a: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重新启动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服务，打开浏览器并访问：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http://localhost:15672/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默认登陆账户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guest/guest</a:t>
            </a:r>
          </a:p>
          <a:p>
            <a:pPr lvl="1"/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2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20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endParaRPr lang="en-US" altLang="zh-CN" sz="2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7152" y="5084064"/>
            <a:ext cx="7473696" cy="12862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 &lt;dependency&gt;</a:t>
            </a:r>
          </a:p>
          <a:p>
            <a:r>
              <a:rPr lang="en-US" altLang="zh-CN"/>
              <a:t>        &lt;groupId&gt;org.springframework.boot&lt;/groupId&gt;</a:t>
            </a:r>
          </a:p>
          <a:p>
            <a:r>
              <a:rPr lang="en-US" altLang="zh-CN"/>
              <a:t>        &lt;artifactId&gt;spring-boot-starter-amqp&lt;/artifactId&gt;</a:t>
            </a:r>
          </a:p>
          <a:p>
            <a:r>
              <a:rPr lang="en-US" altLang="zh-CN"/>
              <a:t>    &lt;/dependency&gt;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9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新增管理用户并设置权限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连接配置信息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创建消息产生者类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创建消息消费者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创建测试类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主程序，运行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junit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472" y="1987296"/>
            <a:ext cx="6278880" cy="13655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## rabbitmq config</a:t>
            </a:r>
          </a:p>
          <a:p>
            <a:r>
              <a:rPr lang="en-US" altLang="zh-CN"/>
              <a:t>spring.rabbitmq.host=localhost</a:t>
            </a:r>
          </a:p>
          <a:p>
            <a:r>
              <a:rPr lang="en-US" altLang="zh-CN"/>
              <a:t>spring.rabbitmq.port=5672</a:t>
            </a:r>
          </a:p>
          <a:p>
            <a:r>
              <a:rPr lang="en-US" altLang="zh-CN"/>
              <a:t>spring.rabbitmq.username=springboot</a:t>
            </a:r>
          </a:p>
          <a:p>
            <a:r>
              <a:rPr lang="en-US" altLang="zh-CN"/>
              <a:t>spring.rabbitmq.password=123456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9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日志级别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默认情况下，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配置的是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INFO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日志级别，也就是会输出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INFO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级别以上的日志（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ERROR, WARN, INFO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debug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日志级别：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debug=true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logging.level.*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来具体输出哪些包的日志级别：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logging.level.root=INFO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logging.level.org.springframework.web=DEBUG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logging.level.com.example.boot.controller=DEBUG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默认情况下日志只会输出到控制台，并不会写入到日志文件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指定日志文件目录，指定日志名称，指定日志输出级别：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logging.path = /var/tmp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logging.file = xxx.log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logging.level.root = info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如果只配置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logging.path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，会在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/var/tmp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文件夹生成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spring.log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。如果只配置 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logging.file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，会在项目当前路径下生成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xxx.log 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日志文件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12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log4j2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472" y="1877568"/>
            <a:ext cx="8973312" cy="44378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		&lt;!-- log4j2 --&gt;</a:t>
            </a:r>
          </a:p>
          <a:p>
            <a:r>
              <a:rPr lang="en-US" altLang="zh-CN"/>
              <a:t>		&lt;dependency&gt;</a:t>
            </a:r>
          </a:p>
          <a:p>
            <a:r>
              <a:rPr lang="en-US" altLang="zh-CN"/>
              <a:t>		    &lt;groupId&gt;org.springframework.boot&lt;/groupId&gt;</a:t>
            </a:r>
          </a:p>
          <a:p>
            <a:r>
              <a:rPr lang="en-US" altLang="zh-CN"/>
              <a:t>		    &lt;artifactId&gt;spring-boot-starter&lt;/artifactId&gt;</a:t>
            </a:r>
          </a:p>
          <a:p>
            <a:r>
              <a:rPr lang="en-US" altLang="zh-CN"/>
              <a:t>		    &lt;exclusions&gt;</a:t>
            </a:r>
          </a:p>
          <a:p>
            <a:r>
              <a:rPr lang="en-US" altLang="zh-CN"/>
              <a:t>		        &lt;exclusion&gt;</a:t>
            </a:r>
          </a:p>
          <a:p>
            <a:r>
              <a:rPr lang="en-US" altLang="zh-CN"/>
              <a:t>		            &lt;groupId&gt;org.springframework.boot&lt;/groupId&gt;</a:t>
            </a:r>
          </a:p>
          <a:p>
            <a:r>
              <a:rPr lang="en-US" altLang="zh-CN"/>
              <a:t>		            &lt;artifactId&gt;spring-boot-starter-logging&lt;/artifactId&gt;</a:t>
            </a:r>
          </a:p>
          <a:p>
            <a:r>
              <a:rPr lang="en-US" altLang="zh-CN"/>
              <a:t>		        &lt;/exclusion&gt;</a:t>
            </a:r>
          </a:p>
          <a:p>
            <a:r>
              <a:rPr lang="en-US" altLang="zh-CN"/>
              <a:t>		    &lt;/exclusions&gt;</a:t>
            </a:r>
          </a:p>
          <a:p>
            <a:r>
              <a:rPr lang="en-US" altLang="zh-CN"/>
              <a:t>		&lt;/dependency&gt;</a:t>
            </a:r>
          </a:p>
          <a:p>
            <a:r>
              <a:rPr lang="en-US" altLang="zh-CN"/>
              <a:t>		&lt;dependency&gt;</a:t>
            </a:r>
          </a:p>
          <a:p>
            <a:r>
              <a:rPr lang="en-US" altLang="zh-CN"/>
              <a:t>		    &lt;groupId&gt;org.springframework.boot&lt;/groupId&gt;</a:t>
            </a:r>
          </a:p>
          <a:p>
            <a:r>
              <a:rPr lang="en-US" altLang="zh-CN"/>
              <a:t>		    &lt;artifactId&gt;spring-boot-starter-log4j2&lt;/artifactId&gt;</a:t>
            </a:r>
          </a:p>
          <a:p>
            <a:r>
              <a:rPr lang="en-US" altLang="zh-CN"/>
              <a:t>		&lt;/dependency&gt;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5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log4j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472" y="1463040"/>
            <a:ext cx="8973312" cy="518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		&lt;!-- log4j start --&gt;</a:t>
            </a:r>
          </a:p>
          <a:p>
            <a:r>
              <a:rPr lang="en-US" altLang="zh-CN"/>
              <a:t>		&lt;dependency&gt;</a:t>
            </a:r>
          </a:p>
          <a:p>
            <a:r>
              <a:rPr lang="en-US" altLang="zh-CN"/>
              <a:t>            &lt;groupId&gt;org.springframework.boot&lt;/groupId&gt;</a:t>
            </a:r>
          </a:p>
          <a:p>
            <a:r>
              <a:rPr lang="en-US" altLang="zh-CN"/>
              <a:t>            &lt;artifactId&gt;spring-boot-starter&lt;/artifactId&gt;</a:t>
            </a:r>
          </a:p>
          <a:p>
            <a:r>
              <a:rPr lang="en-US" altLang="zh-CN"/>
              <a:t>            &lt;exclusions&gt;</a:t>
            </a:r>
          </a:p>
          <a:p>
            <a:r>
              <a:rPr lang="en-US" altLang="zh-CN"/>
              <a:t>                &lt;exclusion&gt;</a:t>
            </a:r>
          </a:p>
          <a:p>
            <a:r>
              <a:rPr lang="en-US" altLang="zh-CN"/>
              <a:t>                    &lt;groupId&gt;org.springframework.boot&lt;/groupId&gt;</a:t>
            </a:r>
          </a:p>
          <a:p>
            <a:r>
              <a:rPr lang="en-US" altLang="zh-CN"/>
              <a:t>                    &lt;artifactId&gt;spring-boot-starter-logging&lt;/artifactId&gt;</a:t>
            </a:r>
          </a:p>
          <a:p>
            <a:r>
              <a:rPr lang="en-US" altLang="zh-CN"/>
              <a:t>                &lt;/exclusion&gt;</a:t>
            </a:r>
          </a:p>
          <a:p>
            <a:r>
              <a:rPr lang="en-US" altLang="zh-CN"/>
              <a:t>            &lt;/exclusions&gt;</a:t>
            </a:r>
          </a:p>
          <a:p>
            <a:r>
              <a:rPr lang="en-US" altLang="zh-CN"/>
              <a:t>        &lt;/dependency&gt;</a:t>
            </a:r>
          </a:p>
          <a:p>
            <a:r>
              <a:rPr lang="en-US" altLang="zh-CN"/>
              <a:t>		&lt;dependency&gt;</a:t>
            </a:r>
          </a:p>
          <a:p>
            <a:r>
              <a:rPr lang="en-US" altLang="zh-CN"/>
              <a:t>		    &lt;groupId&gt;org.springframework.boot&lt;/groupId&gt;</a:t>
            </a:r>
          </a:p>
          <a:p>
            <a:r>
              <a:rPr lang="en-US" altLang="zh-CN"/>
              <a:t>		    &lt;artifactId&gt;spring-boot-starter-log4j&lt;/artifactId&gt;</a:t>
            </a:r>
          </a:p>
          <a:p>
            <a:r>
              <a:rPr lang="en-US" altLang="zh-CN"/>
              <a:t>		    &lt;version&gt;1.3.8.RELEASE&lt;/version&gt;</a:t>
            </a:r>
          </a:p>
          <a:p>
            <a:r>
              <a:rPr lang="en-US" altLang="zh-CN"/>
              <a:t>		&lt;/dependency&gt;</a:t>
            </a:r>
          </a:p>
          <a:p>
            <a:r>
              <a:rPr lang="en-US" altLang="zh-CN"/>
              <a:t>		&lt;!-- log4j end --&gt;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3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classpath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下增加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log4j.properties</a:t>
            </a: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配置内容参考备注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注意自定义的日志规则：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log4j.category.</a:t>
            </a:r>
            <a:r>
              <a:rPr lang="en-US" altLang="zh-CN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com.example.boot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=INFO, </a:t>
            </a:r>
            <a:r>
              <a:rPr lang="en-US" altLang="zh-CN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myFile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# com.example.boot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下的日志输出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</a:t>
            </a:r>
            <a:r>
              <a:rPr lang="en-US" altLang="zh-CN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myFile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=org.apache.log4j.DailyRollingFileAppender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log4j.appender.myFile.file=logs/my.log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log4j.appender.myFile.DatePattern='.'yyyy-MM-dd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log4j.appender.myFile.layout=org.apache.log4j.PatternLayout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log4j.appender.myFile.layout.ConversionPattern=%d{yyyy-MM-dd HH:mm:ss,SSS} %5p %c{1}:%L ---- %m%n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2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自定义视图映射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在项目开发过程中，经常会涉及页面跳转问题，而且这个页面跳转没有任何业务逻辑处理，只是单纯的跳转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路由过程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4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096"/>
            <a:ext cx="8596668" cy="642257"/>
          </a:xfrm>
        </p:spPr>
        <p:txBody>
          <a:bodyPr/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225485"/>
            <a:ext cx="9941812" cy="4826523"/>
          </a:xfrm>
        </p:spPr>
        <p:txBody>
          <a:bodyPr>
            <a:normAutofit lnSpcReduction="10000"/>
          </a:bodyPr>
          <a:lstStyle/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FreeMarker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构建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RESTful API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文档</a:t>
            </a:r>
            <a:endParaRPr lang="en-US" altLang="zh-CN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统一异常处理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</a:p>
          <a:p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自定义视图映射</a:t>
            </a: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创建普通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项目（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spring-boot-starter-</a:t>
            </a:r>
            <a:r>
              <a:rPr lang="en-US" altLang="zh-CN" sz="2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tuling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增加自动配置依赖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配置映射参数实体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@ConfigurationProperties</a:t>
            </a: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编写自定的业务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实现自动化配置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spring.factories</a:t>
            </a: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95097"/>
              </p:ext>
            </p:extLst>
          </p:nvPr>
        </p:nvGraphicFramePr>
        <p:xfrm>
          <a:off x="1141663" y="185063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    &lt;dependency&gt;</a:t>
                      </a:r>
                    </a:p>
                    <a:p>
                      <a:r>
                        <a:rPr lang="en-US" altLang="zh-CN"/>
                        <a:t>        &lt;groupId&gt;org.springframework.boot&lt;/groupId&gt;</a:t>
                      </a:r>
                    </a:p>
                    <a:p>
                      <a:r>
                        <a:rPr lang="en-US" altLang="zh-CN"/>
                        <a:t>        &lt;artifactId&gt;spring-boot-autoconfigure&lt;/artifactId&gt;</a:t>
                      </a:r>
                    </a:p>
                    <a:p>
                      <a:r>
                        <a:rPr lang="en-US" altLang="zh-CN"/>
                        <a:t>        &lt;version&gt;1.5.10.RELEASE&lt;/version&gt;</a:t>
                      </a:r>
                    </a:p>
                    <a:p>
                      <a:r>
                        <a:rPr lang="en-US" altLang="zh-CN"/>
                        <a:t>    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7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静态资源访问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静态资源：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js, css, html,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图片，音视频等</a:t>
            </a: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静态资源路径：是指系统可以直接访问的路径，且路径下的所有文件均可被用户直接读取。</a:t>
            </a:r>
          </a:p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默认提供静态资源目录位置需置于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classpath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下，目录名需符合如下规则：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案例：在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classpath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下面创建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static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目录，并且加入一个图片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直接访问：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http://localhost:8081/xx.png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修改默认的静态资源目录：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spring.resources.static-locations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01318"/>
              </p:ext>
            </p:extLst>
          </p:nvPr>
        </p:nvGraphicFramePr>
        <p:xfrm>
          <a:off x="1580896" y="269477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/static</a:t>
                      </a:r>
                    </a:p>
                    <a:p>
                      <a:r>
                        <a:rPr lang="en-US" altLang="zh-CN"/>
                        <a:t>/public</a:t>
                      </a:r>
                    </a:p>
                    <a:p>
                      <a:r>
                        <a:rPr lang="en-US" altLang="zh-CN"/>
                        <a:t>/resources</a:t>
                      </a:r>
                    </a:p>
                    <a:p>
                      <a:r>
                        <a:rPr lang="en-US" altLang="zh-CN"/>
                        <a:t>/META-INF/resources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强烈建议使用模板引擎渲染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页面，避免使用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JSP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，若一定要使用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JSP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将无法实现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的多种特性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默认的模板配置路径为：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src/main/resources/templates</a:t>
            </a: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步骤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编写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Controller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，返回值为模板名称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建立模板文件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/>
              <a:t>在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src/main/resources/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下面建立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templates/testThymeleaf.html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86086"/>
              </p:ext>
            </p:extLst>
          </p:nvPr>
        </p:nvGraphicFramePr>
        <p:xfrm>
          <a:off x="1532128" y="3108960"/>
          <a:ext cx="8128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3168">
                <a:tc>
                  <a:txBody>
                    <a:bodyPr/>
                    <a:lstStyle/>
                    <a:p>
                      <a:r>
                        <a:rPr lang="en-US" altLang="zh-CN" sz="1600"/>
                        <a:t>&lt;dependency&gt;</a:t>
                      </a:r>
                    </a:p>
                    <a:p>
                      <a:r>
                        <a:rPr lang="en-US" altLang="zh-CN" sz="1600"/>
                        <a:t>	&lt;groupId&gt;org.springframework.boot&lt;/groupId&gt;</a:t>
                      </a:r>
                    </a:p>
                    <a:p>
                      <a:r>
                        <a:rPr lang="en-US" altLang="zh-CN" sz="1600"/>
                        <a:t>	&lt;artifactId&gt;spring-boot-starter-thymeleaf&lt;/artifactId&gt;</a:t>
                      </a:r>
                    </a:p>
                    <a:p>
                      <a:r>
                        <a:rPr lang="en-US" altLang="zh-CN" sz="1600"/>
                        <a:t>&lt;/dependency&gt;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5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FreeMarker	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FreeMarker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编写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Controller,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返回模板文件名称（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flt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结尾）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@RequestMapping("/testFreemarker")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testFreemarker(Map&lt;String,String&gt; map) {	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src/main/resources/templates/hello.flt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map.put("name", "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");    return "hello"; 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hello.flt,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目录为：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src\main\resources\templates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88E23C-489B-42BB-9AE1-734876B80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14823"/>
              </p:ext>
            </p:extLst>
          </p:nvPr>
        </p:nvGraphicFramePr>
        <p:xfrm>
          <a:off x="1098746" y="1537613"/>
          <a:ext cx="8203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749">
                  <a:extLst>
                    <a:ext uri="{9D8B030D-6E8A-4147-A177-3AD203B41FA5}">
                      <a16:colId xmlns:a16="http://schemas.microsoft.com/office/drawing/2014/main" val="1013676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&lt;!-- </a:t>
                      </a:r>
                      <a:r>
                        <a:rPr lang="zh-CN" altLang="en-US"/>
                        <a:t>集成</a:t>
                      </a:r>
                      <a:r>
                        <a:rPr lang="en-US" altLang="zh-CN"/>
                        <a:t>freemarker --&gt;</a:t>
                      </a:r>
                    </a:p>
                    <a:p>
                      <a:r>
                        <a:rPr lang="en-US" altLang="zh-CN"/>
                        <a:t>&lt;dependency&gt;</a:t>
                      </a:r>
                    </a:p>
                    <a:p>
                      <a:r>
                        <a:rPr lang="en-US" altLang="zh-CN"/>
                        <a:t>	&lt;groupId&gt;org.springframework.boot&lt;/groupId&gt;</a:t>
                      </a:r>
                    </a:p>
                    <a:p>
                      <a:r>
                        <a:rPr lang="en-US" altLang="zh-CN"/>
                        <a:t>	&lt;artifactId&gt;spring-boot-starter-freemarker&lt;/artifactId&gt;</a:t>
                      </a:r>
                    </a:p>
                    <a:p>
                      <a:r>
                        <a:rPr lang="en-US" altLang="zh-CN"/>
                        <a:t>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649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8912" y="5157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/>
          </a:bodyPr>
          <a:lstStyle/>
          <a:p>
            <a:pPr lvl="0"/>
            <a:r>
              <a:rPr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32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构建</a:t>
            </a:r>
            <a:r>
              <a:rPr lang="en-US" altLang="zh-CN" sz="3200">
                <a:latin typeface="仿宋" panose="02010609060101010101" pitchFamily="49" charset="-122"/>
                <a:ea typeface="仿宋" panose="02010609060101010101" pitchFamily="49" charset="-122"/>
              </a:rPr>
              <a:t>RESTful API</a:t>
            </a:r>
            <a:r>
              <a:rPr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Controller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，加入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注解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，访问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Swagger UI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界面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http://localhost:8081/swagger-ui.html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85EFA0-FE83-42F6-8593-9D9AFF784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04402"/>
              </p:ext>
            </p:extLst>
          </p:nvPr>
        </p:nvGraphicFramePr>
        <p:xfrm>
          <a:off x="1272926" y="1488014"/>
          <a:ext cx="711517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170">
                  <a:extLst>
                    <a:ext uri="{9D8B030D-6E8A-4147-A177-3AD203B41FA5}">
                      <a16:colId xmlns:a16="http://schemas.microsoft.com/office/drawing/2014/main" val="3396867842"/>
                    </a:ext>
                  </a:extLst>
                </a:gridCol>
              </a:tblGrid>
              <a:tr h="22427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&lt;dependency&gt;</a:t>
                      </a:r>
                    </a:p>
                    <a:p>
                      <a:pPr algn="l"/>
                      <a:r>
                        <a:rPr lang="en-US" altLang="zh-CN" sz="1600"/>
                        <a:t>    &lt;groupId&gt;io.springfox&lt;/groupId&gt;</a:t>
                      </a:r>
                    </a:p>
                    <a:p>
                      <a:pPr algn="l"/>
                      <a:r>
                        <a:rPr lang="en-US" altLang="zh-CN" sz="1600"/>
                        <a:t>    &lt;artifactId&gt;springfox-swagger2&lt;/artifactId&gt;</a:t>
                      </a:r>
                    </a:p>
                    <a:p>
                      <a:pPr algn="l"/>
                      <a:r>
                        <a:rPr lang="en-US" altLang="zh-CN" sz="1600"/>
                        <a:t>    &lt;version&gt;2.2.2&lt;/version&gt;</a:t>
                      </a:r>
                    </a:p>
                    <a:p>
                      <a:pPr algn="l"/>
                      <a:r>
                        <a:rPr lang="en-US" altLang="zh-CN" sz="1600"/>
                        <a:t>&lt;/dependency&gt;</a:t>
                      </a:r>
                    </a:p>
                    <a:p>
                      <a:pPr algn="l"/>
                      <a:r>
                        <a:rPr lang="en-US" altLang="zh-CN" sz="1600"/>
                        <a:t>&lt;dependency&gt;</a:t>
                      </a:r>
                    </a:p>
                    <a:p>
                      <a:pPr algn="l"/>
                      <a:r>
                        <a:rPr lang="en-US" altLang="zh-CN" sz="1600"/>
                        <a:t>    &lt;groupId&gt;io.springfox&lt;/groupId&gt;</a:t>
                      </a:r>
                    </a:p>
                    <a:p>
                      <a:pPr algn="l"/>
                      <a:r>
                        <a:rPr lang="en-US" altLang="zh-CN" sz="1600"/>
                        <a:t>    &lt;artifactId&gt;springfox-swagger-ui&lt;/artifactId&gt;</a:t>
                      </a:r>
                    </a:p>
                    <a:p>
                      <a:pPr algn="l"/>
                      <a:r>
                        <a:rPr lang="en-US" altLang="zh-CN" sz="1600"/>
                        <a:t>    &lt;version&gt;2.2.2&lt;/version&gt;</a:t>
                      </a:r>
                    </a:p>
                    <a:p>
                      <a:pPr algn="l"/>
                      <a:r>
                        <a:rPr lang="en-US" altLang="zh-CN" sz="1600"/>
                        <a:t>&lt;/dependency&gt;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3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/>
          </a:bodyPr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统一异常处理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@ControllerAdvice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定义统一全局异常处理类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@ExceptionHandler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定义针对的异常类型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增加异常页面：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src/main/resources/templates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error.html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controller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抛出异常</a:t>
            </a:r>
          </a:p>
        </p:txBody>
      </p:sp>
    </p:spTree>
    <p:extLst>
      <p:ext uri="{BB962C8B-B14F-4D97-AF65-F5344CB8AC3E}">
        <p14:creationId xmlns:p14="http://schemas.microsoft.com/office/powerpoint/2010/main" val="17317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br>
              <a:rPr lang="en-US" altLang="zh-CN" b="1"/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修改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pom.xml,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增加依赖支持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连接配置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(application.properties)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3856" y="1511808"/>
            <a:ext cx="7680960" cy="2474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		&lt;dependency&gt;</a:t>
            </a:r>
          </a:p>
          <a:p>
            <a:r>
              <a:rPr lang="en-US" altLang="zh-CN"/>
              <a:t>			&lt;groupId&gt;org.mybatis.spring.boot&lt;/groupId&gt;</a:t>
            </a:r>
          </a:p>
          <a:p>
            <a:r>
              <a:rPr lang="en-US" altLang="zh-CN"/>
              <a:t>			&lt;artifactId&gt;mybatis-spring-boot-starter&lt;/artifactId&gt;</a:t>
            </a:r>
          </a:p>
          <a:p>
            <a:r>
              <a:rPr lang="en-US" altLang="zh-CN"/>
              <a:t>			&lt;version&gt;1.1.1&lt;/version&gt;&lt;!-- </a:t>
            </a:r>
            <a:r>
              <a:rPr lang="zh-CN" altLang="en-US"/>
              <a:t>版本号必须需要 </a:t>
            </a:r>
            <a:r>
              <a:rPr lang="en-US" altLang="zh-CN"/>
              <a:t>--&gt;</a:t>
            </a:r>
          </a:p>
          <a:p>
            <a:r>
              <a:rPr lang="en-US" altLang="zh-CN"/>
              <a:t>		&lt;/dependency&gt;</a:t>
            </a:r>
          </a:p>
          <a:p>
            <a:r>
              <a:rPr lang="en-US" altLang="zh-CN"/>
              <a:t>		&lt;dependency&gt;</a:t>
            </a:r>
          </a:p>
          <a:p>
            <a:r>
              <a:rPr lang="en-US" altLang="zh-CN"/>
              <a:t>			&lt;groupId&gt;mysql&lt;/groupId&gt;</a:t>
            </a:r>
          </a:p>
          <a:p>
            <a:r>
              <a:rPr lang="en-US" altLang="zh-CN"/>
              <a:t>			&lt;artifactId&gt;mysql-connector-java&lt;/artifactId&gt;</a:t>
            </a:r>
          </a:p>
          <a:p>
            <a:r>
              <a:rPr lang="en-US" altLang="zh-CN"/>
              <a:t>		&lt;/dependency&gt;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3856" y="4572000"/>
            <a:ext cx="7680960" cy="14386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spring.datasource.url=jdbc:mysql://localhost:3306/spring</a:t>
            </a:r>
          </a:p>
          <a:p>
            <a:r>
              <a:rPr lang="en-US" altLang="zh-CN"/>
              <a:t>spring.datasource.username=root</a:t>
            </a:r>
          </a:p>
          <a:p>
            <a:r>
              <a:rPr lang="en-US" altLang="zh-CN"/>
              <a:t>spring.datasource.password=root</a:t>
            </a:r>
          </a:p>
          <a:p>
            <a:r>
              <a:rPr lang="en-US" altLang="zh-CN"/>
              <a:t>spring.datasource.driver-class-name=com.mysql.jdbc.Driver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br>
              <a:rPr lang="en-US" altLang="zh-CN" b="1"/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975360"/>
            <a:ext cx="9970092" cy="53594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创建表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User.java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UserMapper.java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创建测试类测试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Mapper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中的接口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3856" y="1414272"/>
            <a:ext cx="7680960" cy="22311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CREATE TABLE `t_user` (</a:t>
            </a:r>
          </a:p>
          <a:p>
            <a:r>
              <a:rPr lang="en-US" altLang="zh-CN"/>
              <a:t>  `id` int(11) NOT NULL AUTO_INCREMENT,</a:t>
            </a:r>
          </a:p>
          <a:p>
            <a:r>
              <a:rPr lang="en-US" altLang="zh-CN"/>
              <a:t>  `name` varchar(40) DEFAULT NULL,</a:t>
            </a:r>
          </a:p>
          <a:p>
            <a:r>
              <a:rPr lang="en-US" altLang="zh-CN"/>
              <a:t>  `age` int(11) DEFAULT NULL,</a:t>
            </a:r>
          </a:p>
          <a:p>
            <a:r>
              <a:rPr lang="en-US" altLang="zh-CN"/>
              <a:t>  `address` varchar(100) DEFAULT NULL,</a:t>
            </a:r>
          </a:p>
          <a:p>
            <a:r>
              <a:rPr lang="en-US" altLang="zh-CN"/>
              <a:t>  `phone` varchar(40) DEFAULT NULL,</a:t>
            </a:r>
          </a:p>
          <a:p>
            <a:r>
              <a:rPr lang="en-US" altLang="zh-CN"/>
              <a:t>  PRIMARY KEY (`id`)</a:t>
            </a:r>
          </a:p>
          <a:p>
            <a:r>
              <a:rPr lang="en-US" altLang="zh-CN"/>
              <a:t>) ENGINE=InnoDB AUTO_INCREMENT=1 DEFAULT CHARSET=utf8;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366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2714</TotalTime>
  <Words>1626</Words>
  <Application>Microsoft Office PowerPoint</Application>
  <PresentationFormat>宽屏</PresentationFormat>
  <Paragraphs>327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方正姚体</vt:lpstr>
      <vt:lpstr>仿宋</vt:lpstr>
      <vt:lpstr>华文新魏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Spring boot快速集成第三方技术详解</vt:lpstr>
      <vt:lpstr>课程安排</vt:lpstr>
      <vt:lpstr>静态资源访问</vt:lpstr>
      <vt:lpstr>集成模板引擎Thymeleaf</vt:lpstr>
      <vt:lpstr>集成模板引擎FreeMarker </vt:lpstr>
      <vt:lpstr>集成Swagger2构建RESTful API文档</vt:lpstr>
      <vt:lpstr>统一异常处理</vt:lpstr>
      <vt:lpstr>集成Mybatis </vt:lpstr>
      <vt:lpstr>集成Mybatis </vt:lpstr>
      <vt:lpstr>集成redis </vt:lpstr>
      <vt:lpstr>集成redis </vt:lpstr>
      <vt:lpstr>集成RabbitMQ </vt:lpstr>
      <vt:lpstr>集成RabbitMQ </vt:lpstr>
      <vt:lpstr>集成RabbitMQ </vt:lpstr>
      <vt:lpstr>Spring boot 日志 </vt:lpstr>
      <vt:lpstr>Spring boot 日志 </vt:lpstr>
      <vt:lpstr>Spring boot 日志 </vt:lpstr>
      <vt:lpstr>Spring boot 日志 </vt:lpstr>
      <vt:lpstr>自定义视图映射 </vt:lpstr>
      <vt:lpstr>自定义Starter实战 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1508871456@qq.com</cp:lastModifiedBy>
  <cp:revision>424</cp:revision>
  <dcterms:created xsi:type="dcterms:W3CDTF">2016-07-12T22:52:00Z</dcterms:created>
  <dcterms:modified xsi:type="dcterms:W3CDTF">2018-05-13T11:43:35Z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