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8" r:id="rId4"/>
    <p:sldId id="279" r:id="rId5"/>
    <p:sldId id="298" r:id="rId6"/>
    <p:sldId id="299" r:id="rId7"/>
    <p:sldId id="300" r:id="rId8"/>
    <p:sldId id="291" r:id="rId9"/>
    <p:sldId id="301" r:id="rId10"/>
    <p:sldId id="302" r:id="rId11"/>
    <p:sldId id="310" r:id="rId12"/>
    <p:sldId id="303" r:id="rId13"/>
    <p:sldId id="311" r:id="rId14"/>
    <p:sldId id="304" r:id="rId15"/>
    <p:sldId id="307" r:id="rId16"/>
    <p:sldId id="309" r:id="rId17"/>
    <p:sldId id="30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0" autoAdjust="0"/>
    <p:restoredTop sz="95488" autoAdjust="0"/>
  </p:normalViewPr>
  <p:slideViewPr>
    <p:cSldViewPr snapToGrid="0">
      <p:cViewPr varScale="1">
        <p:scale>
          <a:sx n="88" d="100"/>
          <a:sy n="88" d="100"/>
        </p:scale>
        <p:origin x="870" y="90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pPr/>
              <a:t>2017/11/17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9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pPr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pPr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/>
              <a:t>图灵</a:t>
            </a:r>
            <a:r>
              <a:rPr lang="zh-CN" altLang="en-US" smtClean="0"/>
              <a:t>学院张飞</a:t>
            </a:r>
            <a:endParaRPr lang="zh-CN" altLang="en-US"/>
          </a:p>
          <a:p>
            <a:r>
              <a:rPr lang="en-US" altLang="zh-CN" smtClean="0"/>
              <a:t>2017-11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68324" y="2810934"/>
            <a:ext cx="7766936" cy="890209"/>
          </a:xfrm>
        </p:spPr>
        <p:txBody>
          <a:bodyPr/>
          <a:lstStyle/>
          <a:p>
            <a:pPr algn="ctr"/>
            <a:r>
              <a:rPr kumimoji="1" lang="en-US" altLang="zh-CN" sz="6000" smtClean="0"/>
              <a:t>JVM</a:t>
            </a:r>
            <a:endParaRPr kumimoji="1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zh-CN">
                <a:latin typeface="方正姚体" panose="02010601030101010101" pitchFamily="2" charset="-122"/>
              </a:rPr>
              <a:t>复制算法</a:t>
            </a:r>
            <a:endParaRPr lang="en-US" altLang="zh-CN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509" y="907173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原理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内存一分为二，每次只使用其中一块，当一块内存没有连续空间存储对象的时候，会把存活下来的对象复制到另外一块内存中，然后一次性清除之前的哪块空间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优缺点</a:t>
            </a:r>
            <a:endParaRPr lang="en-US" altLang="zh-CN" sz="2800" smtClean="0"/>
          </a:p>
        </p:txBody>
      </p:sp>
      <p:sp>
        <p:nvSpPr>
          <p:cNvPr id="4" name="矩形 3"/>
          <p:cNvSpPr/>
          <p:nvPr/>
        </p:nvSpPr>
        <p:spPr>
          <a:xfrm>
            <a:off x="1513114" y="5008871"/>
            <a:ext cx="6041572" cy="1817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232071" y="5040086"/>
            <a:ext cx="0" cy="18179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6923316" y="5063674"/>
            <a:ext cx="478971" cy="31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59978" y="5032836"/>
            <a:ext cx="478971" cy="31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02162" y="5512716"/>
            <a:ext cx="478971" cy="31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944407" y="5540860"/>
            <a:ext cx="478971" cy="31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0602" y="569870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Eden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94280" y="6068034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513114" y="3116807"/>
            <a:ext cx="6041572" cy="1817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4468585" y="3116807"/>
            <a:ext cx="0" cy="18179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184323" y="3121768"/>
            <a:ext cx="478971" cy="31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533900" y="3121768"/>
            <a:ext cx="478971" cy="31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857523" y="3116807"/>
            <a:ext cx="478971" cy="31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530723" y="3092687"/>
            <a:ext cx="478971" cy="31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0602" y="380663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Eden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7558" y="38460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幸存区</a:t>
            </a:r>
            <a:endParaRPr lang="zh-CN" altLang="en-US"/>
          </a:p>
        </p:txBody>
      </p:sp>
      <p:sp>
        <p:nvSpPr>
          <p:cNvPr id="5" name="乘号 4"/>
          <p:cNvSpPr/>
          <p:nvPr/>
        </p:nvSpPr>
        <p:spPr>
          <a:xfrm>
            <a:off x="8023829" y="3579673"/>
            <a:ext cx="522515" cy="49032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750629" y="59544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实际可以这样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678863" y="42153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原理是这样的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latin typeface="方正姚体" panose="02010601030101010101" pitchFamily="2" charset="-122"/>
              </a:rPr>
              <a:t>复制</a:t>
            </a:r>
            <a:r>
              <a:rPr lang="zh-CN" altLang="zh-CN" smtClean="0">
                <a:latin typeface="方正姚体" panose="02010601030101010101" pitchFamily="2" charset="-122"/>
              </a:rPr>
              <a:t>算法</a:t>
            </a:r>
            <a:endParaRPr lang="en-US" altLang="zh-CN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没有内存碎片问题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代价就是讲内存减少了一半，空间利用率不高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不适用于存活对象较多的场景，比如老年代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>
                <a:latin typeface="方正姚体" panose="02010601030101010101" pitchFamily="2" charset="-122"/>
                <a:ea typeface="方正姚体" panose="02010601030101010101" pitchFamily="2" charset="-122"/>
              </a:rPr>
              <a:t>而</a:t>
            </a:r>
            <a:r>
              <a:rPr lang="zh-CN" altLang="en-US" sz="2600">
                <a:latin typeface="方正姚体" panose="02010601030101010101" pitchFamily="2" charset="-122"/>
                <a:ea typeface="方正姚体" panose="02010601030101010101" pitchFamily="2" charset="-122"/>
              </a:rPr>
              <a:t>实际上</a:t>
            </a:r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我们并不需要按照</a:t>
            </a:r>
            <a:r>
              <a:rPr lang="en-US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1:1</a:t>
            </a:r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的比例来</a:t>
            </a:r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划分</a:t>
            </a:r>
            <a:r>
              <a:rPr lang="zh-CN" altLang="zh-CN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因为</a:t>
            </a:r>
            <a:r>
              <a:rPr lang="zh-CN" altLang="zh-CN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大部分对象</a:t>
            </a:r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从创建到结束这个生命周期很短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HotSpot</a:t>
            </a:r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虚拟机默认</a:t>
            </a:r>
            <a:r>
              <a:rPr lang="en-US" altLang="zh-CN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Eden:Survivor=8:1</a:t>
            </a:r>
            <a:endParaRPr lang="en-US" altLang="zh-CN" sz="260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2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zh-CN">
                <a:latin typeface="方正姚体" panose="02010601030101010101" pitchFamily="2" charset="-122"/>
              </a:rPr>
              <a:t>标记</a:t>
            </a:r>
            <a:r>
              <a:rPr lang="en-US" altLang="zh-CN">
                <a:latin typeface="方正姚体" panose="02010601030101010101" pitchFamily="2" charset="-122"/>
              </a:rPr>
              <a:t>-</a:t>
            </a:r>
            <a:r>
              <a:rPr lang="zh-CN" altLang="zh-CN">
                <a:latin typeface="方正姚体" panose="02010601030101010101" pitchFamily="2" charset="-122"/>
              </a:rPr>
              <a:t>整理算法</a:t>
            </a:r>
            <a:endParaRPr lang="en-US" altLang="zh-CN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587830"/>
            <a:ext cx="9740482" cy="5932714"/>
          </a:xfrm>
        </p:spPr>
        <p:txBody>
          <a:bodyPr>
            <a:normAutofit/>
          </a:bodyPr>
          <a:lstStyle/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原理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标记存活对象，然后把存活对象向一端移动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清理掉存活对象这端以外的所有空间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>
                <a:latin typeface="方正姚体" panose="02010601030101010101" pitchFamily="2" charset="-122"/>
                <a:ea typeface="方正姚体" panose="02010601030101010101" pitchFamily="2" charset="-122"/>
              </a:rPr>
              <a:t>优缺点</a:t>
            </a:r>
            <a:endParaRPr lang="en-US" altLang="zh-CN" sz="2800" smtClean="0"/>
          </a:p>
        </p:txBody>
      </p:sp>
      <p:sp>
        <p:nvSpPr>
          <p:cNvPr id="4" name="矩形 3"/>
          <p:cNvSpPr/>
          <p:nvPr/>
        </p:nvSpPr>
        <p:spPr>
          <a:xfrm>
            <a:off x="1567544" y="5040085"/>
            <a:ext cx="6106885" cy="17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07029" y="5072744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存活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9715" y="6128658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32215" y="5658752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43942" y="5600699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5423" y="5061856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存活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40965" y="5072744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存活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88568" y="5087251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存活</a:t>
            </a: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5094514" y="5087251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5094514" y="5087251"/>
            <a:ext cx="155448" cy="333833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/>
          <p:cNvSpPr/>
          <p:nvPr/>
        </p:nvSpPr>
        <p:spPr>
          <a:xfrm>
            <a:off x="7543800" y="6411685"/>
            <a:ext cx="130629" cy="391887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2068286" y="5680529"/>
            <a:ext cx="304800" cy="2975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乘号 15"/>
          <p:cNvSpPr/>
          <p:nvPr/>
        </p:nvSpPr>
        <p:spPr>
          <a:xfrm>
            <a:off x="3432919" y="5642429"/>
            <a:ext cx="304800" cy="2975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乘号 16"/>
          <p:cNvSpPr/>
          <p:nvPr/>
        </p:nvSpPr>
        <p:spPr>
          <a:xfrm>
            <a:off x="4240965" y="6159503"/>
            <a:ext cx="304800" cy="2975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567544" y="2764970"/>
            <a:ext cx="6106885" cy="17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07029" y="2797629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存活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039715" y="3853543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32215" y="3383637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243942" y="3325584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65309" y="4012283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存活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202632" y="2844341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存活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002972" y="4030427"/>
            <a:ext cx="740228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存活</a:t>
            </a:r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>
            <a:off x="5094514" y="2812136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乘号 28"/>
          <p:cNvSpPr/>
          <p:nvPr/>
        </p:nvSpPr>
        <p:spPr>
          <a:xfrm>
            <a:off x="2068286" y="3405414"/>
            <a:ext cx="304800" cy="2975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乘号 29"/>
          <p:cNvSpPr/>
          <p:nvPr/>
        </p:nvSpPr>
        <p:spPr>
          <a:xfrm>
            <a:off x="3432919" y="3367314"/>
            <a:ext cx="304800" cy="2975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乘号 30"/>
          <p:cNvSpPr/>
          <p:nvPr/>
        </p:nvSpPr>
        <p:spPr>
          <a:xfrm>
            <a:off x="4240965" y="3884388"/>
            <a:ext cx="304800" cy="2975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燕尾形箭头 31"/>
          <p:cNvSpPr/>
          <p:nvPr/>
        </p:nvSpPr>
        <p:spPr>
          <a:xfrm rot="5400000">
            <a:off x="4408333" y="4561116"/>
            <a:ext cx="534162" cy="5116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zh-CN">
                <a:latin typeface="方正姚体" panose="02010601030101010101" pitchFamily="2" charset="-122"/>
              </a:rPr>
              <a:t>标记</a:t>
            </a:r>
            <a:r>
              <a:rPr lang="en-US" altLang="zh-CN">
                <a:latin typeface="方正姚体" panose="02010601030101010101" pitchFamily="2" charset="-122"/>
              </a:rPr>
              <a:t>-</a:t>
            </a:r>
            <a:r>
              <a:rPr lang="zh-CN" altLang="zh-CN">
                <a:latin typeface="方正姚体" panose="02010601030101010101" pitchFamily="2" charset="-122"/>
              </a:rPr>
              <a:t>整理算法</a:t>
            </a:r>
            <a:endParaRPr lang="en-US" altLang="zh-CN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适合用于存活对象较多的场合，如</a:t>
            </a:r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老</a:t>
            </a:r>
            <a:r>
              <a:rPr lang="zh-CN" altLang="zh-CN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年代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解决了空间碎片和效率问题：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zh-CN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将</a:t>
            </a:r>
            <a:r>
              <a:rPr lang="zh-CN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所有的存活对象压缩到内存</a:t>
            </a:r>
            <a:r>
              <a:rPr lang="zh-CN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zh-CN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一端</a:t>
            </a:r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，然后</a:t>
            </a:r>
            <a:r>
              <a:rPr lang="zh-CN" altLang="zh-CN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清理</a:t>
            </a:r>
            <a:r>
              <a:rPr lang="zh-CN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边界外所有的空间</a:t>
            </a:r>
            <a:endParaRPr lang="en-US" altLang="zh-CN" sz="240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3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zh-CN">
                <a:latin typeface="方正姚体" panose="02010601030101010101" pitchFamily="2" charset="-122"/>
              </a:rPr>
              <a:t>分代收集算法</a:t>
            </a:r>
            <a:endParaRPr lang="en-US" altLang="zh-CN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分代</a:t>
            </a:r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思想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堆划分为新生代和老年代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新生代中，能够存活的对象很少，可以使用复制算法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老</a:t>
            </a:r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年代中，对象存活率高，而且没有额外的空间用来做老年代的担保，可以使用标记清除或者标记整理算法</a:t>
            </a:r>
            <a:endParaRPr lang="en-US" altLang="zh-CN" sz="24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10618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zh-CN"/>
              <a:t>垃圾收集</a:t>
            </a:r>
            <a:r>
              <a:rPr lang="zh-CN" altLang="zh-CN" smtClean="0"/>
              <a:t>器</a:t>
            </a:r>
            <a:r>
              <a:rPr lang="en-US" altLang="zh-CN" smtClean="0"/>
              <a:t>-GC</a:t>
            </a:r>
            <a:endParaRPr lang="en-US" altLang="zh-CN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587830"/>
            <a:ext cx="9740482" cy="5932714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Serial  </a:t>
            </a:r>
            <a:r>
              <a:rPr lang="zh-CN" altLang="en-US" sz="2800" smtClean="0"/>
              <a:t>新生代串行</a:t>
            </a:r>
            <a:r>
              <a:rPr lang="zh-CN" altLang="en-US" sz="2800" smtClean="0"/>
              <a:t>收集器 新（复制算法），老（标记整理）</a:t>
            </a:r>
            <a:endParaRPr lang="en-US" altLang="zh-CN" sz="2800" smtClean="0"/>
          </a:p>
          <a:p>
            <a:r>
              <a:rPr lang="en-US" altLang="zh-CN" sz="2800" smtClean="0"/>
              <a:t>ParNew </a:t>
            </a:r>
            <a:r>
              <a:rPr lang="zh-CN" altLang="en-US" sz="2800" smtClean="0"/>
              <a:t>新生代并行</a:t>
            </a:r>
            <a:r>
              <a:rPr lang="zh-CN" altLang="en-US" sz="2800" smtClean="0"/>
              <a:t>收集器</a:t>
            </a:r>
            <a:endParaRPr lang="en-US" altLang="zh-CN" sz="2800" smtClean="0"/>
          </a:p>
          <a:p>
            <a:r>
              <a:rPr lang="en-US" altLang="zh-CN" sz="2800" smtClean="0"/>
              <a:t>Parallel Scavenge </a:t>
            </a:r>
            <a:r>
              <a:rPr lang="zh-CN" altLang="en-US" sz="2800" smtClean="0"/>
              <a:t>新生代并行</a:t>
            </a:r>
            <a:r>
              <a:rPr lang="zh-CN" altLang="en-US" sz="2800"/>
              <a:t>收集</a:t>
            </a:r>
            <a:r>
              <a:rPr lang="zh-CN" altLang="en-US" sz="2800" smtClean="0"/>
              <a:t>器</a:t>
            </a:r>
            <a:endParaRPr lang="en-US" altLang="zh-CN" sz="2800"/>
          </a:p>
          <a:p>
            <a:pPr lvl="1"/>
            <a:r>
              <a:rPr lang="zh-CN" altLang="en-US" sz="2600" smtClean="0"/>
              <a:t>目标：</a:t>
            </a:r>
            <a:r>
              <a:rPr lang="zh-CN" altLang="zh-CN" sz="2600" smtClean="0">
                <a:solidFill>
                  <a:srgbClr val="FF0000"/>
                </a:solidFill>
              </a:rPr>
              <a:t>尽可能缩</a:t>
            </a:r>
            <a:r>
              <a:rPr lang="en-US" altLang="zh-CN" sz="2600" smtClean="0">
                <a:solidFill>
                  <a:srgbClr val="FF0000"/>
                </a:solidFill>
              </a:rPr>
              <a:t>GC</a:t>
            </a:r>
            <a:r>
              <a:rPr lang="zh-CN" altLang="zh-CN" sz="2600" smtClean="0">
                <a:solidFill>
                  <a:srgbClr val="FF0000"/>
                </a:solidFill>
              </a:rPr>
              <a:t>时</a:t>
            </a:r>
            <a:r>
              <a:rPr lang="zh-CN" altLang="zh-CN" sz="2600"/>
              <a:t>用户线程</a:t>
            </a:r>
            <a:r>
              <a:rPr lang="zh-CN" altLang="zh-CN" sz="2600"/>
              <a:t>的</a:t>
            </a:r>
            <a:r>
              <a:rPr lang="zh-CN" altLang="zh-CN" sz="2600" smtClean="0"/>
              <a:t>停顿</a:t>
            </a:r>
            <a:r>
              <a:rPr lang="zh-CN" altLang="en-US" sz="2600" smtClean="0"/>
              <a:t>时间</a:t>
            </a:r>
            <a:endParaRPr lang="en-US" altLang="zh-CN" sz="2600" smtClean="0"/>
          </a:p>
          <a:p>
            <a:pPr lvl="1"/>
            <a:r>
              <a:rPr lang="zh-CN" altLang="zh-CN" sz="2600"/>
              <a:t>在</a:t>
            </a:r>
            <a:r>
              <a:rPr lang="zh-CN" altLang="zh-CN" sz="2600"/>
              <a:t>注重吞吐量或</a:t>
            </a:r>
            <a:r>
              <a:rPr lang="en-US" altLang="zh-CN" sz="2600"/>
              <a:t>CPU</a:t>
            </a:r>
            <a:r>
              <a:rPr lang="zh-CN" altLang="zh-CN" sz="2600"/>
              <a:t>资源敏感的场合，可以优先考虑</a:t>
            </a:r>
            <a:r>
              <a:rPr lang="en-US" altLang="zh-CN" sz="2600"/>
              <a:t>Parallel Scavenge</a:t>
            </a:r>
            <a:r>
              <a:rPr lang="zh-CN" altLang="zh-CN" sz="2600"/>
              <a:t>收集器</a:t>
            </a:r>
            <a:r>
              <a:rPr lang="en-US" altLang="zh-CN" sz="2600"/>
              <a:t> + Parallel Old</a:t>
            </a:r>
            <a:r>
              <a:rPr lang="zh-CN" altLang="zh-CN" sz="2600"/>
              <a:t>收集</a:t>
            </a:r>
            <a:r>
              <a:rPr lang="zh-CN" altLang="zh-CN" sz="2600"/>
              <a:t>器</a:t>
            </a:r>
            <a:endParaRPr lang="en-US" altLang="zh-CN" sz="2600"/>
          </a:p>
          <a:p>
            <a:r>
              <a:rPr lang="en-US" altLang="zh-CN" sz="2800"/>
              <a:t>Serial </a:t>
            </a:r>
            <a:r>
              <a:rPr lang="en-US" altLang="zh-CN" sz="2800" smtClean="0">
                <a:solidFill>
                  <a:srgbClr val="FF0000"/>
                </a:solidFill>
              </a:rPr>
              <a:t>Old </a:t>
            </a:r>
            <a:r>
              <a:rPr lang="zh-CN" altLang="en-US" sz="2800" smtClean="0">
                <a:solidFill>
                  <a:srgbClr val="FF0000"/>
                </a:solidFill>
              </a:rPr>
              <a:t>老年代</a:t>
            </a:r>
            <a:r>
              <a:rPr lang="zh-CN" altLang="en-US" sz="2800">
                <a:solidFill>
                  <a:srgbClr val="FF0000"/>
                </a:solidFill>
              </a:rPr>
              <a:t>串行</a:t>
            </a:r>
            <a:r>
              <a:rPr lang="zh-CN" altLang="en-US" sz="2800" smtClean="0">
                <a:solidFill>
                  <a:srgbClr val="FF0000"/>
                </a:solidFill>
              </a:rPr>
              <a:t>收集器</a:t>
            </a:r>
            <a:endParaRPr lang="en-US" altLang="zh-CN" sz="280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/>
              <a:t>Parallel </a:t>
            </a:r>
            <a:r>
              <a:rPr lang="en-US" altLang="zh-CN" sz="2800" smtClean="0">
                <a:solidFill>
                  <a:srgbClr val="FF0000"/>
                </a:solidFill>
              </a:rPr>
              <a:t>Old </a:t>
            </a:r>
            <a:r>
              <a:rPr lang="zh-CN" altLang="en-US" sz="2800" smtClean="0">
                <a:solidFill>
                  <a:srgbClr val="FF0000"/>
                </a:solidFill>
              </a:rPr>
              <a:t>老年代并行收集器</a:t>
            </a:r>
            <a:endParaRPr lang="en-US" altLang="zh-CN" sz="2800" smtClean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smtClean="0"/>
              <a:t>CMS </a:t>
            </a:r>
            <a:r>
              <a:rPr lang="zh-CN" altLang="en-US" sz="2800" smtClean="0"/>
              <a:t>真正意义上的</a:t>
            </a:r>
            <a:r>
              <a:rPr lang="zh-CN" altLang="en-US" sz="2800" smtClean="0">
                <a:solidFill>
                  <a:srgbClr val="FF0000"/>
                </a:solidFill>
              </a:rPr>
              <a:t>并发</a:t>
            </a:r>
            <a:r>
              <a:rPr lang="zh-CN" altLang="en-US" sz="2800" smtClean="0"/>
              <a:t>收集</a:t>
            </a:r>
            <a:r>
              <a:rPr lang="zh-CN" altLang="en-US" sz="2800" smtClean="0"/>
              <a:t>器（老年代收集器）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目标：</a:t>
            </a:r>
            <a:r>
              <a:rPr lang="zh-CN" altLang="zh-CN" sz="2800" smtClean="0"/>
              <a:t>最</a:t>
            </a:r>
            <a:r>
              <a:rPr lang="zh-CN" altLang="zh-CN" sz="2800"/>
              <a:t>短</a:t>
            </a:r>
            <a:r>
              <a:rPr lang="zh-CN" altLang="zh-CN" sz="2800" smtClean="0"/>
              <a:t>的</a:t>
            </a:r>
            <a:r>
              <a:rPr lang="en-US" altLang="zh-CN" sz="2800" smtClean="0"/>
              <a:t>GC</a:t>
            </a:r>
            <a:r>
              <a:rPr lang="zh-CN" altLang="zh-CN" sz="2800" smtClean="0"/>
              <a:t>停顿时间</a:t>
            </a:r>
            <a:endParaRPr lang="en-US" altLang="zh-CN" sz="2600" smtClean="0"/>
          </a:p>
          <a:p>
            <a:r>
              <a:rPr lang="en-US" altLang="zh-CN" sz="2800" smtClean="0"/>
              <a:t>G1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25491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zh-CN">
                <a:latin typeface="方正姚体" panose="02010601030101010101" pitchFamily="2" charset="-122"/>
              </a:rPr>
              <a:t>分代</a:t>
            </a:r>
            <a:r>
              <a:rPr lang="zh-CN" altLang="zh-CN" smtClean="0">
                <a:latin typeface="方正姚体" panose="02010601030101010101" pitchFamily="2" charset="-122"/>
              </a:rPr>
              <a:t>收集</a:t>
            </a:r>
            <a:r>
              <a:rPr lang="en-US" altLang="zh-CN" smtClean="0">
                <a:latin typeface="方正姚体" panose="02010601030101010101" pitchFamily="2" charset="-122"/>
              </a:rPr>
              <a:t>GC</a:t>
            </a:r>
            <a:r>
              <a:rPr lang="zh-CN" altLang="en-US" smtClean="0">
                <a:latin typeface="方正姚体" panose="02010601030101010101" pitchFamily="2" charset="-122"/>
              </a:rPr>
              <a:t>组合</a:t>
            </a:r>
            <a:endParaRPr lang="en-US" altLang="zh-CN">
              <a:latin typeface="方正姚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1100" y="1524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新</a:t>
            </a:r>
            <a:r>
              <a:rPr lang="zh-CN" altLang="en-US"/>
              <a:t>生代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95400" y="4597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老年代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72563" y="2120900"/>
            <a:ext cx="1726337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Serial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98334" y="2120900"/>
            <a:ext cx="1726337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ParNew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58934" y="2120900"/>
            <a:ext cx="1726337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Parallel Scavenge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58263" y="3785632"/>
            <a:ext cx="1726337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Serial old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98333" y="3785632"/>
            <a:ext cx="1726337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Parallel </a:t>
            </a:r>
            <a:r>
              <a:rPr lang="en-US" altLang="zh-CN" smtClean="0"/>
              <a:t>old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47834" y="3785632"/>
            <a:ext cx="1726337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CMS</a:t>
            </a:r>
            <a:endParaRPr lang="zh-CN" altLang="en-US"/>
          </a:p>
        </p:txBody>
      </p:sp>
      <p:cxnSp>
        <p:nvCxnSpPr>
          <p:cNvPr id="14" name="直接连接符 13"/>
          <p:cNvCxnSpPr>
            <a:stCxn id="7" idx="2"/>
            <a:endCxn id="12" idx="0"/>
          </p:cNvCxnSpPr>
          <p:nvPr/>
        </p:nvCxnSpPr>
        <p:spPr>
          <a:xfrm>
            <a:off x="3035732" y="2705100"/>
            <a:ext cx="4475271" cy="108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2"/>
            <a:endCxn id="10" idx="0"/>
          </p:cNvCxnSpPr>
          <p:nvPr/>
        </p:nvCxnSpPr>
        <p:spPr>
          <a:xfrm flipH="1">
            <a:off x="2921432" y="2705100"/>
            <a:ext cx="114300" cy="108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12" idx="0"/>
          </p:cNvCxnSpPr>
          <p:nvPr/>
        </p:nvCxnSpPr>
        <p:spPr>
          <a:xfrm>
            <a:off x="5161503" y="2705100"/>
            <a:ext cx="2349500" cy="10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2"/>
            <a:endCxn id="10" idx="0"/>
          </p:cNvCxnSpPr>
          <p:nvPr/>
        </p:nvCxnSpPr>
        <p:spPr>
          <a:xfrm flipH="1">
            <a:off x="2921432" y="2705100"/>
            <a:ext cx="2240071" cy="108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2"/>
            <a:endCxn id="11" idx="0"/>
          </p:cNvCxnSpPr>
          <p:nvPr/>
        </p:nvCxnSpPr>
        <p:spPr>
          <a:xfrm flipH="1">
            <a:off x="5161502" y="2705100"/>
            <a:ext cx="2260601" cy="108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9" idx="2"/>
            <a:endCxn id="10" idx="0"/>
          </p:cNvCxnSpPr>
          <p:nvPr/>
        </p:nvCxnSpPr>
        <p:spPr>
          <a:xfrm flipH="1">
            <a:off x="2921432" y="2705100"/>
            <a:ext cx="4500671" cy="108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1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16738" y="1034735"/>
            <a:ext cx="7859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并发：用户线程和</a:t>
            </a:r>
            <a:r>
              <a:rPr lang="en-US" altLang="zh-CN" sz="2800" smtClean="0"/>
              <a:t>GC</a:t>
            </a:r>
            <a:r>
              <a:rPr lang="zh-CN" altLang="en-US" sz="2800" smtClean="0"/>
              <a:t>线程可以同时执行，如果发生</a:t>
            </a:r>
            <a:r>
              <a:rPr lang="en-US" altLang="zh-CN" sz="2800" smtClean="0"/>
              <a:t>GC</a:t>
            </a:r>
            <a:r>
              <a:rPr lang="zh-CN" altLang="en-US" sz="2800" smtClean="0"/>
              <a:t>，用户线程依然可以执行</a:t>
            </a:r>
            <a:endParaRPr lang="en-US" altLang="zh-CN" sz="2800" smtClean="0"/>
          </a:p>
          <a:p>
            <a:endParaRPr lang="en-US" altLang="zh-CN" sz="2800"/>
          </a:p>
          <a:p>
            <a:endParaRPr lang="en-US" altLang="zh-CN" sz="2800" smtClean="0"/>
          </a:p>
          <a:p>
            <a:r>
              <a:rPr lang="zh-CN" altLang="en-US" sz="2800" smtClean="0"/>
              <a:t>并行：用户线程和</a:t>
            </a:r>
            <a:r>
              <a:rPr lang="en-US" altLang="zh-CN" sz="2800" smtClean="0"/>
              <a:t>GC</a:t>
            </a:r>
            <a:r>
              <a:rPr lang="zh-CN" altLang="en-US" sz="2800" smtClean="0"/>
              <a:t>线程可以同时执行，如果发生</a:t>
            </a:r>
            <a:r>
              <a:rPr lang="en-US" altLang="zh-CN" sz="2800" smtClean="0"/>
              <a:t>GC </a:t>
            </a:r>
            <a:r>
              <a:rPr lang="zh-CN" altLang="en-US" sz="2800" smtClean="0"/>
              <a:t>用户线程会暂停</a:t>
            </a:r>
            <a:endParaRPr lang="en-US" altLang="zh-CN" sz="2800" smtClean="0"/>
          </a:p>
        </p:txBody>
      </p:sp>
      <p:sp>
        <p:nvSpPr>
          <p:cNvPr id="5" name="右箭头 4"/>
          <p:cNvSpPr/>
          <p:nvPr/>
        </p:nvSpPr>
        <p:spPr>
          <a:xfrm>
            <a:off x="7032171" y="4212765"/>
            <a:ext cx="1262744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7032171" y="4547615"/>
            <a:ext cx="1262743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7032171" y="4882465"/>
            <a:ext cx="1262743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032171" y="5274351"/>
            <a:ext cx="1262744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15743" y="38488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用户线程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25816" y="4173622"/>
            <a:ext cx="348343" cy="2072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8784771" y="4093804"/>
            <a:ext cx="1688451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209314" y="417362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GC</a:t>
            </a:r>
            <a:r>
              <a:rPr lang="zh-CN" altLang="en-US" smtClean="0"/>
              <a:t>线程</a:t>
            </a: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8784771" y="4855248"/>
            <a:ext cx="1688451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8784771" y="5190098"/>
            <a:ext cx="1688452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8784771" y="5524948"/>
            <a:ext cx="1688452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8784771" y="5859798"/>
            <a:ext cx="1688452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926759" y="46293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用户线程</a:t>
            </a:r>
            <a:endParaRPr lang="zh-CN" altLang="en-US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596668" cy="5878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33C9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mtClean="0">
                <a:latin typeface="方正姚体" panose="02010601030101010101" pitchFamily="2" charset="-122"/>
              </a:rPr>
              <a:t>扩展</a:t>
            </a:r>
            <a:endParaRPr lang="en-US" altLang="zh-CN">
              <a:latin typeface="方正姚体" panose="02010601030101010101" pitchFamily="2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1199184" y="4523014"/>
            <a:ext cx="1487832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1199184" y="4857864"/>
            <a:ext cx="1487831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1199184" y="5192714"/>
            <a:ext cx="1487831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1199184" y="5584600"/>
            <a:ext cx="1487832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262740" y="4271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用户线程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717917" y="4430485"/>
            <a:ext cx="348343" cy="181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3118932" y="5138502"/>
            <a:ext cx="1527513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281520" y="482820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GC</a:t>
            </a:r>
            <a:r>
              <a:rPr lang="zh-CN" altLang="en-US" smtClean="0"/>
              <a:t>线程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93572" y="6477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并行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86350" y="6477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并发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9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smtClean="0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altLang="zh-CN" sz="2800"/>
              <a:t>JVM Trace</a:t>
            </a:r>
            <a:r>
              <a:rPr lang="zh-CN" altLang="zh-CN" sz="2800"/>
              <a:t>跟踪参数</a:t>
            </a:r>
          </a:p>
          <a:p>
            <a:pPr lvl="0"/>
            <a:r>
              <a:rPr lang="en-US" altLang="zh-CN" sz="2800" smtClean="0"/>
              <a:t>JVM</a:t>
            </a:r>
            <a:r>
              <a:rPr lang="en-US" altLang="zh-CN" sz="2800"/>
              <a:t> </a:t>
            </a:r>
            <a:r>
              <a:rPr lang="zh-CN" altLang="en-US" sz="2800" smtClean="0"/>
              <a:t>内存分配参数详解</a:t>
            </a:r>
            <a:endParaRPr lang="en-US" altLang="zh-CN" sz="2800" smtClean="0"/>
          </a:p>
          <a:p>
            <a:r>
              <a:rPr lang="en-US" altLang="zh-CN" sz="2800"/>
              <a:t>JVM </a:t>
            </a:r>
            <a:r>
              <a:rPr lang="zh-CN" altLang="en-US" sz="2800" smtClean="0"/>
              <a:t>内存参数案例</a:t>
            </a:r>
            <a:r>
              <a:rPr lang="zh-CN" altLang="en-US" sz="2800"/>
              <a:t>讲解</a:t>
            </a:r>
            <a:endParaRPr lang="zh-CN" altLang="zh-CN" sz="2800"/>
          </a:p>
          <a:p>
            <a:pPr lvl="0"/>
            <a:r>
              <a:rPr lang="en-US" altLang="zh-CN" sz="2800" smtClean="0"/>
              <a:t>JVM </a:t>
            </a:r>
            <a:r>
              <a:rPr lang="zh-CN" altLang="en-US" sz="2800" smtClean="0"/>
              <a:t>内存回收</a:t>
            </a:r>
            <a:endParaRPr lang="en-US" altLang="zh-CN" sz="2800" smtClean="0"/>
          </a:p>
          <a:p>
            <a:pPr lvl="0"/>
            <a:r>
              <a:rPr lang="en-US" altLang="zh-CN" sz="2800"/>
              <a:t>GC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重点掌握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8" y="1233729"/>
            <a:ext cx="9098225" cy="4818729"/>
          </a:xfrm>
        </p:spPr>
        <p:txBody>
          <a:bodyPr>
            <a:normAutofit/>
          </a:bodyPr>
          <a:lstStyle/>
          <a:p>
            <a:r>
              <a:rPr lang="zh-CN" altLang="en-US" sz="28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内存分配情况跟踪</a:t>
            </a:r>
            <a:endParaRPr lang="en-US" altLang="zh-CN" sz="28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堆内存各种设置情况</a:t>
            </a:r>
            <a:endParaRPr lang="en-US" altLang="zh-CN" sz="28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内存回收算法及原理</a:t>
            </a:r>
            <a:endParaRPr lang="en-US" altLang="zh-CN" sz="28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常用</a:t>
            </a:r>
            <a:r>
              <a:rPr lang="en-US" altLang="zh-CN" sz="28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GC</a:t>
            </a:r>
            <a:r>
              <a:rPr lang="zh-CN" altLang="en-US" sz="28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特点及场景</a:t>
            </a:r>
          </a:p>
          <a:p>
            <a:pPr lvl="1"/>
            <a:endParaRPr lang="en-US" sz="260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67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Trace</a:t>
            </a:r>
            <a:r>
              <a:rPr lang="zh-CN" altLang="zh-CN" b="1"/>
              <a:t>跟踪参数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 lnSpcReduction="10000"/>
          </a:bodyPr>
          <a:lstStyle/>
          <a:p>
            <a:r>
              <a:rPr lang="en-US" altLang="zh-CN" sz="2800">
                <a:latin typeface="+mj-ea"/>
                <a:ea typeface="+mj-ea"/>
              </a:rPr>
              <a:t>-</a:t>
            </a:r>
            <a:r>
              <a:rPr lang="en-US" altLang="zh-CN" sz="2800" smtClean="0">
                <a:latin typeface="+mj-ea"/>
                <a:ea typeface="+mj-ea"/>
              </a:rPr>
              <a:t>verbose:gc</a:t>
            </a:r>
          </a:p>
          <a:p>
            <a:pPr lvl="1"/>
            <a:r>
              <a:rPr lang="zh-CN" altLang="zh-CN" sz="2600" smtClean="0"/>
              <a:t>打印</a:t>
            </a:r>
            <a:r>
              <a:rPr lang="en-US" altLang="zh-CN" sz="2600"/>
              <a:t>GC</a:t>
            </a:r>
            <a:r>
              <a:rPr lang="zh-CN" altLang="zh-CN" sz="2600"/>
              <a:t>日志信息</a:t>
            </a:r>
            <a:endParaRPr lang="zh-CN" altLang="zh-CN" sz="2600">
              <a:latin typeface="+mj-ea"/>
              <a:ea typeface="+mj-ea"/>
            </a:endParaRPr>
          </a:p>
          <a:p>
            <a:r>
              <a:rPr lang="en-US" altLang="zh-CN" sz="2800">
                <a:latin typeface="+mj-ea"/>
                <a:ea typeface="+mj-ea"/>
              </a:rPr>
              <a:t>-XX:+</a:t>
            </a:r>
            <a:r>
              <a:rPr lang="en-US" altLang="zh-CN" sz="2800" smtClean="0">
                <a:latin typeface="+mj-ea"/>
                <a:ea typeface="+mj-ea"/>
              </a:rPr>
              <a:t>PrintGCDetails</a:t>
            </a:r>
          </a:p>
          <a:p>
            <a:pPr lvl="1"/>
            <a:r>
              <a:rPr lang="zh-CN" altLang="zh-CN" sz="2600" smtClean="0"/>
              <a:t>打印</a:t>
            </a:r>
            <a:r>
              <a:rPr lang="en-US" altLang="zh-CN" sz="2600"/>
              <a:t>GC</a:t>
            </a:r>
            <a:r>
              <a:rPr lang="zh-CN" altLang="zh-CN" sz="2600"/>
              <a:t>日志信息</a:t>
            </a:r>
            <a:endParaRPr lang="en-US" altLang="zh-CN" sz="2600" smtClean="0">
              <a:latin typeface="+mj-ea"/>
              <a:ea typeface="+mj-ea"/>
            </a:endParaRPr>
          </a:p>
          <a:p>
            <a:r>
              <a:rPr lang="en-US" altLang="zh-CN" sz="2800">
                <a:latin typeface="+mj-ea"/>
                <a:ea typeface="+mj-ea"/>
              </a:rPr>
              <a:t>-</a:t>
            </a:r>
            <a:r>
              <a:rPr lang="en-US" altLang="zh-CN" sz="2800" err="1">
                <a:latin typeface="+mj-ea"/>
                <a:ea typeface="+mj-ea"/>
              </a:rPr>
              <a:t>Xloggc:d</a:t>
            </a:r>
            <a:r>
              <a:rPr lang="en-US" altLang="zh-CN" sz="2800">
                <a:latin typeface="+mj-ea"/>
                <a:ea typeface="+mj-ea"/>
              </a:rPr>
              <a:t>:/</a:t>
            </a:r>
            <a:r>
              <a:rPr lang="en-US" altLang="zh-CN" sz="2800" smtClean="0">
                <a:latin typeface="+mj-ea"/>
                <a:ea typeface="+mj-ea"/>
              </a:rPr>
              <a:t>gc.log </a:t>
            </a:r>
          </a:p>
          <a:p>
            <a:pPr lvl="1"/>
            <a:r>
              <a:rPr lang="en-US" altLang="zh-CN" sz="2600" smtClean="0"/>
              <a:t>GC</a:t>
            </a:r>
            <a:r>
              <a:rPr lang="zh-CN" altLang="zh-CN" sz="2600"/>
              <a:t>日志目录</a:t>
            </a:r>
            <a:endParaRPr lang="en-US" altLang="zh-CN" sz="2600" smtClean="0">
              <a:latin typeface="+mj-ea"/>
              <a:ea typeface="+mj-ea"/>
            </a:endParaRPr>
          </a:p>
          <a:p>
            <a:r>
              <a:rPr lang="en-US" altLang="zh-CN" sz="2800">
                <a:latin typeface="+mj-ea"/>
                <a:ea typeface="+mj-ea"/>
              </a:rPr>
              <a:t>-XX:+</a:t>
            </a:r>
            <a:r>
              <a:rPr lang="en-US" altLang="zh-CN" sz="2800" err="1">
                <a:latin typeface="+mj-ea"/>
                <a:ea typeface="+mj-ea"/>
              </a:rPr>
              <a:t>PrintHeapAtGC</a:t>
            </a:r>
            <a:r>
              <a:rPr lang="en-US" altLang="zh-CN" sz="2800">
                <a:latin typeface="+mj-ea"/>
                <a:ea typeface="+mj-ea"/>
              </a:rPr>
              <a:t> </a:t>
            </a:r>
            <a:endParaRPr lang="en-US" altLang="zh-CN" sz="2800" smtClean="0">
              <a:latin typeface="+mj-ea"/>
              <a:ea typeface="+mj-ea"/>
            </a:endParaRPr>
          </a:p>
          <a:p>
            <a:pPr lvl="1"/>
            <a:r>
              <a:rPr lang="zh-CN" altLang="zh-CN" sz="2800"/>
              <a:t>每次一次</a:t>
            </a:r>
            <a:r>
              <a:rPr lang="en-US" altLang="zh-CN" sz="2800"/>
              <a:t>GC</a:t>
            </a:r>
            <a:r>
              <a:rPr lang="zh-CN" altLang="zh-CN" sz="2800"/>
              <a:t>后，都打印堆信息</a:t>
            </a:r>
            <a:endParaRPr lang="zh-CN" altLang="zh-CN" sz="2600">
              <a:latin typeface="+mj-ea"/>
              <a:ea typeface="+mj-ea"/>
            </a:endParaRPr>
          </a:p>
          <a:p>
            <a:r>
              <a:rPr lang="en-US" altLang="zh-CN" sz="2800">
                <a:latin typeface="+mj-ea"/>
                <a:ea typeface="+mj-ea"/>
              </a:rPr>
              <a:t>-XX:+</a:t>
            </a:r>
            <a:r>
              <a:rPr lang="en-US" altLang="zh-CN" sz="2800" smtClean="0">
                <a:latin typeface="+mj-ea"/>
                <a:ea typeface="+mj-ea"/>
              </a:rPr>
              <a:t>TraceClassLoading</a:t>
            </a:r>
          </a:p>
          <a:p>
            <a:pPr lvl="1"/>
            <a:r>
              <a:rPr lang="zh-CN" altLang="zh-CN" sz="2800"/>
              <a:t>类加载信息</a:t>
            </a:r>
            <a:endParaRPr lang="zh-CN" altLang="en-US" sz="26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17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Heap</a:t>
            </a:r>
            <a:r>
              <a:rPr lang="zh-CN" altLang="en-US" b="1" smtClean="0"/>
              <a:t>内存分配</a:t>
            </a:r>
            <a:r>
              <a:rPr lang="zh-CN" altLang="zh-CN" b="1" smtClean="0"/>
              <a:t>参数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en-US" altLang="zh-CN" sz="2800"/>
              <a:t>-</a:t>
            </a:r>
            <a:r>
              <a:rPr lang="en-US" altLang="zh-CN" sz="2800" err="1"/>
              <a:t>Xmx</a:t>
            </a:r>
            <a:r>
              <a:rPr lang="en-US" altLang="zh-CN" sz="2800"/>
              <a:t> </a:t>
            </a:r>
            <a:endParaRPr lang="en-US" altLang="zh-CN" sz="2800" smtClean="0"/>
          </a:p>
          <a:p>
            <a:pPr lvl="1"/>
            <a:r>
              <a:rPr lang="zh-CN" altLang="en-US" sz="2600"/>
              <a:t>最大堆</a:t>
            </a:r>
            <a:endParaRPr lang="en-US" altLang="zh-CN" sz="2600" smtClean="0"/>
          </a:p>
          <a:p>
            <a:r>
              <a:rPr lang="zh-CN" altLang="zh-CN" sz="2800" smtClean="0"/>
              <a:t>–</a:t>
            </a:r>
            <a:r>
              <a:rPr lang="en-US" altLang="zh-CN" sz="2800" smtClean="0"/>
              <a:t>Xms</a:t>
            </a:r>
          </a:p>
          <a:p>
            <a:pPr lvl="1"/>
            <a:r>
              <a:rPr lang="zh-CN" altLang="en-US" sz="2600" smtClean="0"/>
              <a:t>最小堆</a:t>
            </a:r>
            <a:endParaRPr lang="en-US" altLang="zh-CN" sz="2600"/>
          </a:p>
          <a:p>
            <a:r>
              <a:rPr lang="en-US" altLang="zh-CN" sz="2800" smtClean="0"/>
              <a:t>Heap </a:t>
            </a:r>
            <a:r>
              <a:rPr lang="en-US" altLang="zh-CN" sz="2800" smtClean="0"/>
              <a:t>Memory </a:t>
            </a:r>
            <a:r>
              <a:rPr lang="zh-CN" altLang="en-US" sz="2800" smtClean="0"/>
              <a:t>是如何分配的？</a:t>
            </a:r>
            <a:endParaRPr lang="en-US" altLang="zh-CN" sz="2800" smtClean="0"/>
          </a:p>
          <a:p>
            <a:r>
              <a:rPr lang="zh-CN" altLang="en-US" sz="2800"/>
              <a:t>案例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9110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Heap</a:t>
            </a:r>
            <a:r>
              <a:rPr lang="zh-CN" altLang="en-US" b="1" smtClean="0"/>
              <a:t>内存分配</a:t>
            </a:r>
            <a:r>
              <a:rPr lang="zh-CN" altLang="zh-CN" b="1" smtClean="0"/>
              <a:t>参数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en-US" altLang="zh-CN" sz="2800"/>
              <a:t>-</a:t>
            </a:r>
            <a:r>
              <a:rPr lang="en-US" altLang="zh-CN" sz="2800" smtClean="0"/>
              <a:t>Xmn </a:t>
            </a:r>
            <a:endParaRPr lang="en-US" altLang="zh-CN" sz="2800" smtClean="0"/>
          </a:p>
          <a:p>
            <a:pPr lvl="1"/>
            <a:r>
              <a:rPr lang="zh-CN" altLang="en-US" sz="2600" smtClean="0"/>
              <a:t>新生代大小 （</a:t>
            </a:r>
            <a:r>
              <a:rPr lang="en-US" altLang="zh-CN" sz="2600" smtClean="0"/>
              <a:t>eden+2s</a:t>
            </a:r>
            <a:r>
              <a:rPr lang="en-US" altLang="zh-CN" sz="2600"/>
              <a:t>)</a:t>
            </a:r>
            <a:endParaRPr lang="en-US" altLang="zh-CN" sz="2600" smtClean="0"/>
          </a:p>
          <a:p>
            <a:r>
              <a:rPr lang="zh-CN" altLang="zh-CN" sz="2800" smtClean="0"/>
              <a:t>–</a:t>
            </a:r>
            <a:r>
              <a:rPr lang="en-US" altLang="zh-CN" sz="2800" smtClean="0"/>
              <a:t>XX:NewRatio </a:t>
            </a:r>
          </a:p>
          <a:p>
            <a:pPr lvl="1"/>
            <a:r>
              <a:rPr lang="zh-CN" altLang="en-US" sz="2600" smtClean="0"/>
              <a:t>年轻代（</a:t>
            </a:r>
            <a:r>
              <a:rPr lang="en-US" altLang="zh-CN" sz="2600" smtClean="0"/>
              <a:t>eden+2s</a:t>
            </a:r>
            <a:r>
              <a:rPr lang="zh-CN" altLang="en-US" sz="2600" smtClean="0"/>
              <a:t>）：老年代</a:t>
            </a:r>
            <a:endParaRPr lang="en-US" altLang="zh-CN" sz="2600" smtClean="0"/>
          </a:p>
          <a:p>
            <a:r>
              <a:rPr lang="zh-CN" altLang="zh-CN" sz="2800" smtClean="0"/>
              <a:t>–</a:t>
            </a:r>
            <a:r>
              <a:rPr lang="en-US" altLang="zh-CN" sz="2800" smtClean="0"/>
              <a:t>XX:SurvivorRatio  </a:t>
            </a:r>
            <a:endParaRPr lang="en-US" altLang="zh-CN" sz="2800" smtClean="0"/>
          </a:p>
          <a:p>
            <a:pPr lvl="1"/>
            <a:r>
              <a:rPr lang="en-US" altLang="zh-CN" sz="2600" smtClean="0"/>
              <a:t>2s:eden </a:t>
            </a:r>
            <a:endParaRPr lang="en-US" altLang="zh-CN" sz="2600" smtClean="0"/>
          </a:p>
          <a:p>
            <a:r>
              <a:rPr lang="zh-CN" altLang="en-US" sz="2800" smtClean="0"/>
              <a:t>案例及</a:t>
            </a:r>
            <a:r>
              <a:rPr lang="en-US" altLang="zh-CN" sz="2800" smtClean="0"/>
              <a:t>GC</a:t>
            </a:r>
            <a:r>
              <a:rPr lang="zh-CN" altLang="en-US" sz="2800" smtClean="0"/>
              <a:t>变化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22310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b="1" smtClean="0"/>
              <a:t>Stack</a:t>
            </a:r>
            <a:r>
              <a:rPr lang="zh-CN" altLang="en-US" b="1" smtClean="0"/>
              <a:t>内存分配</a:t>
            </a:r>
            <a:r>
              <a:rPr lang="zh-CN" altLang="zh-CN" b="1" smtClean="0"/>
              <a:t>参数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en-US" altLang="zh-CN" sz="2800"/>
              <a:t>-</a:t>
            </a:r>
            <a:r>
              <a:rPr lang="en-US" altLang="zh-CN" sz="2800" smtClean="0"/>
              <a:t>Xss</a:t>
            </a:r>
          </a:p>
          <a:p>
            <a:pPr lvl="1"/>
            <a:r>
              <a:rPr lang="zh-CN" altLang="en-US" sz="2600" smtClean="0"/>
              <a:t>决定方法调用的深度</a:t>
            </a:r>
            <a:endParaRPr lang="en-US" altLang="zh-CN" sz="2600" smtClean="0"/>
          </a:p>
          <a:p>
            <a:pPr lvl="1"/>
            <a:r>
              <a:rPr lang="zh-CN" altLang="en-US" sz="2600"/>
              <a:t>没</a:t>
            </a:r>
            <a:r>
              <a:rPr lang="zh-CN" altLang="en-US" sz="2600"/>
              <a:t>个</a:t>
            </a:r>
            <a:r>
              <a:rPr lang="zh-CN" altLang="en-US" sz="2600" smtClean="0"/>
              <a:t>线程独有栈空间</a:t>
            </a:r>
            <a:endParaRPr lang="en-US" altLang="zh-CN" sz="2600" smtClean="0"/>
          </a:p>
          <a:p>
            <a:pPr lvl="1"/>
            <a:r>
              <a:rPr lang="zh-CN" altLang="en-US" sz="2600" smtClean="0"/>
              <a:t>参数，局部变量分配在栈上</a:t>
            </a:r>
            <a:endParaRPr lang="en-US" altLang="zh-CN" sz="2600" smtClean="0"/>
          </a:p>
          <a:p>
            <a:pPr lvl="1"/>
            <a:r>
              <a:rPr lang="zh-CN" altLang="en-US" sz="2600" smtClean="0"/>
              <a:t>一般几百</a:t>
            </a:r>
            <a:r>
              <a:rPr lang="en-US" altLang="zh-CN" sz="2600" smtClean="0"/>
              <a:t>K</a:t>
            </a:r>
            <a:r>
              <a:rPr lang="zh-CN" altLang="en-US" sz="2600" smtClean="0"/>
              <a:t>就够了，</a:t>
            </a:r>
            <a:r>
              <a:rPr lang="en-US" altLang="zh-CN" sz="2600" smtClean="0"/>
              <a:t>64</a:t>
            </a:r>
            <a:r>
              <a:rPr lang="zh-CN" altLang="en-US" sz="2600" smtClean="0"/>
              <a:t>位</a:t>
            </a:r>
            <a:r>
              <a:rPr lang="en-US" altLang="zh-CN" sz="2600" smtClean="0"/>
              <a:t>jvm</a:t>
            </a:r>
            <a:r>
              <a:rPr lang="zh-CN" altLang="en-US" sz="2600" smtClean="0"/>
              <a:t>默认</a:t>
            </a:r>
            <a:r>
              <a:rPr lang="en-US" altLang="zh-CN" sz="2600" smtClean="0"/>
              <a:t>1M</a:t>
            </a:r>
            <a:endParaRPr lang="en-US" altLang="zh-CN" sz="2600" smtClean="0"/>
          </a:p>
          <a:p>
            <a:r>
              <a:rPr lang="zh-CN" altLang="en-US" sz="2800" smtClean="0"/>
              <a:t>对栈深度的影响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19894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JVM</a:t>
            </a:r>
            <a:r>
              <a:rPr lang="zh-CN" altLang="en-US" smtClean="0"/>
              <a:t>内存回收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标记</a:t>
            </a:r>
            <a:r>
              <a:rPr lang="en-US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清除算法</a:t>
            </a:r>
            <a:endParaRPr lang="en-US" altLang="zh-CN" sz="26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复制算法</a:t>
            </a:r>
            <a:endParaRPr lang="en-US" altLang="zh-CN" sz="26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标记</a:t>
            </a:r>
            <a:r>
              <a:rPr lang="en-US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整理算法</a:t>
            </a:r>
            <a:endParaRPr lang="en-US" altLang="zh-CN" sz="26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zh-CN" sz="2600">
                <a:latin typeface="方正姚体" panose="02010601030101010101" pitchFamily="2" charset="-122"/>
                <a:ea typeface="方正姚体" panose="02010601030101010101" pitchFamily="2" charset="-122"/>
              </a:rPr>
              <a:t>分代收集算法</a:t>
            </a:r>
            <a:endParaRPr lang="en-US" altLang="zh-CN" sz="26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24601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zh-CN">
                <a:latin typeface="方正姚体" panose="02010601030101010101" pitchFamily="2" charset="-122"/>
              </a:rPr>
              <a:t>标记</a:t>
            </a:r>
            <a:r>
              <a:rPr lang="en-US" altLang="zh-CN">
                <a:latin typeface="方正姚体" panose="02010601030101010101" pitchFamily="2" charset="-122"/>
              </a:rPr>
              <a:t>-</a:t>
            </a:r>
            <a:r>
              <a:rPr lang="zh-CN" altLang="zh-CN">
                <a:latin typeface="方正姚体" panose="02010601030101010101" pitchFamily="2" charset="-122"/>
              </a:rPr>
              <a:t>清除算法</a:t>
            </a:r>
            <a:endParaRPr lang="en-US" altLang="zh-CN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zh-CN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标记</a:t>
            </a:r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阶段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标记存活对象</a:t>
            </a:r>
            <a:endParaRPr lang="en-US" altLang="zh-CN" sz="24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清除</a:t>
            </a:r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阶段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统一回收所有未标记的对象</a:t>
            </a:r>
            <a:endParaRPr lang="en-US" altLang="zh-CN" sz="240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缺点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会产生内存碎片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如果空间内存碎片太多，当程序产生大对象无法在堆中找到连续空间大小存放的时候，会强制发生</a:t>
            </a:r>
            <a:r>
              <a:rPr lang="en-US" altLang="zh-CN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GC</a:t>
            </a:r>
            <a:endParaRPr lang="en-US" altLang="zh-CN" sz="240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9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CAEACE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1767</TotalTime>
  <Words>656</Words>
  <Application>Microsoft Office PowerPoint</Application>
  <PresentationFormat>宽屏</PresentationFormat>
  <Paragraphs>132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JVM</vt:lpstr>
      <vt:lpstr>课程安排</vt:lpstr>
      <vt:lpstr>重点掌握</vt:lpstr>
      <vt:lpstr>Trace跟踪参数</vt:lpstr>
      <vt:lpstr>Heap内存分配参数</vt:lpstr>
      <vt:lpstr>Heap内存分配参数</vt:lpstr>
      <vt:lpstr>Stack内存分配参数</vt:lpstr>
      <vt:lpstr>JVM内存回收</vt:lpstr>
      <vt:lpstr>标记-清除算法</vt:lpstr>
      <vt:lpstr>复制算法</vt:lpstr>
      <vt:lpstr>复制算法</vt:lpstr>
      <vt:lpstr>标记-整理算法</vt:lpstr>
      <vt:lpstr>标记-整理算法</vt:lpstr>
      <vt:lpstr>分代收集算法</vt:lpstr>
      <vt:lpstr>垃圾收集器-GC</vt:lpstr>
      <vt:lpstr>分代收集GC组合</vt:lpstr>
      <vt:lpstr>PowerPoint 演示文稿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YangHui</cp:lastModifiedBy>
  <cp:revision>291</cp:revision>
  <dcterms:created xsi:type="dcterms:W3CDTF">2016-07-12T22:52:00Z</dcterms:created>
  <dcterms:modified xsi:type="dcterms:W3CDTF">2017-11-17T01:57:58Z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