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2"/>
  </p:notesMasterIdLst>
  <p:sldIdLst>
    <p:sldId id="291" r:id="rId4"/>
    <p:sldId id="414" r:id="rId5"/>
    <p:sldId id="418" r:id="rId6"/>
    <p:sldId id="419" r:id="rId7"/>
    <p:sldId id="421" r:id="rId8"/>
    <p:sldId id="422" r:id="rId9"/>
    <p:sldId id="423" r:id="rId10"/>
    <p:sldId id="37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4" d="100"/>
          <a:sy n="114" d="100"/>
        </p:scale>
        <p:origin x="-474" y="-108"/>
      </p:cViewPr>
      <p:guideLst>
        <p:guide orient="horz" pos="2214"/>
        <p:guide pos="3840"/>
      </p:guideLst>
    </p:cSldViewPr>
  </p:slideViewPr>
  <p:notesTextViewPr>
    <p:cViewPr>
      <p:scale>
        <a:sx n="1" d="1"/>
        <a:sy n="1" d="1"/>
      </p:scale>
      <p:origin x="0" y="0"/>
    </p:cViewPr>
  </p:notesTextViewPr>
  <p:sorterViewPr>
    <p:cViewPr>
      <p:scale>
        <a:sx n="100" d="100"/>
        <a:sy n="100" d="100"/>
      </p:scale>
      <p:origin x="0" y="-49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课 堂：</a:t>
            </a:r>
            <a:r>
              <a:rPr lang="en-US" altLang="zh-CN" smtClean="0">
                <a:hlinkClick r:id="rId3"/>
              </a:rPr>
              <a:t>http://enjoy.ke.qq.com/</a:t>
            </a:r>
            <a:endParaRPr lang="zh-CN" altLang="en-US" smtClean="0"/>
          </a:p>
        </p:txBody>
      </p:sp>
      <p:sp>
        <p:nvSpPr>
          <p:cNvPr id="11" name="TextBox 10"/>
          <p:cNvSpPr txBox="1">
            <a:spLocks noChangeArrowheads="1"/>
          </p:cNvSpPr>
          <p:nvPr userDrawn="1"/>
        </p:nvSpPr>
        <p:spPr bwMode="auto">
          <a:xfrm>
            <a:off x="8286750" y="6411205"/>
            <a:ext cx="3832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官 方 群：</a:t>
            </a:r>
            <a:r>
              <a:rPr lang="en-US" altLang="zh-CN" smtClean="0"/>
              <a:t>684504192</a:t>
            </a:r>
            <a:endParaRPr lang="zh-CN" altLang="en-US"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_文本框 21"/>
          <p:cNvSpPr txBox="1"/>
          <p:nvPr>
            <p:custDataLst>
              <p:tags r:id="rId1"/>
            </p:custDataLst>
          </p:nvPr>
        </p:nvSpPr>
        <p:spPr>
          <a:xfrm>
            <a:off x="939800" y="2144395"/>
            <a:ext cx="10312400" cy="755650"/>
          </a:xfrm>
          <a:prstGeom prst="rect">
            <a:avLst/>
          </a:prstGeom>
          <a:noFill/>
        </p:spPr>
        <p:txBody>
          <a:bodyPr wrap="square" rtlCol="0">
            <a:spAutoFit/>
          </a:bodyPr>
          <a:lstStyle/>
          <a:p>
            <a:pPr algn="ctr" defTabSz="1218565">
              <a:lnSpc>
                <a:spcPct val="120000"/>
              </a:lnSpc>
            </a:pPr>
            <a:r>
              <a:rPr sz="3600">
                <a:ln w="6350">
                  <a:noFill/>
                </a:ln>
                <a:solidFill>
                  <a:schemeClr val="tx1"/>
                </a:solidFill>
                <a:latin typeface="微软雅黑" panose="020B0503020204020204" pitchFamily="34" charset="-122"/>
                <a:ea typeface="微软雅黑" panose="020B0503020204020204" pitchFamily="34" charset="-122"/>
                <a:sym typeface="+mn-ea"/>
              </a:rPr>
              <a:t>Spring组件</a:t>
            </a:r>
            <a:r>
              <a:rPr lang="zh-CN" sz="3600">
                <a:ln w="6350">
                  <a:noFill/>
                </a:ln>
                <a:solidFill>
                  <a:schemeClr val="tx1"/>
                </a:solidFill>
                <a:latin typeface="微软雅黑" panose="020B0503020204020204" pitchFamily="34" charset="-122"/>
                <a:ea typeface="微软雅黑" panose="020B0503020204020204" pitchFamily="34" charset="-122"/>
                <a:sym typeface="+mn-ea"/>
              </a:rPr>
              <a:t>及</a:t>
            </a:r>
            <a:r>
              <a:rPr lang="en-US" altLang="zh-CN" sz="3600">
                <a:ln w="6350">
                  <a:noFill/>
                </a:ln>
                <a:solidFill>
                  <a:schemeClr val="tx1"/>
                </a:solidFill>
                <a:latin typeface="微软雅黑" panose="020B0503020204020204" pitchFamily="34" charset="-122"/>
                <a:ea typeface="微软雅黑" panose="020B0503020204020204" pitchFamily="34" charset="-122"/>
                <a:sym typeface="+mn-ea"/>
              </a:rPr>
              <a:t>AOP</a:t>
            </a:r>
            <a:r>
              <a:rPr lang="zh-CN" altLang="en-US" sz="3600">
                <a:ln w="6350">
                  <a:noFill/>
                </a:ln>
                <a:solidFill>
                  <a:schemeClr val="tx1"/>
                </a:solidFill>
                <a:latin typeface="微软雅黑" panose="020B0503020204020204" pitchFamily="34" charset="-122"/>
                <a:ea typeface="微软雅黑" panose="020B0503020204020204" pitchFamily="34" charset="-122"/>
                <a:sym typeface="+mn-ea"/>
              </a:rPr>
              <a:t>基本使用操作</a:t>
            </a:r>
            <a:r>
              <a:rPr lang="en-US" sz="3600">
                <a:ln w="6350">
                  <a:noFill/>
                </a:ln>
                <a:solidFill>
                  <a:schemeClr val="tx1"/>
                </a:solidFill>
                <a:latin typeface="微软雅黑" panose="020B0503020204020204" pitchFamily="34" charset="-122"/>
                <a:ea typeface="微软雅黑" panose="020B0503020204020204" pitchFamily="34" charset="-122"/>
                <a:sym typeface="+mn-ea"/>
              </a:rPr>
              <a:t>5</a:t>
            </a:r>
            <a:endParaRPr lang="en-US" sz="3600">
              <a:ln w="6350">
                <a:noFill/>
              </a:ln>
              <a:solidFill>
                <a:schemeClr val="tx1"/>
              </a:solidFill>
              <a:latin typeface="微软雅黑" panose="020B0503020204020204" pitchFamily="34" charset="-122"/>
              <a:ea typeface="微软雅黑" panose="020B0503020204020204" pitchFamily="34" charset="-122"/>
              <a:sym typeface="+mn-ea"/>
            </a:endParaRPr>
          </a:p>
        </p:txBody>
      </p:sp>
      <p:sp>
        <p:nvSpPr>
          <p:cNvPr id="23" name="PA_圆角矩形 22"/>
          <p:cNvSpPr/>
          <p:nvPr>
            <p:custDataLst>
              <p:tags r:id="rId2"/>
            </p:custDataLst>
          </p:nvPr>
        </p:nvSpPr>
        <p:spPr>
          <a:xfrm>
            <a:off x="3048000" y="4739984"/>
            <a:ext cx="6098091" cy="2974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a:r>
              <a:rPr lang="en-US" altLang="zh-CN" sz="1335" dirty="0">
                <a:solidFill>
                  <a:srgbClr val="FFFFFF">
                    <a:lumMod val="50000"/>
                  </a:srgbClr>
                </a:solidFill>
                <a:latin typeface="Calibri" panose="020F0502020204030204"/>
                <a:ea typeface="宋体" panose="02010600030101010101" pitchFamily="2" charset="-122"/>
              </a:rPr>
              <a:t>TAHNK YOU FOR WATCHING</a:t>
            </a:r>
            <a:endParaRPr lang="zh-CN" altLang="en-US" sz="1335" dirty="0">
              <a:solidFill>
                <a:srgbClr val="FFFFFF">
                  <a:lumMod val="50000"/>
                </a:srgbClr>
              </a:solidFill>
              <a:latin typeface="Calibri" panose="020F0502020204030204"/>
              <a:ea typeface="宋体" panose="02010600030101010101" pitchFamily="2" charset="-122"/>
            </a:endParaRPr>
          </a:p>
        </p:txBody>
      </p:sp>
      <p:sp>
        <p:nvSpPr>
          <p:cNvPr id="34" name="PA_文本框 19"/>
          <p:cNvSpPr txBox="1">
            <a:spLocks noChangeArrowheads="1"/>
          </p:cNvSpPr>
          <p:nvPr>
            <p:custDataLst>
              <p:tags r:id="rId3"/>
            </p:custDataLst>
          </p:nvPr>
        </p:nvSpPr>
        <p:spPr bwMode="auto">
          <a:xfrm>
            <a:off x="4772025" y="6263005"/>
            <a:ext cx="69742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218565">
              <a:lnSpc>
                <a:spcPct val="120000"/>
              </a:lnSpc>
            </a:pPr>
            <a:r>
              <a:rPr lang="zh-CN" altLang="en-US" sz="2000" b="1">
                <a:solidFill>
                  <a:srgbClr val="FF0000"/>
                </a:solidFill>
                <a:latin typeface="微软雅黑" panose="020B0503020204020204" pitchFamily="34" charset="-122"/>
                <a:ea typeface="微软雅黑" panose="020B0503020204020204" pitchFamily="34" charset="-122"/>
              </a:rPr>
              <a:t>享学课堂</a:t>
            </a:r>
            <a:r>
              <a:rPr lang="en-US" altLang="zh-CN" sz="2000" b="1">
                <a:solidFill>
                  <a:srgbClr val="FF0000"/>
                </a:solidFill>
                <a:latin typeface="微软雅黑" panose="020B0503020204020204" pitchFamily="34" charset="-122"/>
                <a:ea typeface="微软雅黑" panose="020B0503020204020204" pitchFamily="34" charset="-122"/>
              </a:rPr>
              <a:t>_</a:t>
            </a:r>
            <a:r>
              <a:rPr lang="zh-CN" altLang="en-US" sz="2000" b="1">
                <a:solidFill>
                  <a:srgbClr val="FF0000"/>
                </a:solidFill>
                <a:latin typeface="微软雅黑" panose="020B0503020204020204" pitchFamily="34" charset="-122"/>
                <a:ea typeface="微软雅黑" panose="020B0503020204020204" pitchFamily="34" charset="-122"/>
              </a:rPr>
              <a:t>主讲</a:t>
            </a:r>
            <a:r>
              <a:rPr lang="zh-CN" altLang="en-US" sz="2000" b="1" smtClean="0">
                <a:solidFill>
                  <a:srgbClr val="FF0000"/>
                </a:solidFill>
                <a:latin typeface="微软雅黑" panose="020B0503020204020204" pitchFamily="34" charset="-122"/>
                <a:ea typeface="微软雅黑" panose="020B0503020204020204" pitchFamily="34" charset="-122"/>
              </a:rPr>
              <a:t>老师：</a:t>
            </a:r>
            <a:r>
              <a:rPr lang="en-US" altLang="zh-CN" sz="2000" b="1" smtClean="0">
                <a:solidFill>
                  <a:srgbClr val="FF0000"/>
                </a:solidFill>
                <a:latin typeface="微软雅黑" panose="020B0503020204020204" pitchFamily="34" charset="-122"/>
                <a:ea typeface="微软雅黑" panose="020B0503020204020204" pitchFamily="34" charset="-122"/>
              </a:rPr>
              <a:t>James     </a:t>
            </a:r>
            <a:r>
              <a:rPr lang="en-US" altLang="zh-CN" sz="2000" b="1" dirty="0" smtClean="0">
                <a:solidFill>
                  <a:srgbClr val="FF0000"/>
                </a:solidFill>
                <a:latin typeface="微软雅黑" panose="020B0503020204020204" pitchFamily="34" charset="-122"/>
                <a:ea typeface="微软雅黑" panose="020B0503020204020204" pitchFamily="34" charset="-122"/>
              </a:rPr>
              <a:t>QQ: 1076258117</a:t>
            </a:r>
            <a:endParaRPr lang="en-US" altLang="zh-CN" sz="2000" b="1" dirty="0" smtClean="0">
              <a:solidFill>
                <a:srgbClr val="FF0000"/>
              </a:solidFill>
              <a:latin typeface="微软雅黑" panose="020B0503020204020204" pitchFamily="34" charset="-122"/>
              <a:ea typeface="微软雅黑" panose="020B0503020204020204" pitchFamily="34" charset="-122"/>
            </a:endParaRPr>
          </a:p>
        </p:txBody>
      </p:sp>
      <p:grpSp>
        <p:nvGrpSpPr>
          <p:cNvPr id="21" name="PA_组合 20"/>
          <p:cNvGrpSpPr/>
          <p:nvPr>
            <p:custDataLst>
              <p:tags r:id="rId4"/>
            </p:custDataLst>
          </p:nvPr>
        </p:nvGrpSpPr>
        <p:grpSpPr>
          <a:xfrm>
            <a:off x="0" y="4462125"/>
            <a:ext cx="12192000" cy="72008"/>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pic>
        <p:nvPicPr>
          <p:cNvPr id="36" name="Picture 5" descr="C:\Users\dev\Desktop\xx.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6614" y="65602"/>
            <a:ext cx="1332662" cy="133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to="" calcmode="lin" valueType="num">
                                      <p:cBhvr>
                                        <p:cTn id="7" dur="700" fill="hold">
                                          <p:stCondLst>
                                            <p:cond delay="0"/>
                                          </p:stCondLst>
                                        </p:cTn>
                                        <p:tgtEl>
                                          <p:spTgt spid="2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to="" calcmode="lin" valueType="num">
                                      <p:cBhvr>
                                        <p:cTn id="13"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2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882650" y="287020"/>
            <a:ext cx="679958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sz="2665" dirty="0">
                <a:solidFill>
                  <a:srgbClr val="1D69A3"/>
                </a:solidFill>
                <a:latin typeface="微软雅黑" panose="020B0503020204020204" pitchFamily="34" charset="-122"/>
                <a:ea typeface="微软雅黑" panose="020B0503020204020204" pitchFamily="34" charset="-122"/>
              </a:rPr>
              <a:t>@Autowired</a:t>
            </a:r>
            <a:r>
              <a:rPr lang="zh-CN" altLang="en-US" sz="2665" dirty="0">
                <a:solidFill>
                  <a:srgbClr val="1D69A3"/>
                </a:solidFill>
                <a:latin typeface="微软雅黑" panose="020B0503020204020204" pitchFamily="34" charset="-122"/>
                <a:ea typeface="微软雅黑" panose="020B0503020204020204" pitchFamily="34" charset="-122"/>
              </a:rPr>
              <a:t>其它加载方式</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3175" y="932815"/>
            <a:ext cx="2171700" cy="76200"/>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6146" name="Rectangle 2"/>
          <p:cNvSpPr/>
          <p:nvPr/>
        </p:nvSpPr>
        <p:spPr>
          <a:xfrm>
            <a:off x="3175" y="13747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6147" name="Rectangle 3"/>
          <p:cNvSpPr/>
          <p:nvPr/>
        </p:nvSpPr>
        <p:spPr>
          <a:xfrm>
            <a:off x="744538" y="13747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6148" name="Text Box 4"/>
          <p:cNvSpPr txBox="1"/>
          <p:nvPr/>
        </p:nvSpPr>
        <p:spPr>
          <a:xfrm>
            <a:off x="2858" y="154940"/>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sz="3600" b="1" dirty="0">
                <a:solidFill>
                  <a:schemeClr val="bg1"/>
                </a:solidFill>
                <a:latin typeface="方正兰亭超细黑简体"/>
                <a:ea typeface="方正兰亭超细黑简体"/>
              </a:rPr>
              <a:t>1</a:t>
            </a:r>
            <a:endParaRPr lang="en-US" sz="3600" b="1" dirty="0">
              <a:solidFill>
                <a:schemeClr val="bg1"/>
              </a:solidFill>
              <a:latin typeface="方正兰亭超细黑简体"/>
              <a:ea typeface="方正兰亭超细黑简体"/>
            </a:endParaRPr>
          </a:p>
        </p:txBody>
      </p:sp>
      <p:sp>
        <p:nvSpPr>
          <p:cNvPr id="18" name="文本框 17"/>
          <p:cNvSpPr txBox="1"/>
          <p:nvPr/>
        </p:nvSpPr>
        <p:spPr>
          <a:xfrm>
            <a:off x="158115" y="1070610"/>
            <a:ext cx="9663430" cy="1918335"/>
          </a:xfrm>
          <a:prstGeom prst="rect">
            <a:avLst/>
          </a:prstGeom>
          <a:noFill/>
        </p:spPr>
        <p:txBody>
          <a:bodyPr wrap="square" rtlCol="0">
            <a:spAutoFit/>
          </a:bodyPr>
          <a:p>
            <a:pPr>
              <a:lnSpc>
                <a:spcPct val="220000"/>
              </a:lnSpc>
            </a:pPr>
            <a:r>
              <a:rPr>
                <a:sym typeface="+mn-ea"/>
              </a:rPr>
              <a:t>1,</a:t>
            </a:r>
            <a:r>
              <a:rPr lang="zh-CN">
                <a:sym typeface="+mn-ea"/>
              </a:rPr>
              <a:t>方法加载</a:t>
            </a:r>
            <a:endParaRPr>
              <a:sym typeface="+mn-ea"/>
            </a:endParaRPr>
          </a:p>
          <a:p>
            <a:pPr>
              <a:lnSpc>
                <a:spcPct val="220000"/>
              </a:lnSpc>
            </a:pPr>
            <a:r>
              <a:rPr>
                <a:sym typeface="+mn-ea"/>
              </a:rPr>
              <a:t>2,</a:t>
            </a:r>
            <a:r>
              <a:rPr lang="zh-CN">
                <a:sym typeface="+mn-ea"/>
              </a:rPr>
              <a:t>方法内部的使用参数加载</a:t>
            </a:r>
            <a:endParaRPr>
              <a:sym typeface="+mn-ea"/>
            </a:endParaRPr>
          </a:p>
          <a:p>
            <a:pPr>
              <a:lnSpc>
                <a:spcPct val="220000"/>
              </a:lnSpc>
            </a:pPr>
            <a:r>
              <a:rPr>
                <a:sym typeface="+mn-ea"/>
              </a:rPr>
              <a:t>3,</a:t>
            </a:r>
            <a:r>
              <a:rPr lang="zh-CN">
                <a:sym typeface="+mn-ea"/>
              </a:rPr>
              <a:t>构造方法加载</a:t>
            </a:r>
            <a:endParaRPr lang="zh-CN">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882650" y="287020"/>
            <a:ext cx="556514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sz="2665" dirty="0">
                <a:solidFill>
                  <a:srgbClr val="1D69A3"/>
                </a:solidFill>
                <a:latin typeface="微软雅黑" panose="020B0503020204020204" pitchFamily="34" charset="-122"/>
                <a:ea typeface="微软雅黑" panose="020B0503020204020204" pitchFamily="34" charset="-122"/>
              </a:rPr>
              <a:t>自动装配</a:t>
            </a:r>
            <a:r>
              <a:rPr lang="en-US" altLang="zh-CN" sz="2665" dirty="0">
                <a:solidFill>
                  <a:srgbClr val="1D69A3"/>
                </a:solidFill>
                <a:latin typeface="微软雅黑" panose="020B0503020204020204" pitchFamily="34" charset="-122"/>
                <a:ea typeface="微软雅黑" panose="020B0503020204020204" pitchFamily="34" charset="-122"/>
              </a:rPr>
              <a:t>:Aware</a:t>
            </a:r>
            <a:r>
              <a:rPr lang="zh-CN" altLang="en-US" sz="2665" dirty="0">
                <a:solidFill>
                  <a:srgbClr val="1D69A3"/>
                </a:solidFill>
                <a:latin typeface="微软雅黑" panose="020B0503020204020204" pitchFamily="34" charset="-122"/>
                <a:ea typeface="微软雅黑" panose="020B0503020204020204" pitchFamily="34" charset="-122"/>
              </a:rPr>
              <a:t>注入</a:t>
            </a:r>
            <a:r>
              <a:rPr lang="en-US" altLang="zh-CN" sz="2665" dirty="0">
                <a:solidFill>
                  <a:srgbClr val="1D69A3"/>
                </a:solidFill>
                <a:latin typeface="微软雅黑" panose="020B0503020204020204" pitchFamily="34" charset="-122"/>
                <a:ea typeface="微软雅黑" panose="020B0503020204020204" pitchFamily="34" charset="-122"/>
              </a:rPr>
              <a:t>Spring</a:t>
            </a:r>
            <a:r>
              <a:rPr lang="zh-CN" altLang="en-US" sz="2665" dirty="0">
                <a:solidFill>
                  <a:srgbClr val="1D69A3"/>
                </a:solidFill>
                <a:latin typeface="微软雅黑" panose="020B0503020204020204" pitchFamily="34" charset="-122"/>
                <a:ea typeface="微软雅黑" panose="020B0503020204020204" pitchFamily="34" charset="-122"/>
              </a:rPr>
              <a:t>组件原理</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3175" y="932815"/>
            <a:ext cx="2171700" cy="76200"/>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6146" name="Rectangle 2"/>
          <p:cNvSpPr/>
          <p:nvPr/>
        </p:nvSpPr>
        <p:spPr>
          <a:xfrm>
            <a:off x="3175" y="13747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6147" name="Rectangle 3"/>
          <p:cNvSpPr/>
          <p:nvPr/>
        </p:nvSpPr>
        <p:spPr>
          <a:xfrm>
            <a:off x="744538" y="13747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6148" name="Text Box 4"/>
          <p:cNvSpPr txBox="1"/>
          <p:nvPr/>
        </p:nvSpPr>
        <p:spPr>
          <a:xfrm>
            <a:off x="2858" y="154940"/>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sz="3600" b="1" dirty="0">
                <a:solidFill>
                  <a:schemeClr val="bg1"/>
                </a:solidFill>
                <a:latin typeface="方正兰亭超细黑简体"/>
                <a:ea typeface="方正兰亭超细黑简体"/>
              </a:rPr>
              <a:t>2</a:t>
            </a:r>
            <a:endParaRPr lang="en-US" sz="3600" b="1" dirty="0">
              <a:solidFill>
                <a:schemeClr val="bg1"/>
              </a:solidFill>
              <a:latin typeface="方正兰亭超细黑简体"/>
              <a:ea typeface="方正兰亭超细黑简体"/>
            </a:endParaRPr>
          </a:p>
        </p:txBody>
      </p:sp>
      <p:sp>
        <p:nvSpPr>
          <p:cNvPr id="18" name="文本框 17"/>
          <p:cNvSpPr txBox="1"/>
          <p:nvPr/>
        </p:nvSpPr>
        <p:spPr>
          <a:xfrm>
            <a:off x="158115" y="1070610"/>
            <a:ext cx="9663430" cy="2417445"/>
          </a:xfrm>
          <a:prstGeom prst="rect">
            <a:avLst/>
          </a:prstGeom>
          <a:noFill/>
        </p:spPr>
        <p:txBody>
          <a:bodyPr wrap="square" rtlCol="0">
            <a:spAutoFit/>
          </a:bodyPr>
          <a:p>
            <a:pPr algn="l">
              <a:lnSpc>
                <a:spcPct val="210000"/>
              </a:lnSpc>
            </a:pPr>
            <a:r>
              <a:rPr lang="en-US" altLang="zh-CN">
                <a:sym typeface="+mn-ea"/>
              </a:rPr>
              <a:t>自定义组件想要使用Spring容器底层的组件(ApplicationContext, BeanFactory, ......)</a:t>
            </a:r>
            <a:endParaRPr lang="en-US" altLang="zh-CN">
              <a:sym typeface="+mn-ea"/>
            </a:endParaRPr>
          </a:p>
          <a:p>
            <a:pPr algn="l">
              <a:lnSpc>
                <a:spcPct val="210000"/>
              </a:lnSpc>
            </a:pPr>
            <a:r>
              <a:rPr lang="en-US" altLang="zh-CN">
                <a:sym typeface="+mn-ea"/>
              </a:rPr>
              <a:t>自定义组件实现xxxAware, 在创建对象的时候, 会调用接口规定的方法注入到相关组件</a:t>
            </a:r>
            <a:endParaRPr lang="en-US" altLang="zh-CN">
              <a:sym typeface="+mn-ea"/>
            </a:endParaRPr>
          </a:p>
          <a:p>
            <a:pPr algn="l">
              <a:lnSpc>
                <a:spcPct val="210000"/>
              </a:lnSpc>
            </a:pPr>
            <a:endParaRPr lang="en-US" altLang="zh-CN">
              <a:sym typeface="+mn-ea"/>
            </a:endParaRPr>
          </a:p>
          <a:p>
            <a:pPr algn="l">
              <a:lnSpc>
                <a:spcPct val="210000"/>
              </a:lnSpc>
            </a:pP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882650" y="287020"/>
            <a:ext cx="795083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常见</a:t>
            </a:r>
            <a:r>
              <a:rPr lang="en-US" altLang="zh-CN" sz="2665" dirty="0">
                <a:solidFill>
                  <a:srgbClr val="1D69A3"/>
                </a:solidFill>
                <a:latin typeface="微软雅黑" panose="020B0503020204020204" pitchFamily="34" charset="-122"/>
                <a:ea typeface="微软雅黑" panose="020B0503020204020204" pitchFamily="34" charset="-122"/>
              </a:rPr>
              <a:t>XXXAware</a:t>
            </a:r>
            <a:r>
              <a:rPr lang="zh-CN" altLang="en-US" sz="2665" dirty="0">
                <a:solidFill>
                  <a:srgbClr val="1D69A3"/>
                </a:solidFill>
                <a:latin typeface="微软雅黑" panose="020B0503020204020204" pitchFamily="34" charset="-122"/>
                <a:ea typeface="微软雅黑" panose="020B0503020204020204" pitchFamily="34" charset="-122"/>
              </a:rPr>
              <a:t>接口</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3175" y="932815"/>
            <a:ext cx="2171700" cy="76200"/>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6146" name="Rectangle 2"/>
          <p:cNvSpPr/>
          <p:nvPr/>
        </p:nvSpPr>
        <p:spPr>
          <a:xfrm>
            <a:off x="3175" y="13747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6147" name="Rectangle 3"/>
          <p:cNvSpPr/>
          <p:nvPr/>
        </p:nvSpPr>
        <p:spPr>
          <a:xfrm>
            <a:off x="744538" y="13747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6148" name="Text Box 4"/>
          <p:cNvSpPr txBox="1"/>
          <p:nvPr/>
        </p:nvSpPr>
        <p:spPr>
          <a:xfrm>
            <a:off x="2858" y="154940"/>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sz="3600" b="1" dirty="0">
                <a:solidFill>
                  <a:schemeClr val="bg1"/>
                </a:solidFill>
                <a:latin typeface="方正兰亭超细黑简体"/>
                <a:ea typeface="方正兰亭超细黑简体"/>
              </a:rPr>
              <a:t>3</a:t>
            </a:r>
            <a:endParaRPr lang="en-US" sz="3600" b="1" dirty="0">
              <a:solidFill>
                <a:schemeClr val="bg1"/>
              </a:solidFill>
              <a:latin typeface="方正兰亭超细黑简体"/>
              <a:ea typeface="方正兰亭超细黑简体"/>
            </a:endParaRPr>
          </a:p>
        </p:txBody>
      </p:sp>
      <p:sp>
        <p:nvSpPr>
          <p:cNvPr id="18" name="文本框 17"/>
          <p:cNvSpPr txBox="1"/>
          <p:nvPr/>
        </p:nvSpPr>
        <p:spPr>
          <a:xfrm>
            <a:off x="158115" y="1070610"/>
            <a:ext cx="9663430" cy="1835785"/>
          </a:xfrm>
          <a:prstGeom prst="rect">
            <a:avLst/>
          </a:prstGeom>
          <a:noFill/>
        </p:spPr>
        <p:txBody>
          <a:bodyPr wrap="square" rtlCol="0">
            <a:spAutoFit/>
          </a:bodyPr>
          <a:p>
            <a:pPr algn="l">
              <a:lnSpc>
                <a:spcPct val="210000"/>
              </a:lnSpc>
            </a:pPr>
            <a:r>
              <a:rPr lang="en-US" altLang="zh-CN">
                <a:sym typeface="+mn-ea"/>
              </a:rPr>
              <a:t>ApplicationContextAware</a:t>
            </a:r>
            <a:r>
              <a:rPr lang="zh-CN" altLang="en-US">
                <a:sym typeface="+mn-ea"/>
              </a:rPr>
              <a:t>接口</a:t>
            </a:r>
            <a:r>
              <a:rPr lang="en-US" altLang="zh-CN">
                <a:sym typeface="+mn-ea"/>
              </a:rPr>
              <a:t>: </a:t>
            </a:r>
            <a:r>
              <a:rPr lang="zh-CN" altLang="en-US">
                <a:sym typeface="+mn-ea"/>
              </a:rPr>
              <a:t>获取</a:t>
            </a:r>
            <a:r>
              <a:rPr lang="en-US" altLang="zh-CN">
                <a:sym typeface="+mn-ea"/>
              </a:rPr>
              <a:t>IOC</a:t>
            </a:r>
            <a:r>
              <a:rPr lang="zh-CN" altLang="en-US">
                <a:sym typeface="+mn-ea"/>
              </a:rPr>
              <a:t>容器</a:t>
            </a:r>
            <a:endParaRPr lang="zh-CN" altLang="en-US">
              <a:sym typeface="+mn-ea"/>
            </a:endParaRPr>
          </a:p>
          <a:p>
            <a:pPr algn="l">
              <a:lnSpc>
                <a:spcPct val="210000"/>
              </a:lnSpc>
            </a:pPr>
            <a:r>
              <a:rPr lang="en-US" altLang="zh-CN">
                <a:sym typeface="+mn-ea"/>
              </a:rPr>
              <a:t>BeanNameAware</a:t>
            </a:r>
            <a:r>
              <a:rPr lang="zh-CN" altLang="en-US">
                <a:sym typeface="+mn-ea"/>
              </a:rPr>
              <a:t>接口</a:t>
            </a:r>
            <a:r>
              <a:rPr lang="en-US" altLang="zh-CN">
                <a:sym typeface="+mn-ea"/>
              </a:rPr>
              <a:t>: </a:t>
            </a:r>
            <a:r>
              <a:rPr lang="zh-CN" altLang="en-US">
                <a:sym typeface="+mn-ea"/>
              </a:rPr>
              <a:t>获取</a:t>
            </a:r>
            <a:r>
              <a:rPr lang="en-US" altLang="zh-CN">
                <a:sym typeface="+mn-ea"/>
              </a:rPr>
              <a:t>Bean</a:t>
            </a:r>
            <a:r>
              <a:rPr lang="zh-CN" altLang="en-US">
                <a:sym typeface="+mn-ea"/>
              </a:rPr>
              <a:t>信息</a:t>
            </a:r>
            <a:endParaRPr lang="zh-CN" altLang="en-US">
              <a:sym typeface="+mn-ea"/>
            </a:endParaRPr>
          </a:p>
          <a:p>
            <a:pPr algn="l">
              <a:lnSpc>
                <a:spcPct val="210000"/>
              </a:lnSpc>
            </a:pPr>
            <a:r>
              <a:rPr lang="zh-CN" altLang="en-US">
                <a:sym typeface="+mn-ea"/>
              </a:rPr>
              <a:t>EmbeddedValueResolverAware接口</a:t>
            </a:r>
            <a:r>
              <a:rPr lang="en-US" altLang="zh-CN">
                <a:sym typeface="+mn-ea"/>
              </a:rPr>
              <a:t>: </a:t>
            </a:r>
            <a:r>
              <a:rPr lang="zh-CN" altLang="en-US">
                <a:sym typeface="+mn-ea"/>
              </a:rPr>
              <a:t>解析器</a:t>
            </a:r>
            <a:r>
              <a:rPr lang="en-US" altLang="zh-CN">
                <a:sym typeface="+mn-ea"/>
              </a:rPr>
              <a:t>(</a:t>
            </a:r>
            <a:r>
              <a:rPr lang="zh-CN" altLang="en-US">
                <a:sym typeface="+mn-ea"/>
              </a:rPr>
              <a:t>表达式及相关脚本解析</a:t>
            </a:r>
            <a:r>
              <a:rPr lang="en-US" altLang="zh-CN">
                <a:sym typeface="+mn-ea"/>
              </a:rPr>
              <a:t>)</a:t>
            </a:r>
            <a:endParaRPr lang="en-US" altLang="zh-CN">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882650" y="287020"/>
            <a:ext cx="795083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容器对比及总结</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3175" y="932815"/>
            <a:ext cx="2171700" cy="76200"/>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6146" name="Rectangle 2"/>
          <p:cNvSpPr/>
          <p:nvPr/>
        </p:nvSpPr>
        <p:spPr>
          <a:xfrm>
            <a:off x="3175" y="13747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6147" name="Rectangle 3"/>
          <p:cNvSpPr/>
          <p:nvPr/>
        </p:nvSpPr>
        <p:spPr>
          <a:xfrm>
            <a:off x="744538" y="13747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6148" name="Text Box 4"/>
          <p:cNvSpPr txBox="1"/>
          <p:nvPr/>
        </p:nvSpPr>
        <p:spPr>
          <a:xfrm>
            <a:off x="2858" y="154940"/>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sz="3600" b="1" dirty="0">
                <a:solidFill>
                  <a:schemeClr val="bg1"/>
                </a:solidFill>
                <a:latin typeface="方正兰亭超细黑简体"/>
                <a:ea typeface="方正兰亭超细黑简体"/>
              </a:rPr>
              <a:t>4</a:t>
            </a:r>
            <a:endParaRPr lang="en-US" sz="3600" b="1" dirty="0">
              <a:solidFill>
                <a:schemeClr val="bg1"/>
              </a:solidFill>
              <a:latin typeface="方正兰亭超细黑简体"/>
              <a:ea typeface="方正兰亭超细黑简体"/>
            </a:endParaRPr>
          </a:p>
        </p:txBody>
      </p:sp>
      <p:sp>
        <p:nvSpPr>
          <p:cNvPr id="18" name="文本框 17"/>
          <p:cNvSpPr txBox="1"/>
          <p:nvPr/>
        </p:nvSpPr>
        <p:spPr>
          <a:xfrm>
            <a:off x="158115" y="1070610"/>
            <a:ext cx="9663430" cy="3913505"/>
          </a:xfrm>
          <a:prstGeom prst="rect">
            <a:avLst/>
          </a:prstGeom>
          <a:noFill/>
        </p:spPr>
        <p:txBody>
          <a:bodyPr wrap="square" rtlCol="0">
            <a:spAutoFit/>
          </a:bodyPr>
          <a:p>
            <a:pPr algn="l">
              <a:lnSpc>
                <a:spcPct val="210000"/>
              </a:lnSpc>
            </a:pPr>
            <a:r>
              <a:rPr lang="en-US" altLang="zh-CN">
                <a:sym typeface="+mn-ea"/>
              </a:rPr>
              <a:t>ApplicationContextAware</a:t>
            </a:r>
            <a:r>
              <a:rPr lang="zh-CN" altLang="en-US">
                <a:sym typeface="+mn-ea"/>
              </a:rPr>
              <a:t>接口获取</a:t>
            </a:r>
            <a:r>
              <a:rPr lang="en-US" altLang="zh-CN">
                <a:sym typeface="+mn-ea"/>
              </a:rPr>
              <a:t>IOC</a:t>
            </a:r>
            <a:r>
              <a:rPr lang="zh-CN" altLang="en-US">
                <a:sym typeface="+mn-ea"/>
              </a:rPr>
              <a:t>容器</a:t>
            </a:r>
            <a:endParaRPr lang="zh-CN" altLang="en-US">
              <a:sym typeface="+mn-ea"/>
            </a:endParaRPr>
          </a:p>
          <a:p>
            <a:pPr algn="l">
              <a:lnSpc>
                <a:spcPct val="210000"/>
              </a:lnSpc>
            </a:pPr>
            <a:r>
              <a:rPr lang="en-US" altLang="zh-CN">
                <a:sym typeface="+mn-ea"/>
              </a:rPr>
              <a:t>AnnotationConfigApplicationContext</a:t>
            </a:r>
            <a:r>
              <a:rPr lang="zh-CN" altLang="en-US">
                <a:sym typeface="+mn-ea"/>
              </a:rPr>
              <a:t>加载配置文件获取的容器</a:t>
            </a:r>
            <a:endParaRPr lang="zh-CN" altLang="en-US">
              <a:sym typeface="+mn-ea"/>
            </a:endParaRPr>
          </a:p>
          <a:p>
            <a:pPr algn="l">
              <a:lnSpc>
                <a:spcPct val="210000"/>
              </a:lnSpc>
            </a:pPr>
            <a:endParaRPr lang="zh-CN" altLang="en-US">
              <a:sym typeface="+mn-ea"/>
            </a:endParaRPr>
          </a:p>
          <a:p>
            <a:pPr algn="l">
              <a:lnSpc>
                <a:spcPct val="150000"/>
              </a:lnSpc>
            </a:pPr>
            <a:r>
              <a:rPr lang="zh-CN" altLang="en-US" b="1">
                <a:solidFill>
                  <a:srgbClr val="FF0000"/>
                </a:solidFill>
                <a:sym typeface="+mn-ea"/>
              </a:rPr>
              <a:t>总结</a:t>
            </a:r>
            <a:r>
              <a:rPr lang="zh-CN" altLang="en-US">
                <a:sym typeface="+mn-ea"/>
              </a:rPr>
              <a:t>:</a:t>
            </a:r>
            <a:endParaRPr lang="zh-CN" altLang="en-US">
              <a:sym typeface="+mn-ea"/>
            </a:endParaRPr>
          </a:p>
          <a:p>
            <a:pPr algn="l">
              <a:lnSpc>
                <a:spcPct val="150000"/>
              </a:lnSpc>
            </a:pPr>
            <a:r>
              <a:rPr lang="zh-CN" altLang="en-US">
                <a:sym typeface="+mn-ea"/>
              </a:rPr>
              <a:t>      把Spring底层的组件可以注入到自定义的bean中,ApplicationContextAware是利用ApplicationContextAwareProcessor来处理的, 其它XXXAware也类似, 都有相关的Processor来处理, XXXAware----&gt;功能使用了XXXProcessor来处理的;</a:t>
            </a:r>
            <a:endParaRPr lang="zh-CN" altLang="en-US">
              <a:sym typeface="+mn-ea"/>
            </a:endParaRPr>
          </a:p>
          <a:p>
            <a:pPr algn="l">
              <a:lnSpc>
                <a:spcPct val="150000"/>
              </a:lnSpc>
            </a:pPr>
            <a:r>
              <a:rPr lang="zh-CN" altLang="en-US">
                <a:sym typeface="+mn-ea"/>
              </a:rPr>
              <a:t>比如</a:t>
            </a:r>
            <a:r>
              <a:rPr lang="en-US" altLang="zh-CN">
                <a:sym typeface="+mn-ea"/>
              </a:rPr>
              <a:t>: </a:t>
            </a:r>
            <a:r>
              <a:rPr lang="zh-CN" altLang="en-US">
                <a:sym typeface="+mn-ea"/>
              </a:rPr>
              <a:t>ApplicaitonContextAware---&gt;ApplicationContextProcessor后置处理器来处理的</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882650" y="287020"/>
            <a:ext cx="795083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什么是</a:t>
            </a:r>
            <a:r>
              <a:rPr lang="en-US" altLang="zh-CN" sz="2665" dirty="0">
                <a:solidFill>
                  <a:srgbClr val="1D69A3"/>
                </a:solidFill>
                <a:latin typeface="微软雅黑" panose="020B0503020204020204" pitchFamily="34" charset="-122"/>
                <a:ea typeface="微软雅黑" panose="020B0503020204020204" pitchFamily="34" charset="-122"/>
              </a:rPr>
              <a:t>AOP</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3175" y="932815"/>
            <a:ext cx="2171700" cy="76200"/>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6146" name="Rectangle 2"/>
          <p:cNvSpPr/>
          <p:nvPr/>
        </p:nvSpPr>
        <p:spPr>
          <a:xfrm>
            <a:off x="3175" y="13747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6147" name="Rectangle 3"/>
          <p:cNvSpPr/>
          <p:nvPr/>
        </p:nvSpPr>
        <p:spPr>
          <a:xfrm>
            <a:off x="744538" y="13747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6148" name="Text Box 4"/>
          <p:cNvSpPr txBox="1"/>
          <p:nvPr/>
        </p:nvSpPr>
        <p:spPr>
          <a:xfrm>
            <a:off x="2858" y="154940"/>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sz="3600" b="1" dirty="0">
                <a:solidFill>
                  <a:schemeClr val="bg1"/>
                </a:solidFill>
                <a:latin typeface="方正兰亭超细黑简体"/>
                <a:ea typeface="方正兰亭超细黑简体"/>
              </a:rPr>
              <a:t>5</a:t>
            </a:r>
            <a:endParaRPr lang="en-US" sz="3600" b="1" dirty="0">
              <a:solidFill>
                <a:schemeClr val="bg1"/>
              </a:solidFill>
              <a:latin typeface="方正兰亭超细黑简体"/>
              <a:ea typeface="方正兰亭超细黑简体"/>
            </a:endParaRPr>
          </a:p>
        </p:txBody>
      </p:sp>
      <p:sp>
        <p:nvSpPr>
          <p:cNvPr id="18" name="文本框 17"/>
          <p:cNvSpPr txBox="1"/>
          <p:nvPr/>
        </p:nvSpPr>
        <p:spPr>
          <a:xfrm>
            <a:off x="158115" y="1070610"/>
            <a:ext cx="9663430" cy="1254125"/>
          </a:xfrm>
          <a:prstGeom prst="rect">
            <a:avLst/>
          </a:prstGeom>
          <a:noFill/>
        </p:spPr>
        <p:txBody>
          <a:bodyPr wrap="square" rtlCol="0">
            <a:spAutoFit/>
          </a:bodyPr>
          <a:p>
            <a:pPr algn="l">
              <a:lnSpc>
                <a:spcPct val="210000"/>
              </a:lnSpc>
            </a:pPr>
            <a:r>
              <a:rPr>
                <a:sym typeface="+mn-ea"/>
              </a:rPr>
              <a:t>AOP: 面向切面编程[底层就是动态代理]</a:t>
            </a:r>
            <a:endParaRPr>
              <a:sym typeface="+mn-ea"/>
            </a:endParaRPr>
          </a:p>
          <a:p>
            <a:pPr algn="l">
              <a:lnSpc>
                <a:spcPct val="210000"/>
              </a:lnSpc>
            </a:pPr>
            <a:r>
              <a:rPr>
                <a:sym typeface="+mn-ea"/>
              </a:rPr>
              <a:t>指程序在运行期间动态的将某段代码切入到指定方法位置进行运行的编程方式</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882650" y="287020"/>
            <a:ext cx="795083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altLang="zh-CN" sz="2665" dirty="0">
                <a:solidFill>
                  <a:srgbClr val="1D69A3"/>
                </a:solidFill>
                <a:latin typeface="微软雅黑" panose="020B0503020204020204" pitchFamily="34" charset="-122"/>
                <a:ea typeface="微软雅黑" panose="020B0503020204020204" pitchFamily="34" charset="-122"/>
              </a:rPr>
              <a:t>AOP</a:t>
            </a:r>
            <a:r>
              <a:rPr lang="zh-CN" altLang="en-US" sz="2665" dirty="0">
                <a:solidFill>
                  <a:srgbClr val="1D69A3"/>
                </a:solidFill>
                <a:latin typeface="微软雅黑" panose="020B0503020204020204" pitchFamily="34" charset="-122"/>
                <a:ea typeface="微软雅黑" panose="020B0503020204020204" pitchFamily="34" charset="-122"/>
              </a:rPr>
              <a:t>通知方法</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3175" y="932815"/>
            <a:ext cx="2171700" cy="76200"/>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6146" name="Rectangle 2"/>
          <p:cNvSpPr/>
          <p:nvPr/>
        </p:nvSpPr>
        <p:spPr>
          <a:xfrm>
            <a:off x="3175" y="13747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6147" name="Rectangle 3"/>
          <p:cNvSpPr/>
          <p:nvPr/>
        </p:nvSpPr>
        <p:spPr>
          <a:xfrm>
            <a:off x="744538" y="13747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6148" name="Text Box 4"/>
          <p:cNvSpPr txBox="1"/>
          <p:nvPr/>
        </p:nvSpPr>
        <p:spPr>
          <a:xfrm>
            <a:off x="2858" y="154940"/>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sz="3600" b="1" dirty="0">
                <a:solidFill>
                  <a:schemeClr val="bg1"/>
                </a:solidFill>
                <a:latin typeface="方正兰亭超细黑简体"/>
                <a:ea typeface="方正兰亭超细黑简体"/>
              </a:rPr>
              <a:t>6</a:t>
            </a:r>
            <a:endParaRPr lang="en-US" sz="3600" b="1" dirty="0">
              <a:solidFill>
                <a:schemeClr val="bg1"/>
              </a:solidFill>
              <a:latin typeface="方正兰亭超细黑简体"/>
              <a:ea typeface="方正兰亭超细黑简体"/>
            </a:endParaRPr>
          </a:p>
        </p:txBody>
      </p:sp>
      <p:sp>
        <p:nvSpPr>
          <p:cNvPr id="18" name="文本框 17"/>
          <p:cNvSpPr txBox="1"/>
          <p:nvPr/>
        </p:nvSpPr>
        <p:spPr>
          <a:xfrm>
            <a:off x="158115" y="1070610"/>
            <a:ext cx="9663430" cy="2999105"/>
          </a:xfrm>
          <a:prstGeom prst="rect">
            <a:avLst/>
          </a:prstGeom>
          <a:noFill/>
        </p:spPr>
        <p:txBody>
          <a:bodyPr wrap="square" rtlCol="0">
            <a:spAutoFit/>
          </a:bodyPr>
          <a:p>
            <a:pPr algn="l">
              <a:lnSpc>
                <a:spcPct val="210000"/>
              </a:lnSpc>
            </a:pPr>
            <a:r>
              <a:rPr lang="en-US">
                <a:sym typeface="+mn-ea"/>
              </a:rPr>
              <a:t>      </a:t>
            </a:r>
            <a:r>
              <a:rPr>
                <a:sym typeface="+mn-ea"/>
              </a:rPr>
              <a:t>前置通知: logStart(),在目标方法(div)运行之前运行 (@Before)</a:t>
            </a:r>
            <a:endParaRPr>
              <a:sym typeface="+mn-ea"/>
            </a:endParaRPr>
          </a:p>
          <a:p>
            <a:pPr algn="l">
              <a:lnSpc>
                <a:spcPct val="210000"/>
              </a:lnSpc>
            </a:pPr>
            <a:r>
              <a:rPr>
                <a:sym typeface="+mn-ea"/>
              </a:rPr>
              <a:t>      后置通知:logEnd(), 在目标方法(div)运行结束之后运行,无论正常或异常结束 (@After)</a:t>
            </a:r>
            <a:endParaRPr>
              <a:sym typeface="+mn-ea"/>
            </a:endParaRPr>
          </a:p>
          <a:p>
            <a:pPr algn="l">
              <a:lnSpc>
                <a:spcPct val="210000"/>
              </a:lnSpc>
            </a:pPr>
            <a:r>
              <a:rPr>
                <a:sym typeface="+mn-ea"/>
              </a:rPr>
              <a:t>      返回通知:logReturn, 在目标方法(div)正常返回之后运行 (@AfterReturning)</a:t>
            </a:r>
            <a:endParaRPr>
              <a:sym typeface="+mn-ea"/>
            </a:endParaRPr>
          </a:p>
          <a:p>
            <a:pPr algn="l">
              <a:lnSpc>
                <a:spcPct val="210000"/>
              </a:lnSpc>
            </a:pPr>
            <a:r>
              <a:rPr>
                <a:sym typeface="+mn-ea"/>
              </a:rPr>
              <a:t>      异常通知:logException, 在目标方法(div)出现异常后运行(@AfterThrowing)</a:t>
            </a:r>
            <a:endParaRPr>
              <a:sym typeface="+mn-ea"/>
            </a:endParaRPr>
          </a:p>
          <a:p>
            <a:pPr algn="l">
              <a:lnSpc>
                <a:spcPct val="210000"/>
              </a:lnSpc>
            </a:pPr>
            <a:r>
              <a:rPr>
                <a:sym typeface="+mn-ea"/>
              </a:rPr>
              <a:t>      环绕通知:动态代理, 最底层通知,手动指定执行目标方法(@Around)</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p:nvPr/>
        </p:nvSpPr>
        <p:spPr>
          <a:xfrm>
            <a:off x="3064510" y="1680210"/>
            <a:ext cx="5202555" cy="12915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6000" smtClean="0">
                <a:solidFill>
                  <a:schemeClr val="tx1"/>
                </a:solidFill>
                <a:latin typeface="微软雅黑" panose="020B0503020204020204" pitchFamily="34" charset="-122"/>
                <a:ea typeface="微软雅黑" panose="020B0503020204020204" pitchFamily="34" charset="-122"/>
              </a:rPr>
              <a:t>   </a:t>
            </a:r>
            <a:r>
              <a:rPr lang="zh-CN" altLang="en-US" sz="6000" smtClean="0">
                <a:solidFill>
                  <a:schemeClr val="tx1"/>
                </a:solidFill>
                <a:latin typeface="微软雅黑" panose="020B0503020204020204" pitchFamily="34" charset="-122"/>
                <a:ea typeface="微软雅黑" panose="020B0503020204020204" pitchFamily="34" charset="-122"/>
              </a:rPr>
              <a:t>完  毕！</a:t>
            </a:r>
            <a:endParaRPr lang="zh-CN" altLang="en-US" sz="3600" smtClean="0">
              <a:solidFill>
                <a:schemeClr val="tx1"/>
              </a:solidFill>
              <a:latin typeface="微软雅黑" panose="020B0503020204020204" pitchFamily="34" charset="-122"/>
              <a:ea typeface="微软雅黑" panose="020B0503020204020204" pitchFamily="34" charset="-122"/>
            </a:endParaRPr>
          </a:p>
          <a:p>
            <a:pPr marL="0" lvl="0" indent="0" algn="ctr" eaLnBrk="1" hangingPunct="1">
              <a:spcBef>
                <a:spcPct val="0"/>
              </a:spcBef>
              <a:buNone/>
            </a:pPr>
            <a:endParaRPr lang="zh-CN" altLang="en-US" sz="180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3984625" y="3255010"/>
            <a:ext cx="3704590" cy="521970"/>
          </a:xfrm>
          <a:prstGeom prst="rect">
            <a:avLst/>
          </a:prstGeom>
          <a:noFill/>
        </p:spPr>
        <p:txBody>
          <a:bodyPr wrap="none" rtlCol="0" anchor="t">
            <a:spAutoFit/>
          </a:bodyPr>
          <a:p>
            <a:r>
              <a:rPr lang="zh-CN" altLang="en-US" sz="2800" smtClean="0">
                <a:latin typeface="微软雅黑" panose="020B0503020204020204" pitchFamily="34" charset="-122"/>
                <a:ea typeface="微软雅黑" panose="020B0503020204020204" pitchFamily="34" charset="-122"/>
                <a:sym typeface="+mn-ea"/>
              </a:rPr>
              <a:t>享学课堂：</a:t>
            </a:r>
            <a:r>
              <a:rPr lang="en-US" altLang="zh-CN" sz="2800" smtClean="0">
                <a:latin typeface="微软雅黑" panose="020B0503020204020204" pitchFamily="34" charset="-122"/>
                <a:ea typeface="微软雅黑" panose="020B0503020204020204" pitchFamily="34" charset="-122"/>
                <a:sym typeface="+mn-ea"/>
              </a:rPr>
              <a:t>James</a:t>
            </a:r>
            <a:r>
              <a:rPr lang="zh-CN" altLang="en-US" sz="2800" smtClean="0">
                <a:latin typeface="微软雅黑" panose="020B0503020204020204" pitchFamily="34" charset="-122"/>
                <a:ea typeface="微软雅黑" panose="020B0503020204020204" pitchFamily="34" charset="-122"/>
                <a:sym typeface="+mn-ea"/>
              </a:rPr>
              <a:t>老师</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PA" val="v4.1.3"/>
</p:tagLst>
</file>

<file path=ppt/tags/tag11.xml><?xml version="1.0" encoding="utf-8"?>
<p:tagLst xmlns:p="http://schemas.openxmlformats.org/presentationml/2006/main">
  <p:tag name="PA" val="v4.1.3"/>
</p:tagLst>
</file>

<file path=ppt/tags/tag12.xml><?xml version="1.0" encoding="utf-8"?>
<p:tagLst xmlns:p="http://schemas.openxmlformats.org/presentationml/2006/main">
  <p:tag name="PA" val="v4.1.3"/>
</p:tagLst>
</file>

<file path=ppt/tags/tag13.xml><?xml version="1.0" encoding="utf-8"?>
<p:tagLst xmlns:p="http://schemas.openxmlformats.org/presentationml/2006/main">
  <p:tag name="PA" val="v4.1.3"/>
</p:tagLst>
</file>

<file path=ppt/tags/tag14.xml><?xml version="1.0" encoding="utf-8"?>
<p:tagLst xmlns:p="http://schemas.openxmlformats.org/presentationml/2006/main">
  <p:tag name="PA" val="v4.1.3"/>
</p:tagLst>
</file>

<file path=ppt/tags/tag15.xml><?xml version="1.0" encoding="utf-8"?>
<p:tagLst xmlns:p="http://schemas.openxmlformats.org/presentationml/2006/main">
  <p:tag name="PA" val="v4.1.3"/>
</p:tagLst>
</file>

<file path=ppt/tags/tag16.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3.xml><?xml version="1.0" encoding="utf-8"?>
<p:tagLst xmlns:p="http://schemas.openxmlformats.org/presentationml/2006/main">
  <p:tag name="PA" val="v4.1.3"/>
</p:tagLst>
</file>

<file path=ppt/tags/tag4.xml><?xml version="1.0" encoding="utf-8"?>
<p:tagLst xmlns:p="http://schemas.openxmlformats.org/presentationml/2006/main">
  <p:tag name="PA" val="v4.1.3"/>
</p:tagLst>
</file>

<file path=ppt/tags/tag5.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7.xml><?xml version="1.0" encoding="utf-8"?>
<p:tagLst xmlns:p="http://schemas.openxmlformats.org/presentationml/2006/main">
  <p:tag name="PA" val="v4.1.3"/>
</p:tagLst>
</file>

<file path=ppt/tags/tag8.xml><?xml version="1.0" encoding="utf-8"?>
<p:tagLst xmlns:p="http://schemas.openxmlformats.org/presentationml/2006/main">
  <p:tag name="PA" val="v4.1.3"/>
</p:tagLst>
</file>

<file path=ppt/tags/tag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1042</Words>
  <Application>WPS 演示</Application>
  <PresentationFormat>自定义</PresentationFormat>
  <Paragraphs>64</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vt:i4>
      </vt:variant>
    </vt:vector>
  </HeadingPairs>
  <TitlesOfParts>
    <vt:vector size="20" baseType="lpstr">
      <vt:lpstr>Arial</vt:lpstr>
      <vt:lpstr>宋体</vt:lpstr>
      <vt:lpstr>Wingdings</vt:lpstr>
      <vt:lpstr>微软雅黑</vt:lpstr>
      <vt:lpstr>Calibri</vt:lpstr>
      <vt:lpstr>方正兰亭超细黑简体</vt:lpstr>
      <vt:lpstr>Arial Unicode MS</vt:lpstr>
      <vt:lpstr>等线</vt:lpstr>
      <vt:lpstr>黑体</vt:lpstr>
      <vt:lpstr>等线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category>锐旗设计;https://9ppt.taobao.com</cp:category>
  <cp:lastModifiedBy>Administrator</cp:lastModifiedBy>
  <cp:revision>451</cp:revision>
  <dcterms:created xsi:type="dcterms:W3CDTF">2016-08-30T15:34:00Z</dcterms:created>
  <dcterms:modified xsi:type="dcterms:W3CDTF">2018-06-14T02:23:50Z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