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91" r:id="rId2"/>
    <p:sldId id="297" r:id="rId3"/>
    <p:sldId id="292" r:id="rId4"/>
    <p:sldId id="293" r:id="rId5"/>
    <p:sldId id="321" r:id="rId6"/>
    <p:sldId id="316" r:id="rId7"/>
    <p:sldId id="322" r:id="rId8"/>
    <p:sldId id="323" r:id="rId9"/>
    <p:sldId id="324" r:id="rId10"/>
    <p:sldId id="318" r:id="rId11"/>
    <p:sldId id="317" r:id="rId12"/>
    <p:sldId id="319" r:id="rId13"/>
    <p:sldId id="294" r:id="rId14"/>
    <p:sldId id="314" r:id="rId15"/>
    <p:sldId id="320" r:id="rId16"/>
    <p:sldId id="315" r:id="rId17"/>
    <p:sldId id="29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546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15" y="-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2018/10/5/Fri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2018/10/5/Fri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2018/10/5/Fri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484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2018/10/5/Fri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hyperlink" Target="http://developer.51cto.com/art/201506/480273.ht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hyperlink" Target="http://netty.io/wiki/adopter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3801201" y="2357373"/>
            <a:ext cx="4390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9364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4387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5" name="TextBox 1"/>
          <p:cNvSpPr txBox="1">
            <a:spLocks noChangeArrowheads="1"/>
          </p:cNvSpPr>
          <p:nvPr/>
        </p:nvSpPr>
        <p:spPr bwMode="auto">
          <a:xfrm>
            <a:off x="431800" y="1233488"/>
            <a:ext cx="115697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选择合适的内置通信传输模式</a:t>
            </a:r>
            <a:endParaRPr lang="en-US" altLang="zh-CN" sz="2000" b="1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/>
              <a:t>NIO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/>
              <a:t>Epoll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/>
              <a:t>OIO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Local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Embedded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41325" y="5072063"/>
            <a:ext cx="11569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引导</a:t>
            </a:r>
            <a:r>
              <a:rPr lang="en-US" altLang="zh-CN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ChannelOption</a:t>
            </a:r>
            <a:endParaRPr lang="zh-CN" altLang="en-US" sz="20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6" name="TextBox 1"/>
          <p:cNvSpPr txBox="1">
            <a:spLocks noChangeArrowheads="1"/>
          </p:cNvSpPr>
          <p:nvPr/>
        </p:nvSpPr>
        <p:spPr bwMode="auto">
          <a:xfrm>
            <a:off x="508000" y="1185863"/>
            <a:ext cx="1044575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ByteBuf</a:t>
            </a:r>
          </a:p>
          <a:p>
            <a:r>
              <a:rPr lang="zh-CN" altLang="en-US" smtClean="0"/>
              <a:t>网络数据的基本单位总是字节。</a:t>
            </a:r>
            <a:r>
              <a:rPr lang="en-US" altLang="zh-CN" smtClean="0"/>
              <a:t>Java NIO </a:t>
            </a:r>
            <a:r>
              <a:rPr lang="zh-CN" altLang="en-US" smtClean="0"/>
              <a:t>提供了</a:t>
            </a:r>
            <a:r>
              <a:rPr lang="en-US" altLang="zh-CN" smtClean="0"/>
              <a:t>ByteBuffer </a:t>
            </a:r>
            <a:r>
              <a:rPr lang="zh-CN" altLang="en-US" smtClean="0"/>
              <a:t>作为它的字节容器，但是这个类使用起来过于复杂，而且也有些繁琐。</a:t>
            </a:r>
          </a:p>
          <a:p>
            <a:r>
              <a:rPr lang="en-US" altLang="zh-CN" smtClean="0"/>
              <a:t>Netty </a:t>
            </a:r>
            <a:r>
              <a:rPr lang="zh-CN" altLang="en-US" smtClean="0"/>
              <a:t>的</a:t>
            </a:r>
            <a:r>
              <a:rPr lang="en-US" altLang="zh-CN" smtClean="0"/>
              <a:t>ByteBuffer </a:t>
            </a:r>
            <a:r>
              <a:rPr lang="zh-CN" altLang="en-US" smtClean="0"/>
              <a:t>替代品是</a:t>
            </a:r>
            <a:r>
              <a:rPr lang="en-US" altLang="zh-CN" smtClean="0"/>
              <a:t>ByteBuf</a:t>
            </a:r>
            <a:r>
              <a:rPr lang="zh-CN" altLang="en-US" smtClean="0"/>
              <a:t>，一个强大的实现，既解决了</a:t>
            </a:r>
            <a:r>
              <a:rPr lang="en-US" altLang="zh-CN" smtClean="0"/>
              <a:t>JDK API </a:t>
            </a:r>
            <a:r>
              <a:rPr lang="zh-CN" altLang="en-US" smtClean="0"/>
              <a:t>的局限性，又为网络应用程序的开发者提供了更好的</a:t>
            </a:r>
            <a:r>
              <a:rPr lang="en-US" altLang="zh-CN" smtClean="0"/>
              <a:t>API</a:t>
            </a:r>
            <a:r>
              <a:rPr lang="zh-CN" altLang="en-US" smtClean="0"/>
              <a:t>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83099" y="2708275"/>
            <a:ext cx="67849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540583" y="3187184"/>
            <a:ext cx="3955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ByteBuf </a:t>
            </a:r>
            <a:r>
              <a:rPr lang="zh-CN" altLang="en-US" smtClean="0"/>
              <a:t>维护了两个不同的索引，名称以</a:t>
            </a:r>
            <a:r>
              <a:rPr lang="en-US" altLang="zh-CN" smtClean="0"/>
              <a:t>read </a:t>
            </a:r>
            <a:r>
              <a:rPr lang="zh-CN" altLang="en-US" smtClean="0"/>
              <a:t>或者</a:t>
            </a:r>
            <a:r>
              <a:rPr lang="en-US" altLang="zh-CN" smtClean="0"/>
              <a:t>write </a:t>
            </a:r>
            <a:r>
              <a:rPr lang="zh-CN" altLang="en-US" smtClean="0"/>
              <a:t>开头的</a:t>
            </a:r>
            <a:r>
              <a:rPr lang="en-US" altLang="zh-CN" smtClean="0"/>
              <a:t>ByteBuf </a:t>
            </a:r>
            <a:r>
              <a:rPr lang="zh-CN" altLang="en-US" smtClean="0"/>
              <a:t>方法，将会推进其对应的索引，而名称以</a:t>
            </a:r>
            <a:r>
              <a:rPr lang="en-US" altLang="zh-CN" smtClean="0"/>
              <a:t>set </a:t>
            </a:r>
            <a:r>
              <a:rPr lang="zh-CN" altLang="en-US" smtClean="0"/>
              <a:t>或者</a:t>
            </a:r>
            <a:r>
              <a:rPr lang="en-US" altLang="zh-CN" smtClean="0"/>
              <a:t>get </a:t>
            </a:r>
            <a:r>
              <a:rPr lang="zh-CN" altLang="en-US" smtClean="0"/>
              <a:t>开头的操作则不会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41414" y="4654034"/>
            <a:ext cx="16654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ByteBuf </a:t>
            </a:r>
            <a:r>
              <a:rPr lang="zh-CN" altLang="en-US" smtClean="0"/>
              <a:t>的使用</a:t>
            </a:r>
            <a:endParaRPr lang="en-US" altLang="zh-CN" smtClean="0"/>
          </a:p>
          <a:p>
            <a:pPr>
              <a:buFont typeface="Wingdings" pitchFamily="2" charset="2"/>
              <a:buChar char="Ø"/>
            </a:pPr>
            <a:r>
              <a:rPr lang="zh-CN" altLang="en-US" smtClean="0"/>
              <a:t>堆缓冲区</a:t>
            </a:r>
            <a:endParaRPr lang="en-US" altLang="zh-CN" smtClean="0"/>
          </a:p>
          <a:p>
            <a:pPr>
              <a:buFont typeface="Wingdings" pitchFamily="2" charset="2"/>
              <a:buChar char="Ø"/>
            </a:pPr>
            <a:r>
              <a:rPr lang="zh-CN" altLang="en-US" smtClean="0"/>
              <a:t>直接缓冲区</a:t>
            </a:r>
            <a:endParaRPr lang="en-US" altLang="zh-CN" smtClean="0"/>
          </a:p>
          <a:p>
            <a:pPr>
              <a:buFont typeface="Wingdings" pitchFamily="2" charset="2"/>
              <a:buChar char="Ø"/>
            </a:pPr>
            <a:r>
              <a:rPr lang="zh-CN" altLang="en-US" smtClean="0"/>
              <a:t>复合缓冲区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89325" y="4364038"/>
            <a:ext cx="6673850" cy="186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6" name="TextBox 1"/>
          <p:cNvSpPr txBox="1">
            <a:spLocks noChangeArrowheads="1"/>
          </p:cNvSpPr>
          <p:nvPr/>
        </p:nvSpPr>
        <p:spPr bwMode="auto">
          <a:xfrm>
            <a:off x="508000" y="1185863"/>
            <a:ext cx="43402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ByteBuf</a:t>
            </a: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中的概念和</a:t>
            </a:r>
            <a:r>
              <a:rPr lang="en-US" altLang="zh-CN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分配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随机访问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顺序访问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读写操作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可丢弃字节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可读字节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可写字节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索引管理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查找操作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派生缓冲区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引用计数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工具类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8951" y="3787775"/>
            <a:ext cx="6054756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59450" y="1555750"/>
            <a:ext cx="5184775" cy="176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解决粘包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半包问题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TextBox 1"/>
          <p:cNvSpPr txBox="1">
            <a:spLocks noChangeArrowheads="1"/>
          </p:cNvSpPr>
          <p:nvPr/>
        </p:nvSpPr>
        <p:spPr bwMode="auto">
          <a:xfrm>
            <a:off x="622300" y="1690688"/>
            <a:ext cx="3816350" cy="72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什么是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TCP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粘包半包？</a:t>
            </a:r>
            <a:endParaRPr lang="zh-CN" altLang="en-US" sz="2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1" name="TextBox 1"/>
          <p:cNvSpPr txBox="1">
            <a:spLocks noChangeArrowheads="1"/>
          </p:cNvSpPr>
          <p:nvPr/>
        </p:nvSpPr>
        <p:spPr bwMode="auto">
          <a:xfrm>
            <a:off x="622300" y="2405063"/>
            <a:ext cx="445452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TCP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粘包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半包发生的原因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应用程序写入数据的字节大小大于套接字发送缓冲区的大小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MSS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大小的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TCP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分段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以太网的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payload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大于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MTU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IP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分片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9458" name="Picture 2" descr="https://timgsa.baidu.com/timg?image&amp;quality=80&amp;size=b9999_10000&amp;sec=1536987014795&amp;di=1f9039e184dc7807a8dc839e1ae88494&amp;imgtype=jpg&amp;src=http%3A%2F%2Fimage.codes51.com%2Farticle%2Fimage%2F20171110%2F20171110161515_044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1450" y="2430461"/>
            <a:ext cx="5061138" cy="2608263"/>
          </a:xfrm>
          <a:prstGeom prst="rect">
            <a:avLst/>
          </a:prstGeom>
          <a:noFill/>
        </p:spPr>
      </p:pic>
      <p:sp>
        <p:nvSpPr>
          <p:cNvPr id="42" name="TextBox 1"/>
          <p:cNvSpPr txBox="1">
            <a:spLocks noChangeArrowheads="1"/>
          </p:cNvSpPr>
          <p:nvPr/>
        </p:nvSpPr>
        <p:spPr bwMode="auto">
          <a:xfrm>
            <a:off x="622300" y="5272088"/>
            <a:ext cx="3816350" cy="72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解决粘包半包问题</a:t>
            </a:r>
            <a:endParaRPr lang="zh-CN" altLang="en-US" sz="2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622299" y="1052513"/>
            <a:ext cx="59213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回顾我们的的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Hello,Netty</a:t>
            </a:r>
            <a:endParaRPr lang="zh-CN" altLang="en-US" sz="24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27788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编解码器框架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669925" y="1166813"/>
            <a:ext cx="36449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什么是编解码器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60399" y="2052638"/>
            <a:ext cx="3930651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解码器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将字节解码为消息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将一种消息类型解码为另一种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TooLongFrameException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35563" y="1095374"/>
            <a:ext cx="5513387" cy="274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622299" y="4414838"/>
            <a:ext cx="393065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编码器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将消息编码为字节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将消息编码为消息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5213350" y="5062538"/>
            <a:ext cx="6216650" cy="72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编解码器类</a:t>
            </a:r>
            <a:endParaRPr lang="zh-CN" altLang="en-US" sz="24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64745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内置的编解码器和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ChannelHandler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584201" y="1166813"/>
            <a:ext cx="50927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通过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SSL/TLS 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保护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Netty 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应用程序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84200" y="2232022"/>
            <a:ext cx="52165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HTTP 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解码器、编码器和编解码器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584201" y="3188227"/>
            <a:ext cx="23304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WebSocket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584199" y="4144432"/>
            <a:ext cx="30924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空闲的连接和超时</a:t>
            </a:r>
            <a:endParaRPr lang="zh-CN" altLang="en-US" sz="2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584199" y="5100638"/>
            <a:ext cx="24828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写大型数据</a:t>
            </a:r>
            <a:endParaRPr lang="zh-CN" altLang="en-US" sz="24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781" y="1883861"/>
            <a:ext cx="6396219" cy="266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27788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序列化问题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669925" y="1166813"/>
            <a:ext cx="87122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为什么需要序列化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序列化的目的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Java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序列化的缺点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业界主流的序列化框架：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  <a:hlinkClick r:id="rId4"/>
              </a:rPr>
              <a:t>各种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  <a:hlinkClick r:id="rId4"/>
              </a:rPr>
              <a:t>Java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  <a:hlinkClick r:id="rId4"/>
              </a:rPr>
              <a:t>的序列化库的性能比较测试结果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12774" y="3833813"/>
            <a:ext cx="101885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序列化 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 </a:t>
            </a:r>
          </a:p>
          <a:p>
            <a:pPr marL="742950" lvl="1" indent="-285750" eaLnBrk="0" hangingPunct="0">
              <a:lnSpc>
                <a:spcPct val="200000"/>
              </a:lnSpc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内置有哪些？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 eaLnBrk="0" hangingPunct="0">
              <a:lnSpc>
                <a:spcPct val="200000"/>
              </a:lnSpc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集成第三方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MessagePack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实战</a:t>
            </a:r>
            <a:endParaRPr lang="zh-CN" altLang="en-US" sz="24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5982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如何对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ChannelHandler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单元测试</a:t>
            </a: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669925" y="1166813"/>
            <a:ext cx="87122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EmbeddedChannel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特殊的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Channel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实现，它是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Netty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专门为改进针对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ChannelHandler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的单元测试。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EmbeddedChannel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概述和专有方法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测试入站消息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测试出站消息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测试异常处理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24274" y="2995969"/>
            <a:ext cx="7226142" cy="3204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98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是什么？为什么要用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0750" y="1352550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Netty</a:t>
            </a:r>
            <a:r>
              <a:rPr lang="zh-CN" altLang="en-US" smtClean="0"/>
              <a:t>是由</a:t>
            </a:r>
            <a:r>
              <a:rPr lang="en-US" altLang="zh-CN" smtClean="0"/>
              <a:t>JBOSS</a:t>
            </a:r>
            <a:r>
              <a:rPr lang="zh-CN" altLang="en-US" smtClean="0"/>
              <a:t>提供的一个</a:t>
            </a:r>
            <a:r>
              <a:rPr lang="en-US" altLang="zh-CN" smtClean="0"/>
              <a:t>java</a:t>
            </a:r>
            <a:r>
              <a:rPr lang="zh-CN" altLang="en-US" smtClean="0"/>
              <a:t>开源框架。</a:t>
            </a:r>
            <a:endParaRPr lang="en-US" altLang="zh-CN" smtClean="0"/>
          </a:p>
          <a:p>
            <a:r>
              <a:rPr lang="en-US" altLang="zh-CN" smtClean="0"/>
              <a:t>Netty</a:t>
            </a:r>
            <a:r>
              <a:rPr lang="zh-CN" altLang="en-US" smtClean="0"/>
              <a:t>提供异步的、事件驱动的网络应用程序框架和工具，</a:t>
            </a:r>
            <a:endParaRPr lang="en-US" altLang="zh-CN" smtClean="0"/>
          </a:p>
          <a:p>
            <a:r>
              <a:rPr lang="zh-CN" altLang="en-US" smtClean="0"/>
              <a:t>用以快速开发高性能、高可靠性的网络服务器和客户端程序。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10597" y="1362383"/>
            <a:ext cx="873509" cy="873509"/>
            <a:chOff x="5068633" y="2251819"/>
            <a:chExt cx="554400" cy="554400"/>
          </a:xfrm>
        </p:grpSpPr>
        <p:sp>
          <p:nvSpPr>
            <p:cNvPr id="12" name="椭圆 11"/>
            <p:cNvSpPr/>
            <p:nvPr/>
          </p:nvSpPr>
          <p:spPr>
            <a:xfrm>
              <a:off x="5068633" y="2251819"/>
              <a:ext cx="554400" cy="554400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4" name="Freeform 72"/>
            <p:cNvSpPr>
              <a:spLocks noEditPoints="1"/>
            </p:cNvSpPr>
            <p:nvPr/>
          </p:nvSpPr>
          <p:spPr bwMode="auto">
            <a:xfrm>
              <a:off x="5180447" y="2343925"/>
              <a:ext cx="369521" cy="370187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76415" y="2400301"/>
            <a:ext cx="1209560" cy="1123950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16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mtClean="0"/>
                <a:t>WHY?</a:t>
              </a:r>
              <a:endParaRPr lang="zh-CN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71700" y="2571750"/>
            <a:ext cx="5121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互联网公司必备  </a:t>
            </a:r>
            <a:r>
              <a:rPr lang="en-US" altLang="zh-CN" smtClean="0">
                <a:hlinkClick r:id="rId4"/>
              </a:rPr>
              <a:t>http://netty.io/wiki/adopters.html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性能高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35338" y="3087688"/>
            <a:ext cx="7260660" cy="257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组合 18"/>
          <p:cNvGrpSpPr/>
          <p:nvPr/>
        </p:nvGrpSpPr>
        <p:grpSpPr>
          <a:xfrm>
            <a:off x="1049308" y="5391158"/>
            <a:ext cx="873509" cy="873509"/>
            <a:chOff x="5069244" y="3295756"/>
            <a:chExt cx="554400" cy="554400"/>
          </a:xfrm>
        </p:grpSpPr>
        <p:sp>
          <p:nvSpPr>
            <p:cNvPr id="20" name="椭圆 19"/>
            <p:cNvSpPr/>
            <p:nvPr/>
          </p:nvSpPr>
          <p:spPr>
            <a:xfrm>
              <a:off x="5069244" y="3295756"/>
              <a:ext cx="554400" cy="55440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5230120" y="3374754"/>
              <a:ext cx="217568" cy="401036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162175" y="5772150"/>
            <a:ext cx="16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Netty</a:t>
            </a:r>
            <a:r>
              <a:rPr lang="zh-CN" altLang="en-US" smtClean="0"/>
              <a:t>版本问题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30"/>
                            </p:stCondLst>
                            <p:childTnLst>
                              <p:par>
                                <p:cTn id="2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80" y="371042"/>
            <a:ext cx="29026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第一个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</a:p>
        </p:txBody>
      </p: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450850" y="1071563"/>
            <a:ext cx="346392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C00000"/>
                </a:solidFill>
              </a:rPr>
              <a:t>Netty</a:t>
            </a:r>
            <a:r>
              <a:rPr lang="zh-CN" altLang="en-US" sz="2000" b="1" smtClean="0">
                <a:solidFill>
                  <a:srgbClr val="C00000"/>
                </a:solidFill>
              </a:rPr>
              <a:t>核心组件初步了解</a:t>
            </a:r>
            <a:endParaRPr lang="en-US" altLang="zh-CN" sz="2000" b="1" smtClean="0">
              <a:solidFill>
                <a:srgbClr val="C00000"/>
              </a:solidFill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mtClean="0"/>
              <a:t>Channel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/>
              <a:t>回调和</a:t>
            </a:r>
            <a:r>
              <a:rPr lang="en-US" altLang="zh-CN" smtClean="0"/>
              <a:t>Future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/>
              <a:t>事件和</a:t>
            </a:r>
            <a:r>
              <a:rPr lang="en-US" altLang="zh-CN" smtClean="0"/>
              <a:t>ChannelHandler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33825" y="1230313"/>
            <a:ext cx="7782284" cy="200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Box 1"/>
          <p:cNvSpPr txBox="1">
            <a:spLocks noChangeArrowheads="1"/>
          </p:cNvSpPr>
          <p:nvPr/>
        </p:nvSpPr>
        <p:spPr bwMode="auto">
          <a:xfrm>
            <a:off x="422275" y="4324350"/>
            <a:ext cx="79216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24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4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！我们的第一个</a:t>
            </a:r>
            <a:r>
              <a:rPr lang="en-US" altLang="zh-CN" sz="24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4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endParaRPr lang="en-US" altLang="zh-CN" sz="2400" b="1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5771" y="219074"/>
            <a:ext cx="5609984" cy="441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469900" y="1214438"/>
            <a:ext cx="77120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更多组件</a:t>
            </a:r>
            <a:endParaRPr lang="en-US" altLang="zh-CN" sz="2000" b="1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z="2000" smtClean="0"/>
              <a:t>Channel</a:t>
            </a:r>
            <a:r>
              <a:rPr lang="zh-CN" altLang="en-US" sz="2000" smtClean="0"/>
              <a:t>、</a:t>
            </a:r>
            <a:r>
              <a:rPr lang="en-US" altLang="zh-CN" sz="2000" smtClean="0"/>
              <a:t>EventLoop(Group) </a:t>
            </a:r>
            <a:r>
              <a:rPr lang="zh-CN" altLang="en-US" sz="2000" smtClean="0"/>
              <a:t>和</a:t>
            </a:r>
            <a:r>
              <a:rPr lang="en-US" altLang="zh-CN" sz="2000" smtClean="0"/>
              <a:t>ChannelFuture</a:t>
            </a:r>
          </a:p>
          <a:p>
            <a:r>
              <a:rPr lang="en-US" altLang="zh-CN" smtClean="0"/>
              <a:t>Channel—Socket</a:t>
            </a:r>
            <a:r>
              <a:rPr lang="zh-CN" altLang="en-US" smtClean="0"/>
              <a:t>；</a:t>
            </a:r>
          </a:p>
          <a:p>
            <a:r>
              <a:rPr lang="en-US" altLang="zh-CN" smtClean="0"/>
              <a:t>ChannelFuture—</a:t>
            </a:r>
            <a:r>
              <a:rPr lang="zh-CN" altLang="en-US" smtClean="0"/>
              <a:t>异步通知。</a:t>
            </a:r>
            <a:endParaRPr lang="en-US" altLang="zh-CN" smtClean="0"/>
          </a:p>
          <a:p>
            <a:r>
              <a:rPr lang="en-US" altLang="zh-CN" smtClean="0"/>
              <a:t> EventLoop—</a:t>
            </a:r>
            <a:r>
              <a:rPr lang="zh-CN" altLang="en-US" smtClean="0"/>
              <a:t>控制、多线程处理、并发；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        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关系说明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mtClean="0"/>
              <a:t>一个</a:t>
            </a:r>
            <a:r>
              <a:rPr lang="en-US" altLang="zh-CN" smtClean="0"/>
              <a:t>EventLoopGroup </a:t>
            </a:r>
            <a:r>
              <a:rPr lang="zh-CN" altLang="en-US" smtClean="0"/>
              <a:t>包含一个或者多个</a:t>
            </a:r>
            <a:r>
              <a:rPr lang="en-US" altLang="zh-CN" smtClean="0"/>
              <a:t>EventLoop</a:t>
            </a:r>
            <a:r>
              <a:rPr lang="zh-CN" altLang="en-US" smtClean="0"/>
              <a:t>；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mtClean="0"/>
              <a:t>一个</a:t>
            </a:r>
            <a:r>
              <a:rPr lang="en-US" altLang="zh-CN" smtClean="0"/>
              <a:t>EventLoop </a:t>
            </a:r>
            <a:r>
              <a:rPr lang="zh-CN" altLang="en-US" smtClean="0"/>
              <a:t>在它的生命周期内只和一个</a:t>
            </a:r>
            <a:r>
              <a:rPr lang="en-US" altLang="zh-CN" smtClean="0"/>
              <a:t>Thread </a:t>
            </a:r>
            <a:r>
              <a:rPr lang="zh-CN" altLang="en-US" smtClean="0"/>
              <a:t>绑定；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mtClean="0"/>
              <a:t>所有由</a:t>
            </a:r>
            <a:r>
              <a:rPr lang="en-US" altLang="zh-CN" smtClean="0"/>
              <a:t>EventLoop </a:t>
            </a:r>
            <a:r>
              <a:rPr lang="zh-CN" altLang="en-US" smtClean="0"/>
              <a:t>处理的</a:t>
            </a:r>
            <a:r>
              <a:rPr lang="en-US" altLang="zh-CN" smtClean="0"/>
              <a:t>I/O </a:t>
            </a:r>
            <a:r>
              <a:rPr lang="zh-CN" altLang="en-US" smtClean="0"/>
              <a:t>事件都将在它专有的</a:t>
            </a:r>
            <a:r>
              <a:rPr lang="en-US" altLang="zh-CN" smtClean="0"/>
              <a:t>Thread </a:t>
            </a:r>
            <a:r>
              <a:rPr lang="zh-CN" altLang="en-US" smtClean="0"/>
              <a:t>上被处理；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mtClean="0"/>
              <a:t>一个</a:t>
            </a:r>
            <a:r>
              <a:rPr lang="en-US" altLang="zh-CN" smtClean="0"/>
              <a:t>Channel </a:t>
            </a:r>
            <a:r>
              <a:rPr lang="zh-CN" altLang="en-US" smtClean="0"/>
              <a:t>在它的生命周期内只注册于一个</a:t>
            </a:r>
            <a:r>
              <a:rPr lang="en-US" altLang="zh-CN" smtClean="0"/>
              <a:t>EventLoop</a:t>
            </a:r>
            <a:r>
              <a:rPr lang="zh-CN" altLang="en-US" smtClean="0"/>
              <a:t>；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mtClean="0"/>
              <a:t>一个</a:t>
            </a:r>
            <a:r>
              <a:rPr lang="en-US" altLang="zh-CN" smtClean="0"/>
              <a:t>EventLoop </a:t>
            </a:r>
            <a:r>
              <a:rPr lang="zh-CN" altLang="en-US" smtClean="0"/>
              <a:t>可能会被分配给一个或多个</a:t>
            </a:r>
            <a:r>
              <a:rPr lang="en-US" altLang="zh-CN" smtClean="0"/>
              <a:t>Channel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9725" y="961565"/>
            <a:ext cx="6121400" cy="280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5171" y="3086100"/>
            <a:ext cx="5526029" cy="307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545542" y="1277035"/>
            <a:ext cx="3886257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EventLoop</a:t>
            </a:r>
            <a:r>
              <a:rPr lang="zh-CN" altLang="en-US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EventLoopGroup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9088" y="4697413"/>
            <a:ext cx="4691062" cy="138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11" name="矩形 10"/>
          <p:cNvSpPr/>
          <p:nvPr/>
        </p:nvSpPr>
        <p:spPr>
          <a:xfrm>
            <a:off x="695087" y="1115110"/>
            <a:ext cx="1095398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z="2000" smtClean="0"/>
              <a:t>ChannelHandler </a:t>
            </a:r>
            <a:r>
              <a:rPr lang="zh-CN" altLang="en-US" sz="2000" smtClean="0"/>
              <a:t>、</a:t>
            </a:r>
            <a:r>
              <a:rPr lang="en-US" altLang="zh-CN" sz="2000" smtClean="0"/>
              <a:t>ChannelPipeline</a:t>
            </a:r>
            <a:r>
              <a:rPr lang="zh-CN" altLang="en-US" sz="2000" smtClean="0"/>
              <a:t>和</a:t>
            </a:r>
            <a:r>
              <a:rPr lang="en-US" altLang="zh-CN" sz="2000" smtClean="0"/>
              <a:t>ChannelHandlerContext</a:t>
            </a:r>
          </a:p>
          <a:p>
            <a:pPr marL="742950" lvl="1" indent="-285750" eaLnBrk="0" hangingPunct="0">
              <a:lnSpc>
                <a:spcPct val="200000"/>
              </a:lnSpc>
              <a:buClr>
                <a:srgbClr val="FFC000"/>
              </a:buClr>
            </a:pPr>
            <a:r>
              <a:rPr lang="en-US" altLang="zh-CN" sz="1600" b="1" smtClean="0"/>
              <a:t>ChannelHandler</a:t>
            </a:r>
            <a:r>
              <a:rPr lang="zh-CN" altLang="en-US" sz="1600" smtClean="0"/>
              <a:t>，应用程序开发人员的角度来看，</a:t>
            </a:r>
            <a:r>
              <a:rPr lang="en-US" altLang="zh-CN" sz="1600" smtClean="0"/>
              <a:t>Netty </a:t>
            </a:r>
            <a:r>
              <a:rPr lang="zh-CN" altLang="en-US" sz="1600" smtClean="0"/>
              <a:t>的主要组件是</a:t>
            </a:r>
            <a:r>
              <a:rPr lang="en-US" altLang="zh-CN" sz="1600" smtClean="0"/>
              <a:t>ChannelHandler</a:t>
            </a:r>
            <a:r>
              <a:rPr lang="zh-CN" altLang="en-US" sz="1600" smtClean="0"/>
              <a:t>，它充当了所有处理入站和出站数据的应用程序逻辑的地方。</a:t>
            </a:r>
            <a:r>
              <a:rPr lang="en-US" altLang="zh-CN" sz="1600" smtClean="0"/>
              <a:t>Netty </a:t>
            </a:r>
            <a:r>
              <a:rPr lang="zh-CN" altLang="en-US" sz="1600" smtClean="0"/>
              <a:t>以适配器类的形式提供了大量默认的</a:t>
            </a:r>
            <a:r>
              <a:rPr lang="en-US" altLang="zh-CN" sz="1600" smtClean="0"/>
              <a:t>ChannelHandler </a:t>
            </a:r>
            <a:r>
              <a:rPr lang="zh-CN" altLang="en-US" sz="1600" smtClean="0"/>
              <a:t>实现，帮我们简化应用程序处理逻辑的开发过程。</a:t>
            </a:r>
            <a:endParaRPr lang="en-US" altLang="zh-CN" sz="1600" smtClean="0"/>
          </a:p>
          <a:p>
            <a:pPr marL="742950" lvl="1" indent="-285750" eaLnBrk="0" hangingPunct="0">
              <a:lnSpc>
                <a:spcPct val="200000"/>
              </a:lnSpc>
              <a:buClr>
                <a:srgbClr val="FFC000"/>
              </a:buClr>
            </a:pPr>
            <a:r>
              <a:rPr lang="en-US" altLang="zh-CN" sz="1600" b="1" smtClean="0"/>
              <a:t>ChannelPipeline</a:t>
            </a:r>
            <a:r>
              <a:rPr lang="en-US" altLang="zh-CN" sz="1600" smtClean="0"/>
              <a:t> </a:t>
            </a:r>
            <a:r>
              <a:rPr lang="zh-CN" altLang="en-US" sz="1600" smtClean="0"/>
              <a:t>提供了</a:t>
            </a:r>
            <a:r>
              <a:rPr lang="en-US" altLang="zh-CN" sz="1600" smtClean="0"/>
              <a:t>ChannelHandler </a:t>
            </a:r>
            <a:r>
              <a:rPr lang="zh-CN" altLang="en-US" sz="1600" smtClean="0"/>
              <a:t>链的容器，并定义了用于在该链上传播入站和出站事件流的</a:t>
            </a:r>
            <a:r>
              <a:rPr lang="en-US" altLang="zh-CN" sz="1600" smtClean="0"/>
              <a:t>API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 marL="742950" lvl="1" indent="-285750" eaLnBrk="0" hangingPunct="0">
              <a:lnSpc>
                <a:spcPct val="200000"/>
              </a:lnSpc>
              <a:buClr>
                <a:srgbClr val="FFC000"/>
              </a:buClr>
            </a:pPr>
            <a:r>
              <a:rPr lang="zh-CN" altLang="en-US" sz="1600" smtClean="0"/>
              <a:t>当</a:t>
            </a:r>
            <a:r>
              <a:rPr lang="en-US" altLang="zh-CN" sz="1600" smtClean="0"/>
              <a:t>ChannelHandler </a:t>
            </a:r>
            <a:r>
              <a:rPr lang="zh-CN" altLang="en-US" sz="1600" smtClean="0"/>
              <a:t>被添加到</a:t>
            </a:r>
            <a:r>
              <a:rPr lang="en-US" altLang="zh-CN" sz="1600" smtClean="0"/>
              <a:t>ChannelPipeline </a:t>
            </a:r>
            <a:r>
              <a:rPr lang="zh-CN" altLang="en-US" sz="1600" smtClean="0"/>
              <a:t>时，它将会被分配一个</a:t>
            </a:r>
            <a:r>
              <a:rPr lang="en-US" altLang="zh-CN" sz="1600" b="1" smtClean="0"/>
              <a:t>ChannelHandlerContext</a:t>
            </a:r>
            <a:r>
              <a:rPr lang="zh-CN" altLang="en-US" sz="1600" smtClean="0"/>
              <a:t>，其代表了</a:t>
            </a:r>
            <a:r>
              <a:rPr lang="en-US" altLang="zh-CN" sz="1600" smtClean="0"/>
              <a:t>ChannelHandler </a:t>
            </a:r>
            <a:r>
              <a:rPr lang="zh-CN" altLang="en-US" sz="1600" smtClean="0"/>
              <a:t>和</a:t>
            </a:r>
            <a:r>
              <a:rPr lang="en-US" altLang="zh-CN" sz="1600" smtClean="0"/>
              <a:t>ChannelPipeline </a:t>
            </a:r>
            <a:r>
              <a:rPr lang="zh-CN" altLang="en-US" sz="1600" smtClean="0"/>
              <a:t>之间的绑定。</a:t>
            </a:r>
            <a:endParaRPr lang="zh-CN" altLang="en-US" sz="160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3188" y="4535488"/>
            <a:ext cx="6965789" cy="169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5" name="TextBox 1"/>
          <p:cNvSpPr txBox="1">
            <a:spLocks noChangeArrowheads="1"/>
          </p:cNvSpPr>
          <p:nvPr/>
        </p:nvSpPr>
        <p:spPr bwMode="auto">
          <a:xfrm>
            <a:off x="431800" y="1233488"/>
            <a:ext cx="11569700" cy="6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ChannelHandler</a:t>
            </a: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的适配器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925" y="2189568"/>
            <a:ext cx="7810500" cy="231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441325" y="5262563"/>
            <a:ext cx="11569700" cy="562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资源释放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5" name="TextBox 1"/>
          <p:cNvSpPr txBox="1">
            <a:spLocks noChangeArrowheads="1"/>
          </p:cNvSpPr>
          <p:nvPr/>
        </p:nvSpPr>
        <p:spPr bwMode="auto">
          <a:xfrm>
            <a:off x="431800" y="1233488"/>
            <a:ext cx="11569700" cy="6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ChannelPipeline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24" y="2161501"/>
            <a:ext cx="8464137" cy="238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038225" y="5010150"/>
            <a:ext cx="10937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将图</a:t>
            </a:r>
            <a:r>
              <a:rPr lang="en-US" altLang="zh-CN" smtClean="0"/>
              <a:t> </a:t>
            </a:r>
            <a:r>
              <a:rPr lang="zh-CN" altLang="en-US" smtClean="0"/>
              <a:t>中的处理器（</a:t>
            </a:r>
            <a:r>
              <a:rPr lang="en-US" altLang="zh-CN" smtClean="0"/>
              <a:t>ChannelHandler</a:t>
            </a:r>
            <a:r>
              <a:rPr lang="zh-CN" altLang="en-US" smtClean="0"/>
              <a:t>）从左到右进行编号，那么第一个被入站事件看到的</a:t>
            </a:r>
            <a:r>
              <a:rPr lang="en-US" altLang="zh-CN" smtClean="0"/>
              <a:t>ChannelHandler </a:t>
            </a:r>
            <a:r>
              <a:rPr lang="zh-CN" altLang="en-US" smtClean="0"/>
              <a:t>将是</a:t>
            </a:r>
          </a:p>
          <a:p>
            <a:r>
              <a:rPr lang="en-US" altLang="zh-CN" smtClean="0"/>
              <a:t>1</a:t>
            </a:r>
            <a:r>
              <a:rPr lang="zh-CN" altLang="en-US" smtClean="0"/>
              <a:t>，而第一个被出站事件看到的</a:t>
            </a:r>
            <a:r>
              <a:rPr lang="en-US" altLang="zh-CN" smtClean="0"/>
              <a:t>ChannelHandler </a:t>
            </a:r>
            <a:r>
              <a:rPr lang="zh-CN" altLang="en-US" smtClean="0"/>
              <a:t>将是</a:t>
            </a:r>
            <a:r>
              <a:rPr lang="en-US" altLang="zh-CN" smtClean="0"/>
              <a:t>5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5" name="TextBox 1"/>
          <p:cNvSpPr txBox="1">
            <a:spLocks noChangeArrowheads="1"/>
          </p:cNvSpPr>
          <p:nvPr/>
        </p:nvSpPr>
        <p:spPr bwMode="auto">
          <a:xfrm>
            <a:off x="431800" y="1233488"/>
            <a:ext cx="11569700" cy="6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ChannelHandlerContext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66900" y="1885197"/>
            <a:ext cx="7683500" cy="419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20692</TotalTime>
  <Words>783</Words>
  <Application>Microsoft Office PowerPoint</Application>
  <PresentationFormat>自定义</PresentationFormat>
  <Paragraphs>123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5890</cp:revision>
  <dcterms:created xsi:type="dcterms:W3CDTF">2016-08-30T15:34:45Z</dcterms:created>
  <dcterms:modified xsi:type="dcterms:W3CDTF">2018-10-05T16:21:27Z</dcterms:modified>
  <cp:category>锐旗设计;https://9ppt.taobao.com</cp:category>
</cp:coreProperties>
</file>