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Default Extension="gif" ContentType="image/gif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1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91" r:id="rId2"/>
    <p:sldId id="297" r:id="rId3"/>
    <p:sldId id="292" r:id="rId4"/>
    <p:sldId id="293" r:id="rId5"/>
    <p:sldId id="314" r:id="rId6"/>
    <p:sldId id="294" r:id="rId7"/>
    <p:sldId id="315" r:id="rId8"/>
    <p:sldId id="316" r:id="rId9"/>
    <p:sldId id="317" r:id="rId10"/>
    <p:sldId id="299" r:id="rId11"/>
    <p:sldId id="300" r:id="rId12"/>
    <p:sldId id="301" r:id="rId13"/>
    <p:sldId id="310" r:id="rId14"/>
    <p:sldId id="31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107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173" y="-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2018/10/13/Sat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2018/10/13/Sat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2018/10/13/Sat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44848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2018/10/13/Sat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3039201" y="2347848"/>
            <a:ext cx="607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进阶和实战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smtClean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THANK </a:t>
            </a:r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55591" y="5502632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4387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63221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高级通信服务实现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实现自己的通信框架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96569" y="1417340"/>
            <a:ext cx="93048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</a:rPr>
              <a:t>通信协议从广义上区分，可以分为公有协议和私有协议。由于私有协议的灵活性，它往往会在某个公司或者组织内部使用，按需定制，也因为如此，升级起来会非常方便，灵活性好。绝大多数的私有协议传输层都基于</a:t>
            </a:r>
            <a:r>
              <a:rPr lang="en-US" altLang="zh-CN" smtClean="0">
                <a:latin typeface="+mn-ea"/>
              </a:rPr>
              <a:t>TCP/IP</a:t>
            </a:r>
            <a:r>
              <a:rPr lang="zh-CN" altLang="en-US" smtClean="0">
                <a:latin typeface="+mn-ea"/>
              </a:rPr>
              <a:t>，所以利用</a:t>
            </a:r>
            <a:r>
              <a:rPr lang="en-US" altLang="zh-CN" smtClean="0">
                <a:latin typeface="+mn-ea"/>
              </a:rPr>
              <a:t>Netty</a:t>
            </a:r>
            <a:r>
              <a:rPr lang="zh-CN" altLang="en-US" smtClean="0">
                <a:latin typeface="+mn-ea"/>
              </a:rPr>
              <a:t>的</a:t>
            </a:r>
            <a:r>
              <a:rPr lang="en-US" altLang="zh-CN" smtClean="0">
                <a:latin typeface="+mn-ea"/>
              </a:rPr>
              <a:t>NIO TCP</a:t>
            </a:r>
            <a:r>
              <a:rPr lang="zh-CN" altLang="en-US" smtClean="0">
                <a:latin typeface="+mn-ea"/>
              </a:rPr>
              <a:t>协议栈可以非常方便地进行私有协议的定制和开发。</a:t>
            </a:r>
            <a:endParaRPr lang="zh-CN" altLang="en-US">
              <a:latin typeface="+mn-ea"/>
              <a:ea typeface="+mn-ea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1016450" y="3523105"/>
            <a:ext cx="4248472" cy="0"/>
          </a:xfrm>
          <a:prstGeom prst="line">
            <a:avLst/>
          </a:prstGeom>
          <a:ln w="9525">
            <a:solidFill>
              <a:schemeClr val="accent2"/>
            </a:solidFill>
            <a:prstDash val="dash"/>
            <a:headEnd type="oval" w="med" len="med"/>
            <a:tailEnd type="oval" w="med" len="med"/>
          </a:ln>
          <a:effectLst>
            <a:outerShdw blurRad="12700" dist="6350" dir="5400000" rotWithShape="0">
              <a:srgbClr val="000000">
                <a:alpha val="38000"/>
              </a:srgbClr>
            </a:outerShdw>
          </a:effectLst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96568" y="3817640"/>
            <a:ext cx="90286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</a:rPr>
              <a:t>私有协议本质上是厂商内部发展和采用的标准，除非授权，其他厂商一般无权使用该协议。私有协议也称非标准协议，就是未经国际或国家标准化组织采纳或批准，由某个企业自己制订，协议实现细节不愿公开，只在企业自己生产的设备之间使用的协议。私有协议具有封闭性、垄断性、排他性等特点。</a:t>
            </a:r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09740" y="1510690"/>
            <a:ext cx="1333073" cy="1152128"/>
            <a:chOff x="779103" y="1866166"/>
            <a:chExt cx="1333073" cy="1152128"/>
          </a:xfrm>
          <a:solidFill>
            <a:schemeClr val="accent1">
              <a:lumMod val="75000"/>
            </a:schemeClr>
          </a:solidFill>
        </p:grpSpPr>
        <p:sp>
          <p:nvSpPr>
            <p:cNvPr id="24" name="等腰三角形 2"/>
            <p:cNvSpPr/>
            <p:nvPr/>
          </p:nvSpPr>
          <p:spPr bwMode="auto">
            <a:xfrm rot="2747878">
              <a:off x="869576" y="17756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anchor="ctr"/>
            <a:lstStyle/>
            <a:p>
              <a:pPr algn="ctr"/>
              <a:endParaRPr lang="zh-CN" altLang="en-US"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57821" y="2242175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mtClean="0"/>
                <a:t>通信协议</a:t>
              </a:r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09739" y="3910990"/>
            <a:ext cx="1333073" cy="1152128"/>
            <a:chOff x="779102" y="3694966"/>
            <a:chExt cx="1333073" cy="1152128"/>
          </a:xfrm>
          <a:solidFill>
            <a:schemeClr val="accent3">
              <a:lumMod val="50000"/>
            </a:schemeClr>
          </a:solidFill>
        </p:grpSpPr>
        <p:sp>
          <p:nvSpPr>
            <p:cNvPr id="28" name="等腰三角形 2"/>
            <p:cNvSpPr/>
            <p:nvPr/>
          </p:nvSpPr>
          <p:spPr bwMode="auto">
            <a:xfrm rot="3036074">
              <a:off x="869575" y="36044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anchor="ctr"/>
            <a:lstStyle/>
            <a:p>
              <a:pPr algn="ctr"/>
              <a:endParaRPr lang="zh-CN" altLang="en-US"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57821" y="4123089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mtClean="0"/>
                <a:t>私有协议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9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9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9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89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协议栈功能设计</a:t>
            </a: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887413" y="1743075"/>
            <a:ext cx="9437687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r>
              <a:rPr lang="zh-CN" altLang="en-US" b="1" smtClean="0"/>
              <a:t>  基于</a:t>
            </a:r>
            <a:r>
              <a:rPr lang="en-US" altLang="zh-CN" b="1" smtClean="0"/>
              <a:t>Netty</a:t>
            </a:r>
            <a:r>
              <a:rPr lang="zh-CN" altLang="en-US" b="1" smtClean="0"/>
              <a:t>的</a:t>
            </a:r>
            <a:r>
              <a:rPr lang="en-US" altLang="zh-CN" b="1" smtClean="0"/>
              <a:t>NIO</a:t>
            </a:r>
            <a:r>
              <a:rPr lang="zh-CN" altLang="en-US" b="1" smtClean="0"/>
              <a:t>通信框架，提供高性能的异步通信能力；</a:t>
            </a:r>
            <a:endParaRPr lang="en-US" altLang="zh-CN" b="1" smtClean="0"/>
          </a:p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endParaRPr lang="zh-CN" altLang="en-US" b="1" smtClean="0"/>
          </a:p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r>
              <a:rPr lang="zh-CN" altLang="en-US" b="1" smtClean="0"/>
              <a:t>  提供消息的编解码框架，可以实现</a:t>
            </a:r>
            <a:r>
              <a:rPr lang="en-US" altLang="zh-CN" b="1" smtClean="0"/>
              <a:t>POJO</a:t>
            </a:r>
            <a:r>
              <a:rPr lang="zh-CN" altLang="en-US" b="1" smtClean="0"/>
              <a:t>的序列化和反序列化；</a:t>
            </a:r>
            <a:endParaRPr lang="en-US" altLang="zh-CN" b="1" smtClean="0"/>
          </a:p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endParaRPr lang="zh-CN" altLang="en-US" b="1" smtClean="0"/>
          </a:p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r>
              <a:rPr lang="zh-CN" altLang="en-US" b="1" smtClean="0"/>
              <a:t>  提供基于</a:t>
            </a:r>
            <a:r>
              <a:rPr lang="en-US" altLang="zh-CN" b="1" smtClean="0"/>
              <a:t>IP</a:t>
            </a:r>
            <a:r>
              <a:rPr lang="zh-CN" altLang="en-US" b="1" smtClean="0"/>
              <a:t>地址的白名单接入认证机制；</a:t>
            </a:r>
            <a:endParaRPr lang="en-US" altLang="zh-CN" b="1" smtClean="0"/>
          </a:p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endParaRPr lang="zh-CN" altLang="en-US" b="1" smtClean="0"/>
          </a:p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r>
              <a:rPr lang="zh-CN" altLang="en-US" b="1" smtClean="0"/>
              <a:t>  链路的有效性校验机制；</a:t>
            </a:r>
            <a:endParaRPr lang="en-US" altLang="zh-CN" b="1" smtClean="0"/>
          </a:p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endParaRPr lang="zh-CN" altLang="en-US" b="1" smtClean="0"/>
          </a:p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r>
              <a:rPr lang="zh-CN" altLang="en-US" b="1" smtClean="0"/>
              <a:t>  链路的断连重连机制。</a:t>
            </a: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630237" y="1189038"/>
            <a:ext cx="24177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  <a:ea typeface="微软雅黑" pitchFamily="34" charset="-122"/>
              </a:rPr>
              <a:t>功能描述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通信模型</a:t>
            </a:r>
          </a:p>
        </p:txBody>
      </p:sp>
      <p:pic>
        <p:nvPicPr>
          <p:cNvPr id="14" name="图片 13" descr="http://images2015.cnblogs.com/blog/990532/201612/990532-20161215161437995-1502340572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8569" y="1320126"/>
            <a:ext cx="7132956" cy="414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1982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消息定义</a:t>
            </a: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411162" y="1227138"/>
            <a:ext cx="105997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b="1" smtClean="0">
                <a:solidFill>
                  <a:srgbClr val="FFC000"/>
                </a:solidFill>
                <a:ea typeface="微软雅黑" pitchFamily="34" charset="-122"/>
              </a:rPr>
              <a:t>Netty</a:t>
            </a:r>
            <a:r>
              <a:rPr lang="zh-CN" altLang="en-US" sz="2400" b="1" smtClean="0">
                <a:solidFill>
                  <a:srgbClr val="FFC000"/>
                </a:solidFill>
                <a:ea typeface="微软雅黑" pitchFamily="34" charset="-122"/>
              </a:rPr>
              <a:t>协议栈消息定义包含两部分：消息头、消息体。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" y="1817688"/>
            <a:ext cx="7448731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94992" y="3148964"/>
          <a:ext cx="6491607" cy="3070859"/>
        </p:xfrm>
        <a:graphic>
          <a:graphicData uri="http://schemas.openxmlformats.org/drawingml/2006/table">
            <a:tbl>
              <a:tblPr/>
              <a:tblGrid>
                <a:gridCol w="1362950"/>
                <a:gridCol w="1709183"/>
                <a:gridCol w="1083904"/>
                <a:gridCol w="2335570"/>
              </a:tblGrid>
              <a:tr h="2467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名称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类型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长度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描述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7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crcCode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Int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32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Netty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消息校验码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7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Length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Int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32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整个消息长度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7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sessionID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Long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64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会话</a:t>
                      </a: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ID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983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Type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Byte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8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0: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业务请求消息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1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：业务响应消息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2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：业务</a:t>
                      </a: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one way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消息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3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握手请求消息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4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握手应答消息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5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：心跳请求消息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6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：心跳应答消息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7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Priority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Byte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8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消息优先级：</a:t>
                      </a: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0~255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86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Attachment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Map&lt;String,Object&gt;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变长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可选字段，由于推展消息头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9029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411163" y="1227138"/>
            <a:ext cx="29482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</a:rPr>
              <a:t>链路的建立和关闭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411163" y="2122488"/>
            <a:ext cx="14013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</a:rPr>
              <a:t>可靠性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6300" y="2743200"/>
            <a:ext cx="192713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心跳机制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重连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重新登录保护</a:t>
            </a:r>
            <a:endParaRPr lang="zh-CN" altLang="en-US" sz="20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430213" y="4922838"/>
            <a:ext cx="1710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</a:rPr>
              <a:t>代码实现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10" name="矩形 9"/>
          <p:cNvSpPr/>
          <p:nvPr/>
        </p:nvSpPr>
        <p:spPr>
          <a:xfrm>
            <a:off x="187893" y="1337102"/>
            <a:ext cx="359585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实现服务器</a:t>
            </a:r>
            <a:endParaRPr lang="en-US" altLang="zh-CN" sz="2400" b="1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浏览器访问</a:t>
            </a:r>
            <a:endParaRPr lang="en-US" altLang="zh-CN" sz="2400" b="1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4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实现客户端</a:t>
            </a:r>
            <a:endParaRPr lang="en-US" altLang="zh-CN" sz="2400" b="1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增加压缩支持</a:t>
            </a:r>
            <a:endParaRPr lang="en-US" altLang="zh-CN" sz="2400" b="1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24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endParaRPr lang="en-US" altLang="zh-CN" sz="2400" b="1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66873" y="1704976"/>
            <a:ext cx="8072702" cy="336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单播和广播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74471" y="1765940"/>
            <a:ext cx="668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单播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74471" y="3995792"/>
            <a:ext cx="143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广播</a:t>
            </a:r>
            <a:endParaRPr lang="en-US" altLang="zh-CN" b="1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2574471" y="2778170"/>
            <a:ext cx="6689186" cy="26216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</a:ln>
          <a:effectLst/>
        </p:spPr>
      </p:cxnSp>
      <p:grpSp>
        <p:nvGrpSpPr>
          <p:cNvPr id="24" name="组合 23"/>
          <p:cNvGrpSpPr/>
          <p:nvPr/>
        </p:nvGrpSpPr>
        <p:grpSpPr>
          <a:xfrm>
            <a:off x="1486793" y="1552132"/>
            <a:ext cx="874557" cy="874557"/>
            <a:chOff x="5068579" y="1163938"/>
            <a:chExt cx="555066" cy="555066"/>
          </a:xfrm>
        </p:grpSpPr>
        <p:sp>
          <p:nvSpPr>
            <p:cNvPr id="25" name="椭圆 24"/>
            <p:cNvSpPr/>
            <p:nvPr/>
          </p:nvSpPr>
          <p:spPr>
            <a:xfrm>
              <a:off x="5068579" y="1163938"/>
              <a:ext cx="555066" cy="555066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6" name="Freeform 70"/>
            <p:cNvSpPr>
              <a:spLocks noEditPoints="1"/>
            </p:cNvSpPr>
            <p:nvPr/>
          </p:nvSpPr>
          <p:spPr bwMode="auto">
            <a:xfrm>
              <a:off x="5235099" y="1295926"/>
              <a:ext cx="242524" cy="290241"/>
            </a:xfrm>
            <a:custGeom>
              <a:avLst/>
              <a:gdLst>
                <a:gd name="T0" fmla="*/ 346 w 346"/>
                <a:gd name="T1" fmla="*/ 77 h 414"/>
                <a:gd name="T2" fmla="*/ 345 w 346"/>
                <a:gd name="T3" fmla="*/ 75 h 414"/>
                <a:gd name="T4" fmla="*/ 345 w 346"/>
                <a:gd name="T5" fmla="*/ 74 h 414"/>
                <a:gd name="T6" fmla="*/ 343 w 346"/>
                <a:gd name="T7" fmla="*/ 72 h 414"/>
                <a:gd name="T8" fmla="*/ 273 w 346"/>
                <a:gd name="T9" fmla="*/ 2 h 414"/>
                <a:gd name="T10" fmla="*/ 271 w 346"/>
                <a:gd name="T11" fmla="*/ 0 h 414"/>
                <a:gd name="T12" fmla="*/ 270 w 346"/>
                <a:gd name="T13" fmla="*/ 0 h 414"/>
                <a:gd name="T14" fmla="*/ 268 w 346"/>
                <a:gd name="T15" fmla="*/ 0 h 414"/>
                <a:gd name="T16" fmla="*/ 268 w 346"/>
                <a:gd name="T17" fmla="*/ 0 h 414"/>
                <a:gd name="T18" fmla="*/ 7 w 346"/>
                <a:gd name="T19" fmla="*/ 0 h 414"/>
                <a:gd name="T20" fmla="*/ 0 w 346"/>
                <a:gd name="T21" fmla="*/ 7 h 414"/>
                <a:gd name="T22" fmla="*/ 0 w 346"/>
                <a:gd name="T23" fmla="*/ 407 h 414"/>
                <a:gd name="T24" fmla="*/ 7 w 346"/>
                <a:gd name="T25" fmla="*/ 414 h 414"/>
                <a:gd name="T26" fmla="*/ 338 w 346"/>
                <a:gd name="T27" fmla="*/ 414 h 414"/>
                <a:gd name="T28" fmla="*/ 346 w 346"/>
                <a:gd name="T29" fmla="*/ 407 h 414"/>
                <a:gd name="T30" fmla="*/ 346 w 346"/>
                <a:gd name="T31" fmla="*/ 77 h 414"/>
                <a:gd name="T32" fmla="*/ 346 w 346"/>
                <a:gd name="T33" fmla="*/ 77 h 414"/>
                <a:gd name="T34" fmla="*/ 275 w 346"/>
                <a:gd name="T35" fmla="*/ 25 h 414"/>
                <a:gd name="T36" fmla="*/ 320 w 346"/>
                <a:gd name="T37" fmla="*/ 70 h 414"/>
                <a:gd name="T38" fmla="*/ 275 w 346"/>
                <a:gd name="T39" fmla="*/ 70 h 414"/>
                <a:gd name="T40" fmla="*/ 275 w 346"/>
                <a:gd name="T41" fmla="*/ 25 h 414"/>
                <a:gd name="T42" fmla="*/ 14 w 346"/>
                <a:gd name="T43" fmla="*/ 400 h 414"/>
                <a:gd name="T44" fmla="*/ 14 w 346"/>
                <a:gd name="T45" fmla="*/ 14 h 414"/>
                <a:gd name="T46" fmla="*/ 260 w 346"/>
                <a:gd name="T47" fmla="*/ 14 h 414"/>
                <a:gd name="T48" fmla="*/ 260 w 346"/>
                <a:gd name="T49" fmla="*/ 77 h 414"/>
                <a:gd name="T50" fmla="*/ 268 w 346"/>
                <a:gd name="T51" fmla="*/ 85 h 414"/>
                <a:gd name="T52" fmla="*/ 331 w 346"/>
                <a:gd name="T53" fmla="*/ 85 h 414"/>
                <a:gd name="T54" fmla="*/ 331 w 346"/>
                <a:gd name="T55" fmla="*/ 400 h 414"/>
                <a:gd name="T56" fmla="*/ 14 w 346"/>
                <a:gd name="T57" fmla="*/ 40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6" h="414">
                  <a:moveTo>
                    <a:pt x="346" y="77"/>
                  </a:moveTo>
                  <a:cubicBezTo>
                    <a:pt x="345" y="76"/>
                    <a:pt x="345" y="76"/>
                    <a:pt x="345" y="75"/>
                  </a:cubicBezTo>
                  <a:cubicBezTo>
                    <a:pt x="345" y="75"/>
                    <a:pt x="345" y="75"/>
                    <a:pt x="345" y="74"/>
                  </a:cubicBezTo>
                  <a:cubicBezTo>
                    <a:pt x="345" y="74"/>
                    <a:pt x="344" y="73"/>
                    <a:pt x="343" y="7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2" y="1"/>
                    <a:pt x="272" y="1"/>
                    <a:pt x="271" y="0"/>
                  </a:cubicBezTo>
                  <a:cubicBezTo>
                    <a:pt x="271" y="0"/>
                    <a:pt x="27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11"/>
                    <a:pt x="3" y="414"/>
                    <a:pt x="7" y="414"/>
                  </a:cubicBezTo>
                  <a:cubicBezTo>
                    <a:pt x="338" y="414"/>
                    <a:pt x="338" y="414"/>
                    <a:pt x="338" y="414"/>
                  </a:cubicBezTo>
                  <a:cubicBezTo>
                    <a:pt x="342" y="414"/>
                    <a:pt x="346" y="411"/>
                    <a:pt x="346" y="407"/>
                  </a:cubicBezTo>
                  <a:cubicBezTo>
                    <a:pt x="346" y="77"/>
                    <a:pt x="346" y="77"/>
                    <a:pt x="346" y="77"/>
                  </a:cubicBezTo>
                  <a:cubicBezTo>
                    <a:pt x="346" y="77"/>
                    <a:pt x="346" y="77"/>
                    <a:pt x="346" y="77"/>
                  </a:cubicBezTo>
                  <a:close/>
                  <a:moveTo>
                    <a:pt x="275" y="25"/>
                  </a:moveTo>
                  <a:cubicBezTo>
                    <a:pt x="320" y="70"/>
                    <a:pt x="320" y="70"/>
                    <a:pt x="320" y="70"/>
                  </a:cubicBezTo>
                  <a:cubicBezTo>
                    <a:pt x="275" y="70"/>
                    <a:pt x="275" y="70"/>
                    <a:pt x="275" y="70"/>
                  </a:cubicBezTo>
                  <a:lnTo>
                    <a:pt x="275" y="25"/>
                  </a:lnTo>
                  <a:close/>
                  <a:moveTo>
                    <a:pt x="14" y="400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260" y="14"/>
                    <a:pt x="260" y="14"/>
                    <a:pt x="260" y="14"/>
                  </a:cubicBezTo>
                  <a:cubicBezTo>
                    <a:pt x="260" y="77"/>
                    <a:pt x="260" y="77"/>
                    <a:pt x="260" y="77"/>
                  </a:cubicBezTo>
                  <a:cubicBezTo>
                    <a:pt x="260" y="81"/>
                    <a:pt x="264" y="85"/>
                    <a:pt x="268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1" y="400"/>
                    <a:pt x="331" y="400"/>
                    <a:pt x="331" y="400"/>
                  </a:cubicBezTo>
                  <a:lnTo>
                    <a:pt x="14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486847" y="3705533"/>
            <a:ext cx="873509" cy="873509"/>
            <a:chOff x="5068633" y="2251819"/>
            <a:chExt cx="554400" cy="554400"/>
          </a:xfrm>
        </p:grpSpPr>
        <p:sp>
          <p:nvSpPr>
            <p:cNvPr id="28" name="椭圆 27"/>
            <p:cNvSpPr/>
            <p:nvPr/>
          </p:nvSpPr>
          <p:spPr>
            <a:xfrm>
              <a:off x="5068633" y="2251819"/>
              <a:ext cx="554400" cy="554400"/>
            </a:xfrm>
            <a:prstGeom prst="ellips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9" name="Freeform 72"/>
            <p:cNvSpPr>
              <a:spLocks noEditPoints="1"/>
            </p:cNvSpPr>
            <p:nvPr/>
          </p:nvSpPr>
          <p:spPr bwMode="auto">
            <a:xfrm>
              <a:off x="5180447" y="2343925"/>
              <a:ext cx="369521" cy="370187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5474" y="2959550"/>
            <a:ext cx="6002801" cy="321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8837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服务器推送技术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短轮询</a:t>
            </a:r>
          </a:p>
        </p:txBody>
      </p:sp>
      <p:sp>
        <p:nvSpPr>
          <p:cNvPr id="44" name="TextBox 1"/>
          <p:cNvSpPr txBox="1">
            <a:spLocks noChangeArrowheads="1"/>
          </p:cNvSpPr>
          <p:nvPr/>
        </p:nvSpPr>
        <p:spPr bwMode="auto">
          <a:xfrm>
            <a:off x="450850" y="1176338"/>
            <a:ext cx="4816475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FFC000"/>
                </a:solidFill>
              </a:rPr>
              <a:t>Ajax</a:t>
            </a:r>
            <a:r>
              <a:rPr lang="zh-CN" altLang="en-US" sz="2000" b="1" smtClean="0">
                <a:solidFill>
                  <a:srgbClr val="FFC000"/>
                </a:solidFill>
              </a:rPr>
              <a:t>短轮询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服务端基本不用改造</a:t>
            </a:r>
            <a:endParaRPr lang="en-US" altLang="zh-CN" b="1" smtClean="0">
              <a:solidFill>
                <a:schemeClr val="tx2"/>
              </a:solidFill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服务器沉重压力和资源的浪费</a:t>
            </a:r>
            <a:endParaRPr lang="en-US" altLang="zh-CN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数据同步不及时</a:t>
            </a:r>
            <a:endParaRPr lang="en-US" altLang="zh-CN" smtClean="0">
              <a:solidFill>
                <a:schemeClr val="tx2"/>
              </a:solidFill>
            </a:endParaRPr>
          </a:p>
        </p:txBody>
      </p:sp>
      <p:pic>
        <p:nvPicPr>
          <p:cNvPr id="45" name="图片 44" descr="ajaxLoo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753" y="971007"/>
            <a:ext cx="5050397" cy="4957254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793749" y="4062363"/>
            <a:ext cx="4216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setInterval(function() {</a:t>
            </a:r>
          </a:p>
          <a:p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  $.ajax({</a:t>
            </a:r>
          </a:p>
          <a:p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	……………………</a:t>
            </a:r>
          </a:p>
          <a:p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});</a:t>
            </a:r>
          </a:p>
          <a:p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}, 3000);</a:t>
            </a:r>
            <a:endParaRPr lang="zh-CN" altLang="en-US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8837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服务器推送技术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-Comet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1"/>
          <p:cNvSpPr txBox="1">
            <a:spLocks noChangeArrowheads="1"/>
          </p:cNvSpPr>
          <p:nvPr/>
        </p:nvSpPr>
        <p:spPr bwMode="auto">
          <a:xfrm>
            <a:off x="450851" y="1176338"/>
            <a:ext cx="5930900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FFC000"/>
                </a:solidFill>
              </a:rPr>
              <a:t>Comet</a:t>
            </a:r>
            <a:endParaRPr lang="zh-CN" altLang="en-US" sz="2000" b="1" smtClean="0">
              <a:solidFill>
                <a:srgbClr val="FFC000"/>
              </a:solidFill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基于 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长连接、无须在浏览器端安装插件的“服务器推”技术为“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Comet”</a:t>
            </a:r>
            <a:endParaRPr lang="en-US" altLang="zh-CN" b="1" smtClean="0">
              <a:solidFill>
                <a:schemeClr val="tx2"/>
              </a:solidFill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基于 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AJAX 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的长轮询（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long-polling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）方式</a:t>
            </a:r>
            <a:endParaRPr lang="en-US" altLang="zh-CN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57300" lvl="2" indent="-34290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+mj-ea"/>
              <a:buAutoNum type="circleNumDbPlain"/>
            </a:pP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Servlet3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里的异步任务</a:t>
            </a:r>
            <a:endParaRPr lang="en-US" altLang="zh-CN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57300" lvl="2" indent="-34290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+mj-ea"/>
              <a:buAutoNum type="circleNumDbPlain"/>
            </a:pP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带来的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DeferedResult</a:t>
            </a:r>
            <a:endParaRPr lang="zh-CN" altLang="en-US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基于长轮询的服务器推模型  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Server-sent-events(SSE)</a:t>
            </a:r>
            <a:endParaRPr lang="en-US" altLang="zh-CN" smtClean="0">
              <a:solidFill>
                <a:schemeClr val="tx2"/>
              </a:solidFill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5155" y="857250"/>
            <a:ext cx="397244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5199" y="3600450"/>
            <a:ext cx="3943351" cy="2694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右箭头 10"/>
          <p:cNvSpPr/>
          <p:nvPr/>
        </p:nvSpPr>
        <p:spPr>
          <a:xfrm rot="20244019">
            <a:off x="5156502" y="3232472"/>
            <a:ext cx="1945310" cy="195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5259995" y="4960568"/>
            <a:ext cx="1945310" cy="173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通信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34620" y="1426865"/>
            <a:ext cx="6895030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latin typeface="+mn-ea"/>
                <a:ea typeface="+mn-ea"/>
              </a:rPr>
              <a:t>什么是</a:t>
            </a:r>
            <a:r>
              <a:rPr lang="en-US" altLang="zh-CN" sz="2400" smtClean="0">
                <a:latin typeface="+mn-ea"/>
                <a:ea typeface="+mn-ea"/>
              </a:rPr>
              <a:t>WebSocket</a:t>
            </a:r>
            <a:r>
              <a:rPr lang="zh-CN" altLang="en-US" sz="2400" smtClean="0">
                <a:latin typeface="+mn-ea"/>
              </a:rPr>
              <a:t>？</a:t>
            </a:r>
            <a:endParaRPr lang="zh-CN" altLang="en-US" sz="2400">
              <a:latin typeface="+mn-ea"/>
              <a:ea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85916" y="1196365"/>
            <a:ext cx="885710" cy="813410"/>
            <a:chOff x="779103" y="1866166"/>
            <a:chExt cx="1333073" cy="1152128"/>
          </a:xfrm>
          <a:solidFill>
            <a:schemeClr val="accent1">
              <a:lumMod val="75000"/>
            </a:schemeClr>
          </a:solidFill>
        </p:grpSpPr>
        <p:sp>
          <p:nvSpPr>
            <p:cNvPr id="16" name="等腰三角形 2"/>
            <p:cNvSpPr/>
            <p:nvPr/>
          </p:nvSpPr>
          <p:spPr bwMode="auto">
            <a:xfrm rot="2747878">
              <a:off x="869576" y="17756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anchor="ctr"/>
            <a:lstStyle/>
            <a:p>
              <a:pPr algn="ctr"/>
              <a:endParaRPr lang="zh-CN" altLang="en-US"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7821" y="2242175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mtClean="0"/>
                <a:t>定义</a:t>
              </a:r>
              <a:endParaRPr lang="zh-CN" altLang="en-US"/>
            </a:p>
          </p:txBody>
        </p:sp>
      </p:grpSp>
      <p:sp>
        <p:nvSpPr>
          <p:cNvPr id="18" name="矩形 2"/>
          <p:cNvSpPr>
            <a:spLocks noChangeArrowheads="1"/>
          </p:cNvSpPr>
          <p:nvPr/>
        </p:nvSpPr>
        <p:spPr bwMode="auto">
          <a:xfrm>
            <a:off x="640949" y="2087437"/>
            <a:ext cx="10770001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sz="2400" b="1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HTML5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中的协议，实现与客户端与服务器双向，基于消息的文本或二进制数据通信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适合于对数据的实时性要求比较强的场景，如通信、直播、共享桌面，特别适合于客户与服务频繁交互的情况下，如实时共享、多人协作等平台。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采用新的协议，后端需要单独实现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客户端并不是所有浏览器都支持</a:t>
            </a: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899" y="2810966"/>
            <a:ext cx="4675777" cy="305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通信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34620" y="1293515"/>
            <a:ext cx="3466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latin typeface="+mn-ea"/>
              </a:rPr>
              <a:t>Websocket</a:t>
            </a:r>
            <a:r>
              <a:rPr lang="zh-CN" altLang="en-US" sz="2400" smtClean="0">
                <a:latin typeface="+mn-ea"/>
              </a:rPr>
              <a:t>借用了</a:t>
            </a:r>
            <a:r>
              <a:rPr lang="en-US" altLang="zh-CN" sz="2400" smtClean="0">
                <a:latin typeface="+mn-ea"/>
              </a:rPr>
              <a:t>HTTP</a:t>
            </a:r>
            <a:r>
              <a:rPr lang="zh-CN" altLang="en-US" sz="2400" smtClean="0">
                <a:latin typeface="+mn-ea"/>
              </a:rPr>
              <a:t>的协议来完成一部分握手</a:t>
            </a:r>
            <a:endParaRPr lang="zh-CN" altLang="en-US" sz="2400">
              <a:latin typeface="+mn-ea"/>
              <a:ea typeface="+mn-ea"/>
            </a:endParaRPr>
          </a:p>
        </p:txBody>
      </p:sp>
      <p:grpSp>
        <p:nvGrpSpPr>
          <p:cNvPr id="3" name="组合 14"/>
          <p:cNvGrpSpPr/>
          <p:nvPr/>
        </p:nvGrpSpPr>
        <p:grpSpPr>
          <a:xfrm>
            <a:off x="685916" y="1196365"/>
            <a:ext cx="885710" cy="813410"/>
            <a:chOff x="779103" y="1866166"/>
            <a:chExt cx="1333073" cy="1152128"/>
          </a:xfrm>
          <a:solidFill>
            <a:schemeClr val="accent1">
              <a:lumMod val="75000"/>
            </a:schemeClr>
          </a:solidFill>
        </p:grpSpPr>
        <p:sp>
          <p:nvSpPr>
            <p:cNvPr id="16" name="等腰三角形 2"/>
            <p:cNvSpPr/>
            <p:nvPr/>
          </p:nvSpPr>
          <p:spPr bwMode="auto">
            <a:xfrm rot="2747878">
              <a:off x="869576" y="17756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anchor="ctr"/>
            <a:lstStyle/>
            <a:p>
              <a:pPr algn="ctr"/>
              <a:endParaRPr lang="zh-CN" altLang="en-US"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7821" y="2242175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mtClean="0"/>
                <a:t>握手</a:t>
              </a:r>
              <a:endParaRPr lang="zh-CN" altLang="en-US"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3350" y="528638"/>
            <a:ext cx="4540250" cy="341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89724" y="4024313"/>
            <a:ext cx="4394935" cy="223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通信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-STOMP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71526" y="1181100"/>
            <a:ext cx="1021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WebSocket</a:t>
            </a:r>
            <a:r>
              <a:rPr lang="zh-CN" altLang="en-US" sz="2000" smtClean="0"/>
              <a:t>是个规范，在实际的实现中有</a:t>
            </a:r>
            <a:r>
              <a:rPr lang="en-US" sz="2000" smtClean="0"/>
              <a:t>HTML5</a:t>
            </a:r>
            <a:r>
              <a:rPr lang="zh-CN" altLang="en-US" sz="2000" smtClean="0"/>
              <a:t>规范中的</a:t>
            </a:r>
            <a:r>
              <a:rPr lang="en-US" sz="2000" smtClean="0"/>
              <a:t>WebSocket API</a:t>
            </a:r>
            <a:r>
              <a:rPr lang="zh-CN" altLang="en-US" sz="2000" smtClean="0"/>
              <a:t>和</a:t>
            </a:r>
            <a:r>
              <a:rPr lang="en-US" sz="2000" smtClean="0"/>
              <a:t>WebSocket</a:t>
            </a:r>
            <a:r>
              <a:rPr lang="zh-CN" altLang="en-US" sz="2000" smtClean="0"/>
              <a:t>的子协议</a:t>
            </a:r>
            <a:r>
              <a:rPr lang="en-US" sz="2000" smtClean="0"/>
              <a:t>STOMP</a:t>
            </a:r>
            <a:r>
              <a:rPr lang="zh-CN" altLang="en-US" sz="2000" smtClean="0"/>
              <a:t>。</a:t>
            </a:r>
            <a:endParaRPr lang="zh-CN" altLang="en-US" sz="2000"/>
          </a:p>
        </p:txBody>
      </p:sp>
      <p:sp>
        <p:nvSpPr>
          <p:cNvPr id="20" name="矩形 2"/>
          <p:cNvSpPr>
            <a:spLocks noChangeArrowheads="1"/>
          </p:cNvSpPr>
          <p:nvPr/>
        </p:nvSpPr>
        <p:spPr bwMode="auto">
          <a:xfrm>
            <a:off x="717149" y="1992187"/>
            <a:ext cx="10770001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STOMP(Simple Text Oriented Messaging Protocol)</a:t>
            </a:r>
            <a:endParaRPr lang="en-US" altLang="zh-CN" sz="2400" b="1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简单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(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流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)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文本定向消息协议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STOMP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协议的前身是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TTMP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协议（一个简单的基于文本的协议），专为消息中间件设计。是属于消息队列的一种协议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, 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AMQP, JMS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平级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. 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它的简单性恰巧可以用于定义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websocket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的消息体格式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. STOMP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协议很多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MQ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都已支持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, 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比如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RabbitMq, ActiveMq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20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生产者（发送消息）、消息代理、消费者（订阅然后收到消息）</a:t>
            </a:r>
            <a:endParaRPr lang="en-US" altLang="zh-CN" sz="20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STOMP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是基于帧的协议</a:t>
            </a: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通信实现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34620" y="2103140"/>
            <a:ext cx="68950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SpringBoot</a:t>
            </a: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16" name="等腰三角形 2"/>
          <p:cNvSpPr/>
          <p:nvPr/>
        </p:nvSpPr>
        <p:spPr bwMode="auto">
          <a:xfrm rot="2747878">
            <a:off x="936215" y="2115843"/>
            <a:ext cx="538041" cy="590594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 sz="20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7945" y="3979565"/>
            <a:ext cx="689503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Netty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等腰三角形 2"/>
          <p:cNvSpPr/>
          <p:nvPr/>
        </p:nvSpPr>
        <p:spPr bwMode="auto">
          <a:xfrm rot="2747878">
            <a:off x="932613" y="4008815"/>
            <a:ext cx="545244" cy="62417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 sz="20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4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4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20447</TotalTime>
  <Words>682</Words>
  <Application>Microsoft Office PowerPoint</Application>
  <PresentationFormat>自定义</PresentationFormat>
  <Paragraphs>112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4895</cp:revision>
  <dcterms:created xsi:type="dcterms:W3CDTF">2016-08-30T15:34:45Z</dcterms:created>
  <dcterms:modified xsi:type="dcterms:W3CDTF">2018-10-13T08:50:39Z</dcterms:modified>
  <cp:category>锐旗设计;https://9ppt.taobao.com</cp:category>
</cp:coreProperties>
</file>