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317" r:id="rId5"/>
    <p:sldId id="318" r:id="rId6"/>
    <p:sldId id="259" r:id="rId7"/>
    <p:sldId id="306" r:id="rId8"/>
    <p:sldId id="319" r:id="rId9"/>
    <p:sldId id="320" r:id="rId10"/>
    <p:sldId id="321" r:id="rId11"/>
    <p:sldId id="308" r:id="rId12"/>
    <p:sldId id="312" r:id="rId13"/>
    <p:sldId id="322" r:id="rId14"/>
    <p:sldId id="323" r:id="rId15"/>
    <p:sldId id="324" r:id="rId16"/>
    <p:sldId id="301" r:id="rId17"/>
  </p:sldIdLst>
  <p:sldSz cx="9144000" cy="514191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5A9BD5"/>
    <a:srgbClr val="2E75B5"/>
    <a:srgbClr val="FFBA5D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分布式事务解决方案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C7E3C0D3-88D8-4E98-96CC-367B5693621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3PC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pic>
        <p:nvPicPr>
          <p:cNvPr id="1026" name="Picture 2" descr="3">
            <a:extLst>
              <a:ext uri="{FF2B5EF4-FFF2-40B4-BE49-F238E27FC236}">
                <a16:creationId xmlns:a16="http://schemas.microsoft.com/office/drawing/2014/main" id="{8BDC35B1-8F96-48D5-81E1-78AF6A28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10916"/>
            <a:ext cx="3076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5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25747" y="2354932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分布式事务的实现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分布式事务的实现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06A65-A955-40A7-9501-BA26CEE8605E}"/>
              </a:ext>
            </a:extLst>
          </p:cNvPr>
          <p:cNvSpPr/>
          <p:nvPr/>
        </p:nvSpPr>
        <p:spPr>
          <a:xfrm>
            <a:off x="539552" y="127481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中，分布式事务主要的规范是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JTA/XA . 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的事务管理器规范，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全称为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Transaction API,  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定义了一组统一的事务编程的接口，基于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规范设计的分布式事务编程接口规范。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规范的第三方分布式事务框架有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Jotm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Automikos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1B4B04-948F-4001-BD86-28E092C3EA0C}"/>
              </a:ext>
            </a:extLst>
          </p:cNvPr>
          <p:cNvSpPr/>
          <p:nvPr/>
        </p:nvSpPr>
        <p:spPr>
          <a:xfrm>
            <a:off x="539552" y="2354932"/>
            <a:ext cx="7941460" cy="197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JOTM</a:t>
            </a:r>
            <a:endParaRPr lang="zh-CN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JOTM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open transaction manager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ObjectWeb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的一个开源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实现，提供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分布式事务的功能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JOTM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存在一个问题，在使用中不能自动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，无论什么情况都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endParaRPr lang="zh-CN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JOTM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更加稳定，原本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Atomikos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是商业项目，后来开源。论坛比较活跃，有问题可以随时解决</a:t>
            </a:r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756310" y="235493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互联网公司分布式事务解决方案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5">
            <a:extLst>
              <a:ext uri="{FF2B5EF4-FFF2-40B4-BE49-F238E27FC236}">
                <a16:creationId xmlns:a16="http://schemas.microsoft.com/office/drawing/2014/main" id="{5039922D-971A-4C31-B1AE-05A27744EA58}"/>
              </a:ext>
            </a:extLst>
          </p:cNvPr>
          <p:cNvSpPr txBox="1"/>
          <p:nvPr/>
        </p:nvSpPr>
        <p:spPr>
          <a:xfrm>
            <a:off x="2847790" y="44265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互联网公司分布式事务解决方案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C75E5F-4A24-4743-B8CF-3CCB94965F17}"/>
              </a:ext>
            </a:extLst>
          </p:cNvPr>
          <p:cNvSpPr/>
          <p:nvPr/>
        </p:nvSpPr>
        <p:spPr>
          <a:xfrm>
            <a:off x="539552" y="1634852"/>
            <a:ext cx="7776864" cy="171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业务接口整合，避免分布式事务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最终一致性方案之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ebay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OpenDTP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模型的支付宝的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3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5">
            <a:extLst>
              <a:ext uri="{FF2B5EF4-FFF2-40B4-BE49-F238E27FC236}">
                <a16:creationId xmlns:a16="http://schemas.microsoft.com/office/drawing/2014/main" id="{D4EE65D8-035A-4621-834A-67080AAE3BF1}"/>
              </a:ext>
            </a:extLst>
          </p:cNvPr>
          <p:cNvSpPr txBox="1"/>
          <p:nvPr/>
        </p:nvSpPr>
        <p:spPr>
          <a:xfrm>
            <a:off x="3885992" y="442654"/>
            <a:ext cx="16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TCC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事务模型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BE9DD-36A5-4F10-9066-7BED2F1FA4F5}"/>
              </a:ext>
            </a:extLst>
          </p:cNvPr>
          <p:cNvSpPr/>
          <p:nvPr/>
        </p:nvSpPr>
        <p:spPr>
          <a:xfrm>
            <a:off x="6228184" y="1202804"/>
            <a:ext cx="2023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分为三个阶段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TRYING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CONFIRMING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CANCELING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F4280F-BEC4-472F-AD67-C5D00F727F19}"/>
              </a:ext>
            </a:extLst>
          </p:cNvPr>
          <p:cNvSpPr/>
          <p:nvPr/>
        </p:nvSpPr>
        <p:spPr>
          <a:xfrm>
            <a:off x="611560" y="1634851"/>
            <a:ext cx="1678437" cy="691413"/>
          </a:xfrm>
          <a:prstGeom prst="roundRect">
            <a:avLst/>
          </a:prstGeom>
          <a:solidFill>
            <a:srgbClr val="2E75B5"/>
          </a:solidFill>
          <a:ln>
            <a:solidFill>
              <a:srgbClr val="2E7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主业务服务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>
            <a:extLst>
              <a:ext uri="{FF2B5EF4-FFF2-40B4-BE49-F238E27FC236}">
                <a16:creationId xmlns:a16="http://schemas.microsoft.com/office/drawing/2014/main" id="{5DEEC875-873E-4FDD-B2AC-6AE815574D6E}"/>
              </a:ext>
            </a:extLst>
          </p:cNvPr>
          <p:cNvSpPr/>
          <p:nvPr/>
        </p:nvSpPr>
        <p:spPr>
          <a:xfrm>
            <a:off x="899592" y="2138908"/>
            <a:ext cx="1049023" cy="432048"/>
          </a:xfrm>
          <a:prstGeom prst="can">
            <a:avLst/>
          </a:prstGeom>
          <a:solidFill>
            <a:srgbClr val="2E75B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623AC1-32B6-490F-99E0-293F2BDE8AD1}"/>
              </a:ext>
            </a:extLst>
          </p:cNvPr>
          <p:cNvSpPr/>
          <p:nvPr/>
        </p:nvSpPr>
        <p:spPr>
          <a:xfrm>
            <a:off x="576120" y="3392524"/>
            <a:ext cx="1678437" cy="676740"/>
          </a:xfrm>
          <a:prstGeom prst="round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业务活动管理器</a:t>
            </a:r>
          </a:p>
        </p:txBody>
      </p:sp>
      <p:sp>
        <p:nvSpPr>
          <p:cNvPr id="8" name="圆柱形 7">
            <a:extLst>
              <a:ext uri="{FF2B5EF4-FFF2-40B4-BE49-F238E27FC236}">
                <a16:creationId xmlns:a16="http://schemas.microsoft.com/office/drawing/2014/main" id="{73D649D3-1805-4513-BBA3-727614124BBE}"/>
              </a:ext>
            </a:extLst>
          </p:cNvPr>
          <p:cNvSpPr/>
          <p:nvPr/>
        </p:nvSpPr>
        <p:spPr>
          <a:xfrm>
            <a:off x="858681" y="3867100"/>
            <a:ext cx="1049023" cy="432048"/>
          </a:xfrm>
          <a:prstGeom prst="can">
            <a:avLst/>
          </a:prstGeom>
          <a:solidFill>
            <a:srgbClr val="FFBA5D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活动日志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8A09EA-13AB-4C19-B15C-0E963E63B891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415339" y="2570956"/>
            <a:ext cx="8765" cy="821568"/>
          </a:xfrm>
          <a:prstGeom prst="straightConnector1">
            <a:avLst/>
          </a:prstGeom>
          <a:ln>
            <a:solidFill>
              <a:srgbClr val="F08C00">
                <a:alpha val="37000"/>
              </a:srgb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C8B01F-06E6-442B-A99E-AFA2238EA401}"/>
              </a:ext>
            </a:extLst>
          </p:cNvPr>
          <p:cNvSpPr/>
          <p:nvPr/>
        </p:nvSpPr>
        <p:spPr>
          <a:xfrm>
            <a:off x="3131840" y="986780"/>
            <a:ext cx="2088232" cy="1584176"/>
          </a:xfrm>
          <a:prstGeom prst="roundRect">
            <a:avLst/>
          </a:prstGeom>
          <a:solidFill>
            <a:srgbClr val="5A9BD5"/>
          </a:solidFill>
          <a:ln>
            <a:solidFill>
              <a:srgbClr val="5A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A3BA066-B0EB-451B-8AB5-D8A04899EFE8}"/>
              </a:ext>
            </a:extLst>
          </p:cNvPr>
          <p:cNvSpPr/>
          <p:nvPr/>
        </p:nvSpPr>
        <p:spPr>
          <a:xfrm>
            <a:off x="3347864" y="1202804"/>
            <a:ext cx="1296144" cy="3600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tryB</a:t>
            </a:r>
            <a:endParaRPr lang="zh-CN" altLang="en-US" sz="15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EEF4CC-3C72-4ABC-96D2-4099CB67B89A}"/>
              </a:ext>
            </a:extLst>
          </p:cNvPr>
          <p:cNvSpPr/>
          <p:nvPr/>
        </p:nvSpPr>
        <p:spPr>
          <a:xfrm>
            <a:off x="3358668" y="1634852"/>
            <a:ext cx="1285340" cy="288032"/>
          </a:xfrm>
          <a:prstGeom prst="ellipse">
            <a:avLst/>
          </a:prstGeom>
          <a:solidFill>
            <a:srgbClr val="F08C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confirmB</a:t>
            </a:r>
            <a:endParaRPr lang="zh-CN" altLang="en-US" sz="15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A81F3C-192E-443F-9408-0F4ACD893DB1}"/>
              </a:ext>
            </a:extLst>
          </p:cNvPr>
          <p:cNvSpPr/>
          <p:nvPr/>
        </p:nvSpPr>
        <p:spPr>
          <a:xfrm>
            <a:off x="3378139" y="2038233"/>
            <a:ext cx="1285340" cy="288032"/>
          </a:xfrm>
          <a:prstGeom prst="ellipse">
            <a:avLst/>
          </a:prstGeom>
          <a:solidFill>
            <a:srgbClr val="F08C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cancelB</a:t>
            </a:r>
            <a:endParaRPr lang="zh-CN" altLang="en-US" sz="15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C13F7-F673-439E-8A67-24777170DF7E}"/>
              </a:ext>
            </a:extLst>
          </p:cNvPr>
          <p:cNvSpPr txBox="1"/>
          <p:nvPr/>
        </p:nvSpPr>
        <p:spPr>
          <a:xfrm>
            <a:off x="4757109" y="1180953"/>
            <a:ext cx="369332" cy="9579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从业务服务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3DA9BC6-DB0B-4BBB-BEC8-D026ADEF1A6A}"/>
              </a:ext>
            </a:extLst>
          </p:cNvPr>
          <p:cNvSpPr/>
          <p:nvPr/>
        </p:nvSpPr>
        <p:spPr>
          <a:xfrm>
            <a:off x="3131840" y="3291036"/>
            <a:ext cx="2088232" cy="1584176"/>
          </a:xfrm>
          <a:prstGeom prst="roundRect">
            <a:avLst/>
          </a:prstGeom>
          <a:solidFill>
            <a:srgbClr val="5A9BD5"/>
          </a:solidFill>
          <a:ln>
            <a:solidFill>
              <a:srgbClr val="5A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67D6983-E45E-4151-8CDF-C814D294DC9D}"/>
              </a:ext>
            </a:extLst>
          </p:cNvPr>
          <p:cNvSpPr/>
          <p:nvPr/>
        </p:nvSpPr>
        <p:spPr>
          <a:xfrm>
            <a:off x="3347864" y="3507060"/>
            <a:ext cx="1296144" cy="3600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tryC</a:t>
            </a:r>
            <a:endParaRPr lang="zh-CN" altLang="en-US" sz="15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E938E85-4052-4CA1-8A94-52A4AC32C8AD}"/>
              </a:ext>
            </a:extLst>
          </p:cNvPr>
          <p:cNvSpPr/>
          <p:nvPr/>
        </p:nvSpPr>
        <p:spPr>
          <a:xfrm>
            <a:off x="3358668" y="3939108"/>
            <a:ext cx="1285340" cy="288032"/>
          </a:xfrm>
          <a:prstGeom prst="ellipse">
            <a:avLst/>
          </a:prstGeom>
          <a:solidFill>
            <a:srgbClr val="F08C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confirmC</a:t>
            </a:r>
            <a:endParaRPr lang="zh-CN" altLang="en-US" sz="15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C18C63-07F5-48B6-991F-C2D750B12BF7}"/>
              </a:ext>
            </a:extLst>
          </p:cNvPr>
          <p:cNvSpPr/>
          <p:nvPr/>
        </p:nvSpPr>
        <p:spPr>
          <a:xfrm>
            <a:off x="3378139" y="4342489"/>
            <a:ext cx="1285340" cy="288032"/>
          </a:xfrm>
          <a:prstGeom prst="ellipse">
            <a:avLst/>
          </a:prstGeom>
          <a:solidFill>
            <a:srgbClr val="F08C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cancelC</a:t>
            </a:r>
            <a:endParaRPr lang="zh-CN" altLang="en-US" sz="15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7D3A59-3FE9-4099-9D7B-6D2CAFF30235}"/>
              </a:ext>
            </a:extLst>
          </p:cNvPr>
          <p:cNvSpPr txBox="1"/>
          <p:nvPr/>
        </p:nvSpPr>
        <p:spPr>
          <a:xfrm>
            <a:off x="4757109" y="3485209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从业务服务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3FC802F0-E12E-4F15-AFC7-3009EE98CF51}"/>
              </a:ext>
            </a:extLst>
          </p:cNvPr>
          <p:cNvSpPr/>
          <p:nvPr/>
        </p:nvSpPr>
        <p:spPr>
          <a:xfrm>
            <a:off x="3712576" y="2405270"/>
            <a:ext cx="924879" cy="360040"/>
          </a:xfrm>
          <a:prstGeom prst="can">
            <a:avLst/>
          </a:prstGeom>
          <a:solidFill>
            <a:srgbClr val="5A9BD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7" name="圆柱形 26">
            <a:extLst>
              <a:ext uri="{FF2B5EF4-FFF2-40B4-BE49-F238E27FC236}">
                <a16:creationId xmlns:a16="http://schemas.microsoft.com/office/drawing/2014/main" id="{6A18CFC4-6B34-4FE1-B04C-92BD9E994247}"/>
              </a:ext>
            </a:extLst>
          </p:cNvPr>
          <p:cNvSpPr/>
          <p:nvPr/>
        </p:nvSpPr>
        <p:spPr>
          <a:xfrm>
            <a:off x="3710701" y="4723514"/>
            <a:ext cx="924879" cy="360040"/>
          </a:xfrm>
          <a:prstGeom prst="can">
            <a:avLst/>
          </a:prstGeom>
          <a:solidFill>
            <a:srgbClr val="5A9BD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E4BA6C-AE62-4081-93E9-DEE222D9268A}"/>
              </a:ext>
            </a:extLst>
          </p:cNvPr>
          <p:cNvCxnSpPr>
            <a:endCxn id="16" idx="2"/>
          </p:cNvCxnSpPr>
          <p:nvPr/>
        </p:nvCxnSpPr>
        <p:spPr>
          <a:xfrm>
            <a:off x="2843808" y="1778868"/>
            <a:ext cx="514860" cy="0"/>
          </a:xfrm>
          <a:prstGeom prst="straightConnector1">
            <a:avLst/>
          </a:prstGeom>
          <a:ln>
            <a:solidFill>
              <a:srgbClr val="F08C00"/>
            </a:solidFill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7F122E-E688-4328-A32D-8AABE9389B1B}"/>
              </a:ext>
            </a:extLst>
          </p:cNvPr>
          <p:cNvCxnSpPr/>
          <p:nvPr/>
        </p:nvCxnSpPr>
        <p:spPr>
          <a:xfrm>
            <a:off x="2833004" y="4086355"/>
            <a:ext cx="514860" cy="0"/>
          </a:xfrm>
          <a:prstGeom prst="straightConnector1">
            <a:avLst/>
          </a:prstGeom>
          <a:ln>
            <a:solidFill>
              <a:srgbClr val="F08C00"/>
            </a:solidFill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5ED8D52-04FB-418F-B53F-79AAFEA15C44}"/>
              </a:ext>
            </a:extLst>
          </p:cNvPr>
          <p:cNvCxnSpPr/>
          <p:nvPr/>
        </p:nvCxnSpPr>
        <p:spPr>
          <a:xfrm>
            <a:off x="2833004" y="1764692"/>
            <a:ext cx="0" cy="2340000"/>
          </a:xfrm>
          <a:prstGeom prst="line">
            <a:avLst/>
          </a:prstGeom>
          <a:ln>
            <a:solidFill>
              <a:srgbClr val="F08C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1657C67-7A73-455E-8ED5-E901FE508B1D}"/>
              </a:ext>
            </a:extLst>
          </p:cNvPr>
          <p:cNvCxnSpPr>
            <a:cxnSpLocks/>
          </p:cNvCxnSpPr>
          <p:nvPr/>
        </p:nvCxnSpPr>
        <p:spPr>
          <a:xfrm>
            <a:off x="2483768" y="1382824"/>
            <a:ext cx="8749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679AD4-BFBF-497D-9913-36CB37404852}"/>
              </a:ext>
            </a:extLst>
          </p:cNvPr>
          <p:cNvCxnSpPr>
            <a:cxnSpLocks/>
          </p:cNvCxnSpPr>
          <p:nvPr/>
        </p:nvCxnSpPr>
        <p:spPr>
          <a:xfrm>
            <a:off x="2483768" y="3687080"/>
            <a:ext cx="8749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E85F4F6-6225-483B-B6BF-0C484A6E0C75}"/>
              </a:ext>
            </a:extLst>
          </p:cNvPr>
          <p:cNvCxnSpPr/>
          <p:nvPr/>
        </p:nvCxnSpPr>
        <p:spPr>
          <a:xfrm>
            <a:off x="2476680" y="1368648"/>
            <a:ext cx="0" cy="2329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7B5020-7967-465D-B5F3-1639C0942426}"/>
              </a:ext>
            </a:extLst>
          </p:cNvPr>
          <p:cNvCxnSpPr/>
          <p:nvPr/>
        </p:nvCxnSpPr>
        <p:spPr>
          <a:xfrm>
            <a:off x="2289997" y="2138908"/>
            <a:ext cx="1866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0B24168-25AF-437A-8AD6-393D1B5964C8}"/>
              </a:ext>
            </a:extLst>
          </p:cNvPr>
          <p:cNvCxnSpPr/>
          <p:nvPr/>
        </p:nvCxnSpPr>
        <p:spPr>
          <a:xfrm>
            <a:off x="2275821" y="3867100"/>
            <a:ext cx="553811" cy="0"/>
          </a:xfrm>
          <a:prstGeom prst="line">
            <a:avLst/>
          </a:prstGeom>
          <a:ln>
            <a:solidFill>
              <a:srgbClr val="F08C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108BA97-0531-479A-BC88-564059DF49FB}"/>
              </a:ext>
            </a:extLst>
          </p:cNvPr>
          <p:cNvSpPr/>
          <p:nvPr/>
        </p:nvSpPr>
        <p:spPr>
          <a:xfrm>
            <a:off x="738219" y="2644705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启动业务活动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登记业务操作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回滚业务活动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830418" y="3815509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分布式事务的常见实现</a:t>
            </a:r>
          </a:p>
        </p:txBody>
      </p:sp>
      <p:sp>
        <p:nvSpPr>
          <p:cNvPr id="110" name="矩形 109"/>
          <p:cNvSpPr/>
          <p:nvPr/>
        </p:nvSpPr>
        <p:spPr>
          <a:xfrm>
            <a:off x="2492717" y="3815509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经典的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X/</a:t>
            </a:r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OpenDTP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事务模型</a:t>
            </a:r>
          </a:p>
        </p:txBody>
      </p:sp>
      <p:sp>
        <p:nvSpPr>
          <p:cNvPr id="111" name="矩形 110"/>
          <p:cNvSpPr/>
          <p:nvPr/>
        </p:nvSpPr>
        <p:spPr>
          <a:xfrm>
            <a:off x="755576" y="3815509"/>
            <a:ext cx="1584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分布式事务产生背景</a:t>
            </a:r>
          </a:p>
        </p:txBody>
      </p:sp>
      <p:sp>
        <p:nvSpPr>
          <p:cNvPr id="112" name="矩形 111"/>
          <p:cNvSpPr/>
          <p:nvPr/>
        </p:nvSpPr>
        <p:spPr>
          <a:xfrm>
            <a:off x="6714631" y="3815509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互联网行业分布式事务解决方案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25499" y="2388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分布式事务产生背景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7669" y="2366234"/>
            <a:ext cx="1910964" cy="215438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38" tIns="34269" rIns="68538" bIns="3426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5452" y="2598335"/>
            <a:ext cx="1912154" cy="214247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38" tIns="34269" rIns="68538" bIns="3426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865" y="1841329"/>
            <a:ext cx="504513" cy="75105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38" tIns="34269" rIns="68538" bIns="3426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974" y="1836568"/>
            <a:ext cx="504513" cy="75105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38" tIns="34269" rIns="68538" bIns="3426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6839" y="2428127"/>
            <a:ext cx="771049" cy="780809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F08C00"/>
            </a:solidFill>
            <a:ln w="3175" cap="flat" cmpd="sng" algn="ctr">
              <a:noFill/>
              <a:prstDash val="solid"/>
            </a:ln>
            <a:effectLst/>
          </p:spPr>
          <p:txBody>
            <a:bodyPr lIns="68538" tIns="34269" rIns="68538" bIns="3426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499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624" y="2065100"/>
            <a:ext cx="1452857" cy="1430690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FFC77D"/>
            </a:solidFill>
            <a:ln w="3175" cap="flat" cmpd="sng" algn="ctr">
              <a:noFill/>
              <a:prstDash val="solid"/>
            </a:ln>
            <a:effectLst/>
          </p:spPr>
          <p:txBody>
            <a:bodyPr lIns="68538" tIns="34269" rIns="68538" bIns="3426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499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8237" y="2334098"/>
            <a:ext cx="970950" cy="948635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FFC77D"/>
            </a:solidFill>
            <a:ln w="3175" cap="flat" cmpd="sng" algn="ctr">
              <a:noFill/>
              <a:prstDash val="solid"/>
            </a:ln>
            <a:effectLst/>
          </p:spPr>
          <p:txBody>
            <a:bodyPr lIns="68538" tIns="34269" rIns="68538" bIns="3426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8" tIns="34269" rIns="68538" bIns="3426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99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7187" y="2244829"/>
            <a:ext cx="1110167" cy="1092656"/>
            <a:chOff x="4368404" y="2245519"/>
            <a:chExt cx="1110853" cy="1092994"/>
          </a:xfrm>
          <a:solidFill>
            <a:srgbClr val="F08C00"/>
          </a:solidFill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pFill/>
            <a:ln w="3175" cap="flat" cmpd="sng" algn="ctr">
              <a:noFill/>
              <a:prstDash val="solid"/>
            </a:ln>
            <a:effectLst/>
          </p:spPr>
          <p:txBody>
            <a:bodyPr lIns="68538" tIns="34269" rIns="68538" bIns="3426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60185" tIns="30092" rIns="60185" bIns="30092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60185" tIns="30092" rIns="60185" bIns="30092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60185" tIns="30092" rIns="60185" bIns="30092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lIns="60185" tIns="30092" rIns="60185" bIns="30092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99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4663" y="1331899"/>
            <a:ext cx="1630149" cy="2153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zh-CN" altLang="en-US" sz="1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一致性</a:t>
            </a:r>
            <a:endParaRPr lang="en-US" sz="139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8235" y="1611608"/>
            <a:ext cx="1552806" cy="1537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en-US" altLang="zh-CN" sz="9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Consistent</a:t>
            </a:r>
          </a:p>
        </p:txBody>
      </p:sp>
      <p:sp>
        <p:nvSpPr>
          <p:cNvPr id="24" name="TextBox 13"/>
          <p:cNvSpPr txBox="1"/>
          <p:nvPr/>
        </p:nvSpPr>
        <p:spPr>
          <a:xfrm>
            <a:off x="5013452" y="1331899"/>
            <a:ext cx="1630149" cy="2153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zh-CN" altLang="en-US" sz="1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隔离性</a:t>
            </a:r>
            <a:endParaRPr lang="en-US" sz="139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019" y="1611608"/>
            <a:ext cx="1552807" cy="1537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en-US" altLang="zh-CN" sz="9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Isolation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874834" y="2545962"/>
            <a:ext cx="1630149" cy="2153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zh-CN" altLang="en-US" sz="1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持久性</a:t>
            </a:r>
            <a:endParaRPr lang="en-US" sz="139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8406" y="2825672"/>
            <a:ext cx="1552806" cy="1537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en-US" altLang="zh-CN" sz="9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duration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998835" y="2698315"/>
            <a:ext cx="1630149" cy="2153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zh-CN" altLang="en-US" sz="13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原子性</a:t>
            </a:r>
            <a:endParaRPr lang="en-US" sz="139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2403" y="2978025"/>
            <a:ext cx="1552807" cy="15379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065">
              <a:spcBef>
                <a:spcPct val="20000"/>
              </a:spcBef>
              <a:defRPr/>
            </a:pPr>
            <a:r>
              <a:rPr lang="en-US" altLang="zh-CN" sz="9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Atomic</a:t>
            </a:r>
          </a:p>
        </p:txBody>
      </p:sp>
      <p:sp>
        <p:nvSpPr>
          <p:cNvPr id="30" name="矩形 29"/>
          <p:cNvSpPr/>
          <p:nvPr/>
        </p:nvSpPr>
        <p:spPr>
          <a:xfrm>
            <a:off x="1209372" y="3835012"/>
            <a:ext cx="7142911" cy="369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zh-CN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事务是数据库运行中的一个逻辑工作单元，工作单元内的一系列</a:t>
            </a:r>
            <a:r>
              <a:rPr lang="en-US" altLang="zh-CN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命令具有原子性操作的特点，这些命令要么完全成功执行，要么完全撤销或不执行，如果是后者，则表现为数据库内的最终数据没有发生任何改变</a:t>
            </a:r>
            <a:r>
              <a:rPr lang="zh-CN" altLang="en-US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。</a:t>
            </a:r>
            <a:endParaRPr lang="en-US" altLang="zh-CN" sz="999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129629B-3221-41FA-9F00-260CE96D58E0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9AE34973-57B4-43D9-AC52-591DEA4B74F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传统事务的几大特性</a:t>
              </a:r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9047AF56-ADC2-431E-87EE-6C91EF30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7BFD2DE-DAC1-4541-BF28-7D42A6ED79EC}"/>
              </a:ext>
            </a:extLst>
          </p:cNvPr>
          <p:cNvSpPr/>
          <p:nvPr/>
        </p:nvSpPr>
        <p:spPr>
          <a:xfrm>
            <a:off x="503548" y="1562844"/>
            <a:ext cx="3312368" cy="3168352"/>
          </a:xfrm>
          <a:prstGeom prst="rect">
            <a:avLst/>
          </a:prstGeom>
          <a:ln>
            <a:solidFill>
              <a:srgbClr val="F08C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466333-257D-4BF8-B7E6-23C2117153C3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B0DDC126-DCE9-4E07-8DFA-02D2D544FDE5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分布式事务产生的原因</a:t>
              </a: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33370829-28E9-4E71-81A0-1EAABD31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0D0167-6A25-4CE2-A877-844827078565}"/>
              </a:ext>
            </a:extLst>
          </p:cNvPr>
          <p:cNvSpPr/>
          <p:nvPr/>
        </p:nvSpPr>
        <p:spPr>
          <a:xfrm>
            <a:off x="1475656" y="2426940"/>
            <a:ext cx="1368152" cy="432048"/>
          </a:xfrm>
          <a:prstGeom prst="round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应用系统</a:t>
            </a:r>
          </a:p>
        </p:txBody>
      </p:sp>
      <p:sp>
        <p:nvSpPr>
          <p:cNvPr id="6" name="圆柱形 5">
            <a:extLst>
              <a:ext uri="{FF2B5EF4-FFF2-40B4-BE49-F238E27FC236}">
                <a16:creationId xmlns:a16="http://schemas.microsoft.com/office/drawing/2014/main" id="{81DDBA90-6CF3-4C27-8315-ABDF7AC2E4CA}"/>
              </a:ext>
            </a:extLst>
          </p:cNvPr>
          <p:cNvSpPr/>
          <p:nvPr/>
        </p:nvSpPr>
        <p:spPr>
          <a:xfrm>
            <a:off x="985419" y="3795092"/>
            <a:ext cx="864096" cy="504056"/>
          </a:xfrm>
          <a:prstGeom prst="can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2BBCB709-D589-43C1-8F3D-3E1E06731C24}"/>
              </a:ext>
            </a:extLst>
          </p:cNvPr>
          <p:cNvSpPr/>
          <p:nvPr/>
        </p:nvSpPr>
        <p:spPr>
          <a:xfrm>
            <a:off x="2411760" y="3795092"/>
            <a:ext cx="864096" cy="504056"/>
          </a:xfrm>
          <a:prstGeom prst="can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73FB6D-465F-4CE0-B6D7-E484B67D0A24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H="1">
            <a:off x="1417467" y="2858988"/>
            <a:ext cx="742265" cy="936104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773968-CF5D-40E4-920A-D35B559FCB93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159732" y="2858988"/>
            <a:ext cx="684076" cy="936104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26948C-2FAB-4EFA-A0B7-D902F7F28584}"/>
              </a:ext>
            </a:extLst>
          </p:cNvPr>
          <p:cNvSpPr txBox="1"/>
          <p:nvPr/>
        </p:nvSpPr>
        <p:spPr>
          <a:xfrm>
            <a:off x="1315590" y="1667998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数据库分库分表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692CB7-928C-4717-9945-A9C4FD300AF4}"/>
              </a:ext>
            </a:extLst>
          </p:cNvPr>
          <p:cNvSpPr/>
          <p:nvPr/>
        </p:nvSpPr>
        <p:spPr>
          <a:xfrm>
            <a:off x="4860032" y="1563312"/>
            <a:ext cx="3312368" cy="3168352"/>
          </a:xfrm>
          <a:prstGeom prst="rect">
            <a:avLst/>
          </a:prstGeom>
          <a:ln>
            <a:solidFill>
              <a:srgbClr val="F08C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A86666-3ACF-4370-AA77-D1655FBBFEBD}"/>
              </a:ext>
            </a:extLst>
          </p:cNvPr>
          <p:cNvSpPr/>
          <p:nvPr/>
        </p:nvSpPr>
        <p:spPr>
          <a:xfrm>
            <a:off x="5832140" y="2120053"/>
            <a:ext cx="1260140" cy="306888"/>
          </a:xfrm>
          <a:prstGeom prst="round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电商平台</a:t>
            </a:r>
          </a:p>
        </p:txBody>
      </p:sp>
      <p:sp>
        <p:nvSpPr>
          <p:cNvPr id="18" name="圆柱形 17">
            <a:extLst>
              <a:ext uri="{FF2B5EF4-FFF2-40B4-BE49-F238E27FC236}">
                <a16:creationId xmlns:a16="http://schemas.microsoft.com/office/drawing/2014/main" id="{FF8DBC4A-084C-454D-A4F0-DCB920665D45}"/>
              </a:ext>
            </a:extLst>
          </p:cNvPr>
          <p:cNvSpPr/>
          <p:nvPr/>
        </p:nvSpPr>
        <p:spPr>
          <a:xfrm>
            <a:off x="5327727" y="4011116"/>
            <a:ext cx="864096" cy="504056"/>
          </a:xfrm>
          <a:prstGeom prst="can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sp>
        <p:nvSpPr>
          <p:cNvPr id="19" name="圆柱形 18">
            <a:extLst>
              <a:ext uri="{FF2B5EF4-FFF2-40B4-BE49-F238E27FC236}">
                <a16:creationId xmlns:a16="http://schemas.microsoft.com/office/drawing/2014/main" id="{18A110D1-B2DA-4C55-96EC-068AB9F7AA22}"/>
              </a:ext>
            </a:extLst>
          </p:cNvPr>
          <p:cNvSpPr/>
          <p:nvPr/>
        </p:nvSpPr>
        <p:spPr>
          <a:xfrm>
            <a:off x="6760592" y="4011116"/>
            <a:ext cx="864096" cy="504056"/>
          </a:xfrm>
          <a:prstGeom prst="can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FCAD4D-E49E-4004-B9CB-4D81EA071295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5753238" y="2426941"/>
            <a:ext cx="708972" cy="656578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602EE9-CB62-4904-8C99-73E5A3164610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6462210" y="2426941"/>
            <a:ext cx="718105" cy="656578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271E9AB-9B11-4CCF-944E-2323C3CBF39F}"/>
              </a:ext>
            </a:extLst>
          </p:cNvPr>
          <p:cNvSpPr txBox="1"/>
          <p:nvPr/>
        </p:nvSpPr>
        <p:spPr>
          <a:xfrm>
            <a:off x="6088695" y="1656806"/>
            <a:ext cx="85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30AED3D-F87E-4D26-BE99-B0D6F7C2F9E0}"/>
              </a:ext>
            </a:extLst>
          </p:cNvPr>
          <p:cNvSpPr/>
          <p:nvPr/>
        </p:nvSpPr>
        <p:spPr>
          <a:xfrm>
            <a:off x="5318245" y="3083519"/>
            <a:ext cx="869985" cy="35763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用户中心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9C1BD2E-DFD3-499B-9438-EAAC0A7DA3DF}"/>
              </a:ext>
            </a:extLst>
          </p:cNvPr>
          <p:cNvSpPr/>
          <p:nvPr/>
        </p:nvSpPr>
        <p:spPr>
          <a:xfrm>
            <a:off x="6745322" y="3083519"/>
            <a:ext cx="869985" cy="3576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交易中心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04308-581C-4668-B9D1-B3FE09C51EEE}"/>
              </a:ext>
            </a:extLst>
          </p:cNvPr>
          <p:cNvSpPr txBox="1"/>
          <p:nvPr/>
        </p:nvSpPr>
        <p:spPr>
          <a:xfrm>
            <a:off x="5542078" y="2651471"/>
            <a:ext cx="731290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扣余额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F6653E-2F44-471E-81AD-D787919E38EA}"/>
              </a:ext>
            </a:extLst>
          </p:cNvPr>
          <p:cNvSpPr txBox="1"/>
          <p:nvPr/>
        </p:nvSpPr>
        <p:spPr>
          <a:xfrm>
            <a:off x="6922047" y="2632183"/>
            <a:ext cx="1144865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更新交易状态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B9EC28-43EB-47BD-9B46-095B1E85F8D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192640" y="3441150"/>
            <a:ext cx="0" cy="569966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41C9ED0-DE4F-416F-B0F3-7A32FF987B5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745421" y="3441150"/>
            <a:ext cx="14354" cy="569966"/>
          </a:xfrm>
          <a:prstGeom prst="straightConnector1">
            <a:avLst/>
          </a:prstGeom>
          <a:ln>
            <a:solidFill>
              <a:srgbClr val="F08C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11F75E4-FF5E-4F0B-BDBD-5044418F5874}"/>
              </a:ext>
            </a:extLst>
          </p:cNvPr>
          <p:cNvSpPr txBox="1"/>
          <p:nvPr/>
        </p:nvSpPr>
        <p:spPr>
          <a:xfrm>
            <a:off x="6489179" y="3621782"/>
            <a:ext cx="736099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更新数据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449A2AC-EB52-4774-84AC-01AA370D4024}"/>
              </a:ext>
            </a:extLst>
          </p:cNvPr>
          <p:cNvSpPr txBox="1"/>
          <p:nvPr/>
        </p:nvSpPr>
        <p:spPr>
          <a:xfrm>
            <a:off x="4984501" y="3638345"/>
            <a:ext cx="736099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99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更新数据</a:t>
            </a:r>
          </a:p>
        </p:txBody>
      </p:sp>
    </p:spTree>
    <p:extLst>
      <p:ext uri="{BB962C8B-B14F-4D97-AF65-F5344CB8AC3E}">
        <p14:creationId xmlns:p14="http://schemas.microsoft.com/office/powerpoint/2010/main" val="24378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206272" y="2388918"/>
            <a:ext cx="273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X/</a:t>
            </a:r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OpenDTP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事务模型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X/</a:t>
            </a:r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OpenDTP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事务模型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467544" y="1130796"/>
            <a:ext cx="7488832" cy="158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X/Open DTP(X/Open Distributed Transaction Processing Reference Model) 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X/Open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这个组织定义的一套分布式事务的标准，也就是定义了规范和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接口，由各个厂商进行具体的实现。</a:t>
            </a: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这个标准提出了使用二阶段提交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(2PC – Two-Phase-Commit)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来保证分布式事务的完整性。后来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也遵循了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规范，设计并实现了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里的分布式事务编程接口规范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-JTA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0D7F207A-BC9D-45B7-863E-6C5CED280E79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X/</a:t>
            </a:r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OpenDTP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 角色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31A78F-F570-4FAF-ADCF-049F69B0B31B}"/>
              </a:ext>
            </a:extLst>
          </p:cNvPr>
          <p:cNvSpPr/>
          <p:nvPr/>
        </p:nvSpPr>
        <p:spPr>
          <a:xfrm>
            <a:off x="611560" y="2282924"/>
            <a:ext cx="2616224" cy="66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Application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Manager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 Manager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https://timgsa.baidu.com/timg?image&amp;quality=80&amp;size=b9999_10000&amp;sec=1503318985775&amp;di=667e5315efd0e4c16f316e2f072f6ead&amp;imgtype=0&amp;src=http%3A%2F%2Fwww.uml.org.cn%2Fopensource%2Fwebsharp%2FImages%2F81.gif">
            <a:extLst>
              <a:ext uri="{FF2B5EF4-FFF2-40B4-BE49-F238E27FC236}">
                <a16:creationId xmlns:a16="http://schemas.microsoft.com/office/drawing/2014/main" id="{6C77B846-5BE6-45EB-96DA-B1B7D90B8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6" y="1634852"/>
            <a:ext cx="3993504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78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48321F51-6A4C-42A3-A942-268D2979C23F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2PC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E29AF-0DAB-4D47-9F27-BD8FB2F8D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94892"/>
            <a:ext cx="3744416" cy="15841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758D9B-A6E1-46DF-B8FF-B1678F6F2E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922884"/>
            <a:ext cx="417646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4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526</Words>
  <Application>Microsoft Office PowerPoint</Application>
  <PresentationFormat>自定义</PresentationFormat>
  <Paragraphs>92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540</cp:revision>
  <dcterms:created xsi:type="dcterms:W3CDTF">2016-03-21T01:49:00Z</dcterms:created>
  <dcterms:modified xsi:type="dcterms:W3CDTF">2017-08-27T08:21:49Z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