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5" r:id="rId4"/>
    <p:sldId id="265" r:id="rId5"/>
    <p:sldId id="259" r:id="rId6"/>
    <p:sldId id="306" r:id="rId7"/>
    <p:sldId id="314" r:id="rId8"/>
    <p:sldId id="315" r:id="rId9"/>
    <p:sldId id="307" r:id="rId10"/>
    <p:sldId id="312" r:id="rId11"/>
    <p:sldId id="313" r:id="rId12"/>
    <p:sldId id="316" r:id="rId13"/>
    <p:sldId id="301" r:id="rId14"/>
  </p:sldIdLst>
  <p:sldSz cx="9144000" cy="514191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5D"/>
    <a:srgbClr val="F08C00"/>
    <a:srgbClr val="FFC77D"/>
    <a:srgbClr val="77CBC3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6" autoAdjust="0"/>
    <p:restoredTop sz="94660"/>
  </p:normalViewPr>
  <p:slideViewPr>
    <p:cSldViewPr showGuides="1">
      <p:cViewPr varScale="1">
        <p:scale>
          <a:sx n="127" d="100"/>
          <a:sy n="127" d="100"/>
        </p:scale>
        <p:origin x="150" y="378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7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4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7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91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5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80600" y="60139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咕泡学院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856" y="2981088"/>
            <a:ext cx="1893968" cy="276999"/>
            <a:chOff x="3275856" y="2981088"/>
            <a:chExt cx="1893968" cy="276999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49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0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53" name="Group 16"/>
            <p:cNvGrpSpPr/>
            <p:nvPr/>
          </p:nvGrpSpPr>
          <p:grpSpPr bwMode="auto">
            <a:xfrm>
              <a:off x="5091225" y="3053856"/>
              <a:ext cx="78599" cy="12633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91563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讲师：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Mic</a:t>
              </a:r>
            </a:p>
          </p:txBody>
        </p:sp>
      </p:grpSp>
      <p:sp>
        <p:nvSpPr>
          <p:cNvPr id="1137" name="矩形 1136"/>
          <p:cNvSpPr/>
          <p:nvPr/>
        </p:nvSpPr>
        <p:spPr>
          <a:xfrm>
            <a:off x="80600" y="328065"/>
            <a:ext cx="48284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23" name="组合 1622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212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4" name="组合 1623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214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TextBox 143">
            <a:extLst>
              <a:ext uri="{FF2B5EF4-FFF2-40B4-BE49-F238E27FC236}">
                <a16:creationId xmlns:a16="http://schemas.microsoft.com/office/drawing/2014/main" id="{3F7A06E0-7213-4092-975A-97DC170E56A5}"/>
              </a:ext>
            </a:extLst>
          </p:cNvPr>
          <p:cNvSpPr txBox="1"/>
          <p:nvPr/>
        </p:nvSpPr>
        <p:spPr>
          <a:xfrm>
            <a:off x="3138934" y="2287051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序列化的高级认识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DDBED7-9D60-4F11-9A3A-F2A953F629BA}"/>
              </a:ext>
            </a:extLst>
          </p:cNvPr>
          <p:cNvCxnSpPr>
            <a:cxnSpLocks/>
          </p:cNvCxnSpPr>
          <p:nvPr/>
        </p:nvCxnSpPr>
        <p:spPr>
          <a:xfrm>
            <a:off x="142487" y="358526"/>
            <a:ext cx="3240000" cy="0"/>
          </a:xfrm>
          <a:prstGeom prst="line">
            <a:avLst/>
          </a:prstGeom>
          <a:ln>
            <a:solidFill>
              <a:srgbClr val="FFBA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137" grpId="0"/>
      <p:bldP spid="5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C2B9AE26-8CBE-4D9B-B244-7CC00BF26419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序列化实现深度克隆</a:t>
            </a:r>
          </a:p>
        </p:txBody>
      </p:sp>
      <p:pic>
        <p:nvPicPr>
          <p:cNvPr id="6" name="Picture 4" descr="http://img02.tooopen.com/images/20150506/tooopen_sy_121808079825.jpg">
            <a:extLst>
              <a:ext uri="{FF2B5EF4-FFF2-40B4-BE49-F238E27FC236}">
                <a16:creationId xmlns:a16="http://schemas.microsoft.com/office/drawing/2014/main" id="{EF74F05D-0527-4290-8153-5D5409BA2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54" y="2714972"/>
            <a:ext cx="2232794" cy="209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0C5ED28-3BDB-4B35-A692-E64C9D3702AD}"/>
              </a:ext>
            </a:extLst>
          </p:cNvPr>
          <p:cNvSpPr/>
          <p:nvPr/>
        </p:nvSpPr>
        <p:spPr>
          <a:xfrm>
            <a:off x="467544" y="1126728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浅拷贝（浅复制、浅克隆）：被复制对象的所有变量都含有与原来的对象相同的值，而所有的对其他对象的引用仍然指向原来的对象。换言之，浅拷贝仅仅复制所考虑的对象，而不复制它所引用的对象。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深拷贝（深复制、深克隆）：被复制对象的所有变量都含有与原来的对象相同的值，除去那些引用其他对象的变量。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那些引用其他对象的变量将指向被复制过的新对象，而不再是原有的那些被引用的对象。</a:t>
            </a:r>
          </a:p>
          <a:p>
            <a:pPr>
              <a:lnSpc>
                <a:spcPct val="200000"/>
              </a:lnSpc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换言之，深拷贝把要复制的对象所引用的对象都复制了一遍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27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2940782" y="238891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几种不同序列化工具的对比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2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BBEF0F10-B726-42BE-8B2A-272033F89E0B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常用序列化工具比较</a:t>
            </a:r>
          </a:p>
        </p:txBody>
      </p:sp>
      <p:sp>
        <p:nvSpPr>
          <p:cNvPr id="3" name="Oval 6">
            <a:extLst>
              <a:ext uri="{FF2B5EF4-FFF2-40B4-BE49-F238E27FC236}">
                <a16:creationId xmlns:a16="http://schemas.microsoft.com/office/drawing/2014/main" id="{A8CBA367-D620-43C9-8C54-AF6EAF157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908" y="1537980"/>
            <a:ext cx="3045980" cy="3049200"/>
          </a:xfrm>
          <a:prstGeom prst="ellipse">
            <a:avLst/>
          </a:prstGeom>
          <a:noFill/>
          <a:ln w="9" cmpd="sng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5DF148EC-9BEF-4DBB-8CFC-7AC5298C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1447800"/>
            <a:ext cx="438150" cy="4397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1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7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id="{CCD4BC94-9520-4CE5-88D7-9D11A445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4371156"/>
            <a:ext cx="438150" cy="4397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1799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799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85678F09-FC68-4187-B996-F9D66DF52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3651076"/>
            <a:ext cx="439738" cy="4397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1799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799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9BE20D89-5CB8-48E7-B1FC-1764AD1D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2066900"/>
            <a:ext cx="439738" cy="4397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1799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799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CF24F7D6-737B-4272-9CF9-BAB73A743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858988"/>
            <a:ext cx="438150" cy="4397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1799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799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C039D452-0E50-4C96-9C45-A70C4E631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927" y="1484509"/>
            <a:ext cx="27098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4380F00C-7117-4C02-957B-50E3DE929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3024" y="1742767"/>
            <a:ext cx="2617200" cy="2617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5BBAF4FB-7C34-441F-BD24-BC94096D9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213" y="2123355"/>
            <a:ext cx="27098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43EBB5DB-7A1E-4D69-AEC7-B7EA3E3B7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250" y="2930176"/>
            <a:ext cx="27098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ProtoBuf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39806235-8ABC-40B9-B941-616617EB2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647" y="3806823"/>
            <a:ext cx="2709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Hessian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DA5B6FAB-6383-4F3E-B1DE-5B94F3A7C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315" y="4495774"/>
            <a:ext cx="2709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Kryo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MsgPack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Avro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A282A71-C0BE-4532-B7D7-4D567C1738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1" y="1920839"/>
            <a:ext cx="2296800" cy="229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984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12782E-6 L -0.23142 0.38747 " pathEditMode="relative" rAng="0" ptsTypes="AA">
                                      <p:cBhvr>
                                        <p:cTn id="24" dur="500" spd="-99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580" y="193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66101E-6 L -0.30869 0.20747 " pathEditMode="relative" rAng="0" ptsTypes="AA">
                                      <p:cBhvr>
                                        <p:cTn id="26" dur="500" spd="-99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434" y="103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55604E-6 L -0.33351 -1.55604E-6 " pathEditMode="relative" rAng="0" ptsTypes="AA">
                                      <p:cBhvr>
                                        <p:cTn id="28" dur="500" spd="-99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684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5107E-6 L -0.30868 -0.20747 " pathEditMode="relative" rAng="0" ptsTypes="AA">
                                      <p:cBhvr>
                                        <p:cTn id="30" dur="500" spd="-99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434" y="-103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68077E-7 L -0.23143 -0.38747 " pathEditMode="relative" rAng="0" ptsTypes="AA">
                                      <p:cBhvr>
                                        <p:cTn id="32" dur="500" spd="-99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580" y="-19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4" grpId="1" animBg="1" autoUpdateAnimBg="0"/>
      <p:bldP spid="5" grpId="0" animBg="1" autoUpdateAnimBg="0"/>
      <p:bldP spid="5" grpId="1" animBg="1" autoUpdateAnimBg="0"/>
      <p:bldP spid="6" grpId="0" animBg="1" autoUpdateAnimBg="0"/>
      <p:bldP spid="6" grpId="1" animBg="1" autoUpdateAnimBg="0"/>
      <p:bldP spid="7" grpId="0" animBg="1" autoUpdateAnimBg="0"/>
      <p:bldP spid="7" grpId="1" animBg="1" autoUpdateAnimBg="0"/>
      <p:bldP spid="8" grpId="0" animBg="1" autoUpdateAnimBg="0"/>
      <p:bldP spid="8" grpId="1" animBg="1" autoUpdateAnimBg="0"/>
      <p:bldP spid="9" grpId="0" autoUpdateAnimBg="0"/>
      <p:bldP spid="10" grpId="0" animBg="1" autoUpdateAnimBg="0"/>
      <p:bldP spid="11" grpId="0" autoUpdateAnimBg="0"/>
      <p:bldP spid="12" grpId="0" autoUpdateAnimBg="0"/>
      <p:bldP spid="13" grpId="0" autoUpdateAnimBg="0"/>
      <p:bldP spid="1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Box 143"/>
          <p:cNvSpPr txBox="1"/>
          <p:nvPr/>
        </p:nvSpPr>
        <p:spPr>
          <a:xfrm>
            <a:off x="3112566" y="170659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678" name="矩形 677"/>
          <p:cNvSpPr/>
          <p:nvPr/>
        </p:nvSpPr>
        <p:spPr>
          <a:xfrm>
            <a:off x="3124091" y="2339681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679" name="组合 678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680" name="组合 679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1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81" name="组合 68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2" name="组合 681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081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5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6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0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0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3" name="组合 682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008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9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0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3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4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7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8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1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2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5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6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4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5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9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4" name="组合 683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68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808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2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7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8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9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5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2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3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4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5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6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4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5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6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7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9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1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2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3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4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5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6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8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9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2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3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4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5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6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7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8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9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2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4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5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6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7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8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9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2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4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5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6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7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8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0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1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2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3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4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5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6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7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8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9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0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3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4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5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6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7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8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9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0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1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3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4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5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6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7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8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9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0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1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0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1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2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3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4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5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6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7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8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9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0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1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3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4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5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6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7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8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9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0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1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2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5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6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7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8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9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0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1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2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3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4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5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6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8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9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0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2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7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8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9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0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1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2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4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5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6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7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8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9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0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1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2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3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4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6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7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6" name="组合 685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687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8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9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0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2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4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4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0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1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2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3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5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6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0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1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2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2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3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4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3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4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5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6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7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0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1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2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3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4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5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6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7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0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1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2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3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4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5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6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7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0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1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2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3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4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5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6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7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179" name="组合 1178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180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82" name="组合 1181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183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4" name="矩形 523">
            <a:extLst>
              <a:ext uri="{FF2B5EF4-FFF2-40B4-BE49-F238E27FC236}">
                <a16:creationId xmlns:a16="http://schemas.microsoft.com/office/drawing/2014/main" id="{C208062F-E925-4A0C-8BD0-8A89D153A3AB}"/>
              </a:ext>
            </a:extLst>
          </p:cNvPr>
          <p:cNvSpPr/>
          <p:nvPr/>
        </p:nvSpPr>
        <p:spPr>
          <a:xfrm>
            <a:off x="3105489" y="2861589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7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/>
      <p:bldP spid="678" grpId="0"/>
      <p:bldP spid="5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13349" y="2714972"/>
            <a:ext cx="716648" cy="716648"/>
            <a:chOff x="7513349" y="2714972"/>
            <a:chExt cx="716648" cy="716648"/>
          </a:xfrm>
        </p:grpSpPr>
        <p:sp>
          <p:nvSpPr>
            <p:cNvPr id="118" name="椭圆 117"/>
            <p:cNvSpPr/>
            <p:nvPr/>
          </p:nvSpPr>
          <p:spPr>
            <a:xfrm>
              <a:off x="7513349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9"/>
            <p:cNvSpPr>
              <a:spLocks noEditPoints="1"/>
            </p:cNvSpPr>
            <p:nvPr/>
          </p:nvSpPr>
          <p:spPr bwMode="auto">
            <a:xfrm>
              <a:off x="7681431" y="2950133"/>
              <a:ext cx="380484" cy="247914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09975" y="2714972"/>
            <a:ext cx="716648" cy="716648"/>
            <a:chOff x="2585150" y="2714972"/>
            <a:chExt cx="716648" cy="716648"/>
          </a:xfrm>
        </p:grpSpPr>
        <p:sp>
          <p:nvSpPr>
            <p:cNvPr id="115" name="椭圆 114"/>
            <p:cNvSpPr/>
            <p:nvPr/>
          </p:nvSpPr>
          <p:spPr>
            <a:xfrm>
              <a:off x="2585150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10"/>
            <p:cNvSpPr>
              <a:spLocks noEditPoints="1"/>
            </p:cNvSpPr>
            <p:nvPr/>
          </p:nvSpPr>
          <p:spPr bwMode="auto">
            <a:xfrm>
              <a:off x="2800042" y="2932664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11662" y="2714972"/>
            <a:ext cx="716648" cy="716648"/>
            <a:chOff x="4213675" y="2714972"/>
            <a:chExt cx="716648" cy="716648"/>
          </a:xfrm>
        </p:grpSpPr>
        <p:sp>
          <p:nvSpPr>
            <p:cNvPr id="116" name="椭圆 115"/>
            <p:cNvSpPr/>
            <p:nvPr/>
          </p:nvSpPr>
          <p:spPr>
            <a:xfrm>
              <a:off x="4213675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Freeform 12"/>
            <p:cNvSpPr>
              <a:spLocks noEditPoints="1"/>
            </p:cNvSpPr>
            <p:nvPr/>
          </p:nvSpPr>
          <p:spPr bwMode="auto">
            <a:xfrm>
              <a:off x="4464895" y="2920173"/>
              <a:ext cx="214210" cy="307834"/>
            </a:xfrm>
            <a:custGeom>
              <a:avLst/>
              <a:gdLst>
                <a:gd name="T0" fmla="*/ 3 w 121"/>
                <a:gd name="T1" fmla="*/ 119 h 174"/>
                <a:gd name="T2" fmla="*/ 23 w 121"/>
                <a:gd name="T3" fmla="*/ 115 h 174"/>
                <a:gd name="T4" fmla="*/ 38 w 121"/>
                <a:gd name="T5" fmla="*/ 74 h 174"/>
                <a:gd name="T6" fmla="*/ 38 w 121"/>
                <a:gd name="T7" fmla="*/ 74 h 174"/>
                <a:gd name="T8" fmla="*/ 38 w 121"/>
                <a:gd name="T9" fmla="*/ 29 h 174"/>
                <a:gd name="T10" fmla="*/ 54 w 121"/>
                <a:gd name="T11" fmla="*/ 21 h 174"/>
                <a:gd name="T12" fmla="*/ 60 w 121"/>
                <a:gd name="T13" fmla="*/ 0 h 174"/>
                <a:gd name="T14" fmla="*/ 67 w 121"/>
                <a:gd name="T15" fmla="*/ 21 h 174"/>
                <a:gd name="T16" fmla="*/ 92 w 121"/>
                <a:gd name="T17" fmla="*/ 51 h 174"/>
                <a:gd name="T18" fmla="*/ 82 w 121"/>
                <a:gd name="T19" fmla="*/ 74 h 174"/>
                <a:gd name="T20" fmla="*/ 98 w 121"/>
                <a:gd name="T21" fmla="*/ 115 h 174"/>
                <a:gd name="T22" fmla="*/ 117 w 121"/>
                <a:gd name="T23" fmla="*/ 119 h 174"/>
                <a:gd name="T24" fmla="*/ 102 w 121"/>
                <a:gd name="T25" fmla="*/ 124 h 174"/>
                <a:gd name="T26" fmla="*/ 116 w 121"/>
                <a:gd name="T27" fmla="*/ 159 h 174"/>
                <a:gd name="T28" fmla="*/ 120 w 121"/>
                <a:gd name="T29" fmla="*/ 168 h 174"/>
                <a:gd name="T30" fmla="*/ 113 w 121"/>
                <a:gd name="T31" fmla="*/ 171 h 174"/>
                <a:gd name="T32" fmla="*/ 108 w 121"/>
                <a:gd name="T33" fmla="*/ 162 h 174"/>
                <a:gd name="T34" fmla="*/ 87 w 121"/>
                <a:gd name="T35" fmla="*/ 124 h 174"/>
                <a:gd name="T36" fmla="*/ 67 w 121"/>
                <a:gd name="T37" fmla="*/ 129 h 174"/>
                <a:gd name="T38" fmla="*/ 54 w 121"/>
                <a:gd name="T39" fmla="*/ 129 h 174"/>
                <a:gd name="T40" fmla="*/ 34 w 121"/>
                <a:gd name="T41" fmla="*/ 124 h 174"/>
                <a:gd name="T42" fmla="*/ 13 w 121"/>
                <a:gd name="T43" fmla="*/ 162 h 174"/>
                <a:gd name="T44" fmla="*/ 8 w 121"/>
                <a:gd name="T45" fmla="*/ 171 h 174"/>
                <a:gd name="T46" fmla="*/ 1 w 121"/>
                <a:gd name="T47" fmla="*/ 168 h 174"/>
                <a:gd name="T48" fmla="*/ 5 w 121"/>
                <a:gd name="T49" fmla="*/ 159 h 174"/>
                <a:gd name="T50" fmla="*/ 19 w 121"/>
                <a:gd name="T51" fmla="*/ 124 h 174"/>
                <a:gd name="T52" fmla="*/ 54 w 121"/>
                <a:gd name="T53" fmla="*/ 115 h 174"/>
                <a:gd name="T54" fmla="*/ 54 w 121"/>
                <a:gd name="T55" fmla="*/ 110 h 174"/>
                <a:gd name="T56" fmla="*/ 67 w 121"/>
                <a:gd name="T57" fmla="*/ 110 h 174"/>
                <a:gd name="T58" fmla="*/ 83 w 121"/>
                <a:gd name="T59" fmla="*/ 115 h 174"/>
                <a:gd name="T60" fmla="*/ 54 w 121"/>
                <a:gd name="T61" fmla="*/ 82 h 174"/>
                <a:gd name="T62" fmla="*/ 54 w 121"/>
                <a:gd name="T63" fmla="*/ 115 h 174"/>
                <a:gd name="T64" fmla="*/ 73 w 121"/>
                <a:gd name="T65" fmla="*/ 39 h 174"/>
                <a:gd name="T66" fmla="*/ 48 w 121"/>
                <a:gd name="T67" fmla="*/ 39 h 174"/>
                <a:gd name="T68" fmla="*/ 48 w 121"/>
                <a:gd name="T69" fmla="*/ 64 h 174"/>
                <a:gd name="T70" fmla="*/ 68 w 121"/>
                <a:gd name="T71" fmla="*/ 68 h 174"/>
                <a:gd name="T72" fmla="*/ 73 w 121"/>
                <a:gd name="T73" fmla="*/ 64 h 174"/>
                <a:gd name="T74" fmla="*/ 73 w 121"/>
                <a:gd name="T75" fmla="*/ 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96319" y="2714972"/>
            <a:ext cx="716648" cy="716648"/>
            <a:chOff x="908288" y="2714972"/>
            <a:chExt cx="716648" cy="716648"/>
          </a:xfrm>
        </p:grpSpPr>
        <p:sp>
          <p:nvSpPr>
            <p:cNvPr id="2" name="椭圆 1"/>
            <p:cNvSpPr/>
            <p:nvPr/>
          </p:nvSpPr>
          <p:spPr>
            <a:xfrm>
              <a:off x="908288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13"/>
            <p:cNvSpPr>
              <a:spLocks noEditPoints="1"/>
            </p:cNvSpPr>
            <p:nvPr/>
          </p:nvSpPr>
          <p:spPr bwMode="auto">
            <a:xfrm>
              <a:off x="1100223" y="2929161"/>
              <a:ext cx="349030" cy="289858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矩形 108"/>
          <p:cNvSpPr/>
          <p:nvPr/>
        </p:nvSpPr>
        <p:spPr>
          <a:xfrm>
            <a:off x="5138195" y="3815509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序列化的应用</a:t>
            </a:r>
          </a:p>
        </p:txBody>
      </p:sp>
      <p:sp>
        <p:nvSpPr>
          <p:cNvPr id="110" name="矩形 109"/>
          <p:cNvSpPr/>
          <p:nvPr/>
        </p:nvSpPr>
        <p:spPr>
          <a:xfrm>
            <a:off x="2780583" y="3815509"/>
            <a:ext cx="1415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序列化的高阶认识</a:t>
            </a:r>
          </a:p>
        </p:txBody>
      </p:sp>
      <p:sp>
        <p:nvSpPr>
          <p:cNvPr id="111" name="矩形 110"/>
          <p:cNvSpPr/>
          <p:nvPr/>
        </p:nvSpPr>
        <p:spPr>
          <a:xfrm>
            <a:off x="985558" y="3815509"/>
            <a:ext cx="14982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为什么需要序列化</a:t>
            </a:r>
          </a:p>
        </p:txBody>
      </p:sp>
      <p:sp>
        <p:nvSpPr>
          <p:cNvPr id="112" name="矩形 111"/>
          <p:cNvSpPr/>
          <p:nvPr/>
        </p:nvSpPr>
        <p:spPr>
          <a:xfrm>
            <a:off x="6945463" y="3815509"/>
            <a:ext cx="1877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几种不同序列化工具对比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9" grpId="0"/>
      <p:bldP spid="110" grpId="0"/>
      <p:bldP spid="111" grpId="0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453740" y="238891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为什么需要序列化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1180EEC6-6B31-45AB-BBFB-0E516314D2E6}"/>
              </a:ext>
            </a:extLst>
          </p:cNvPr>
          <p:cNvSpPr>
            <a:spLocks noEditPoints="1"/>
          </p:cNvSpPr>
          <p:nvPr/>
        </p:nvSpPr>
        <p:spPr bwMode="auto">
          <a:xfrm>
            <a:off x="4397481" y="1380014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8816" y="358586"/>
            <a:ext cx="2697359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为什么需要序列化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BBEADA8-0820-4A44-A6EE-512DC52499FC}"/>
              </a:ext>
            </a:extLst>
          </p:cNvPr>
          <p:cNvSpPr/>
          <p:nvPr/>
        </p:nvSpPr>
        <p:spPr>
          <a:xfrm>
            <a:off x="611560" y="1346820"/>
            <a:ext cx="7848872" cy="12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Java</a:t>
            </a:r>
            <a:r>
              <a:rPr lang="zh-CN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平台允许我们在内存中创建可复用的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Java</a:t>
            </a:r>
            <a:r>
              <a:rPr lang="zh-CN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对象，但一般情况下，只有当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JVM</a:t>
            </a:r>
            <a:r>
              <a:rPr lang="zh-CN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处于运行时，这些对象才可能存在，即，这些对象的生命周期不会比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JVM</a:t>
            </a:r>
            <a:r>
              <a:rPr lang="zh-CN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的生命周期更长。但在现实应用中，就可能要求在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JVM</a:t>
            </a:r>
            <a:r>
              <a:rPr lang="zh-CN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停止运行之后能够保存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(</a:t>
            </a:r>
            <a:r>
              <a:rPr lang="zh-CN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持久化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)</a:t>
            </a:r>
            <a:r>
              <a:rPr lang="zh-CN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指定的对象，并在将来重新读取被保存的对象。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Java</a:t>
            </a:r>
            <a:r>
              <a:rPr lang="zh-CN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对象序列化就能够帮助我们实现该功能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0A8C38-CD08-4974-A19C-284BA9B41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219028"/>
            <a:ext cx="4085714" cy="980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453741" y="238891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序列化的高阶认识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209289-5834-4904-818C-8963DFBEC029}"/>
              </a:ext>
            </a:extLst>
          </p:cNvPr>
          <p:cNvSpPr/>
          <p:nvPr/>
        </p:nvSpPr>
        <p:spPr>
          <a:xfrm>
            <a:off x="3474331" y="2928949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静态变量序列化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C40C4F-1364-4A2A-B132-8D07FA220DDF}"/>
              </a:ext>
            </a:extLst>
          </p:cNvPr>
          <p:cNvSpPr/>
          <p:nvPr/>
        </p:nvSpPr>
        <p:spPr>
          <a:xfrm>
            <a:off x="4762238" y="2917021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Transient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关键字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FBAA53-DCE7-4BE6-98B7-B27FE2019BA7}"/>
              </a:ext>
            </a:extLst>
          </p:cNvPr>
          <p:cNvSpPr/>
          <p:nvPr/>
        </p:nvSpPr>
        <p:spPr>
          <a:xfrm>
            <a:off x="3474331" y="3275908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序列化存储规则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A7BE88A-6CDA-473F-9F21-2D889A505A74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静态变量序列化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546C2F-1A19-4E8A-86E5-BCF3265CA563}"/>
              </a:ext>
            </a:extLst>
          </p:cNvPr>
          <p:cNvSpPr/>
          <p:nvPr/>
        </p:nvSpPr>
        <p:spPr>
          <a:xfrm>
            <a:off x="611560" y="1346820"/>
            <a:ext cx="7848872" cy="401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静态变量能否被序列化？</a:t>
            </a:r>
            <a:endParaRPr lang="zh-CN" altLang="zh-CN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67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772828B3-6CD4-4198-823B-E4DFB4179BED}"/>
              </a:ext>
            </a:extLst>
          </p:cNvPr>
          <p:cNvSpPr txBox="1"/>
          <p:nvPr/>
        </p:nvSpPr>
        <p:spPr>
          <a:xfrm>
            <a:off x="3458816" y="358586"/>
            <a:ext cx="28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Transient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关键字的使用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AC3EB1-F8E7-433F-86E5-5EAC3AC64674}"/>
              </a:ext>
            </a:extLst>
          </p:cNvPr>
          <p:cNvSpPr/>
          <p:nvPr/>
        </p:nvSpPr>
        <p:spPr>
          <a:xfrm>
            <a:off x="611560" y="1346820"/>
            <a:ext cx="7848872" cy="405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Transient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关键字的作用是控制变量的序列化，在变量声明前加上该关键字，可以组织该变量被序列化到文件中</a:t>
            </a:r>
            <a:endParaRPr lang="zh-CN" altLang="zh-CN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32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DBB4275-3F35-4625-97E4-A54D22B874C5}"/>
              </a:ext>
            </a:extLst>
          </p:cNvPr>
          <p:cNvSpPr txBox="1"/>
          <p:nvPr/>
        </p:nvSpPr>
        <p:spPr>
          <a:xfrm>
            <a:off x="3458816" y="358586"/>
            <a:ext cx="28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序列化存储规则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73256C-413A-4E22-8C30-4F6936BA9ECC}"/>
              </a:ext>
            </a:extLst>
          </p:cNvPr>
          <p:cNvSpPr/>
          <p:nvPr/>
        </p:nvSpPr>
        <p:spPr>
          <a:xfrm>
            <a:off x="755576" y="1130796"/>
            <a:ext cx="4392488" cy="509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此处应有代码展示</a:t>
            </a:r>
            <a:endParaRPr lang="zh-CN" altLang="zh-CN" sz="2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2052" name="Picture 4" descr="http://img02.tooopen.com/images/20150506/tooopen_sy_121808079825.jpg">
            <a:extLst>
              <a:ext uri="{FF2B5EF4-FFF2-40B4-BE49-F238E27FC236}">
                <a16:creationId xmlns:a16="http://schemas.microsoft.com/office/drawing/2014/main" id="{11010901-300C-41EE-8BB7-E4010BBA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38908"/>
            <a:ext cx="2232794" cy="209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43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710224" y="238891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序列化的应用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BD395B-CE83-4177-801F-5659BBCDA21A}"/>
              </a:ext>
            </a:extLst>
          </p:cNvPr>
          <p:cNvSpPr/>
          <p:nvPr/>
        </p:nvSpPr>
        <p:spPr>
          <a:xfrm>
            <a:off x="3787166" y="2976340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序列化实现深度克隆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9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3B46EE-C841-46D4-B5F6-9D419E0EC4C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01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ysClr val="windowText" lastClr="000000"/>
      </a:dk1>
      <a:lt1>
        <a:sysClr val="window" lastClr="FFFFFF"/>
      </a:lt1>
      <a:dk2>
        <a:srgbClr val="9DE3D7"/>
      </a:dk2>
      <a:lt2>
        <a:srgbClr val="E7E6E6"/>
      </a:lt2>
      <a:accent1>
        <a:srgbClr val="77CBC3"/>
      </a:accent1>
      <a:accent2>
        <a:srgbClr val="9DE3D7"/>
      </a:accent2>
      <a:accent3>
        <a:srgbClr val="77CBC3"/>
      </a:accent3>
      <a:accent4>
        <a:srgbClr val="9DE3D7"/>
      </a:accent4>
      <a:accent5>
        <a:srgbClr val="77CBC3"/>
      </a:accent5>
      <a:accent6>
        <a:srgbClr val="9DE3D7"/>
      </a:accent6>
      <a:hlink>
        <a:srgbClr val="77CBC3"/>
      </a:hlink>
      <a:folHlink>
        <a:srgbClr val="9DE3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394</Words>
  <Application>Microsoft Office PowerPoint</Application>
  <PresentationFormat>自定义</PresentationFormat>
  <Paragraphs>54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Impact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</dc:title>
  <dc:subject/>
  <dc:creator/>
  <cp:keywords/>
  <dc:description/>
  <cp:lastModifiedBy>谭锋</cp:lastModifiedBy>
  <cp:revision>493</cp:revision>
  <dcterms:created xsi:type="dcterms:W3CDTF">2016-03-21T01:49:00Z</dcterms:created>
  <dcterms:modified xsi:type="dcterms:W3CDTF">2017-07-21T08:22:26Z</dcterms:modified>
  <cp:category/>
  <cp:contentStatus>www.pptfans.cn下载更多免费模板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