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305" r:id="rId4"/>
    <p:sldId id="265" r:id="rId5"/>
    <p:sldId id="259" r:id="rId6"/>
    <p:sldId id="306" r:id="rId7"/>
    <p:sldId id="307" r:id="rId8"/>
    <p:sldId id="310" r:id="rId9"/>
    <p:sldId id="311" r:id="rId10"/>
    <p:sldId id="308" r:id="rId11"/>
    <p:sldId id="312" r:id="rId12"/>
    <p:sldId id="314" r:id="rId13"/>
    <p:sldId id="315" r:id="rId14"/>
    <p:sldId id="316" r:id="rId15"/>
    <p:sldId id="301" r:id="rId16"/>
  </p:sldIdLst>
  <p:sldSz cx="9144000" cy="5141913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A5D"/>
    <a:srgbClr val="F08C00"/>
    <a:srgbClr val="FFC77D"/>
    <a:srgbClr val="77CBC3"/>
    <a:srgbClr val="347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66" autoAdjust="0"/>
    <p:restoredTop sz="94660"/>
  </p:normalViewPr>
  <p:slideViewPr>
    <p:cSldViewPr showGuides="1">
      <p:cViewPr varScale="1">
        <p:scale>
          <a:sx n="142" d="100"/>
          <a:sy n="142" d="100"/>
        </p:scale>
        <p:origin x="366" y="120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45FFC-B1FA-48E0-B2CE-B2DC1A2BB159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8152C-88DB-40D8-8B94-A0F67FA03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155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89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170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01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43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837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178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00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556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8"/>
          <p:cNvSpPr txBox="1"/>
          <p:nvPr userDrawn="1"/>
        </p:nvSpPr>
        <p:spPr>
          <a:xfrm>
            <a:off x="4355976" y="4803204"/>
            <a:ext cx="432048" cy="2160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E90B88-C309-4CD3-A6BC-57E9541D5A57}" type="slidenum">
              <a:rPr lang="zh-CN" altLang="en-US" sz="800" smtClean="0"/>
              <a:t>‹#›</a:t>
            </a:fld>
            <a:endParaRPr lang="zh-CN" altLang="en-US" sz="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43"/>
          <p:cNvSpPr txBox="1"/>
          <p:nvPr/>
        </p:nvSpPr>
        <p:spPr>
          <a:xfrm>
            <a:off x="80600" y="60139"/>
            <a:ext cx="54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咕泡学院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275856" y="2981088"/>
            <a:ext cx="1893968" cy="276999"/>
            <a:chOff x="3275856" y="2981088"/>
            <a:chExt cx="1893968" cy="276999"/>
          </a:xfrm>
        </p:grpSpPr>
        <p:grpSp>
          <p:nvGrpSpPr>
            <p:cNvPr id="146" name="组合 145"/>
            <p:cNvGrpSpPr/>
            <p:nvPr/>
          </p:nvGrpSpPr>
          <p:grpSpPr>
            <a:xfrm>
              <a:off x="3275856" y="3009913"/>
              <a:ext cx="219347" cy="219347"/>
              <a:chOff x="801291" y="3535885"/>
              <a:chExt cx="219347" cy="219347"/>
            </a:xfrm>
          </p:grpSpPr>
          <p:sp>
            <p:nvSpPr>
              <p:cNvPr id="147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rgbClr val="F08C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48" name="组合 147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149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50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153" name="Group 16"/>
            <p:cNvGrpSpPr/>
            <p:nvPr/>
          </p:nvGrpSpPr>
          <p:grpSpPr bwMode="auto">
            <a:xfrm>
              <a:off x="5091225" y="3053856"/>
              <a:ext cx="78599" cy="126335"/>
              <a:chOff x="4441" y="3144"/>
              <a:chExt cx="215" cy="345"/>
            </a:xfrm>
          </p:grpSpPr>
          <p:sp>
            <p:nvSpPr>
              <p:cNvPr id="154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5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56" name="Text Box 19"/>
            <p:cNvSpPr txBox="1">
              <a:spLocks noChangeArrowheads="1"/>
            </p:cNvSpPr>
            <p:nvPr/>
          </p:nvSpPr>
          <p:spPr bwMode="auto">
            <a:xfrm>
              <a:off x="3485678" y="2981088"/>
              <a:ext cx="91563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讲师：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Mic</a:t>
              </a:r>
            </a:p>
          </p:txBody>
        </p:sp>
      </p:grpSp>
      <p:sp>
        <p:nvSpPr>
          <p:cNvPr id="1137" name="矩形 1136"/>
          <p:cNvSpPr/>
          <p:nvPr/>
        </p:nvSpPr>
        <p:spPr>
          <a:xfrm>
            <a:off x="80600" y="328065"/>
            <a:ext cx="48284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27584" y="984393"/>
            <a:ext cx="2184453" cy="2651256"/>
            <a:chOff x="827584" y="984393"/>
            <a:chExt cx="2184453" cy="2651256"/>
          </a:xfrm>
        </p:grpSpPr>
        <p:grpSp>
          <p:nvGrpSpPr>
            <p:cNvPr id="1622" name="组合 1621"/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</p:grpSpPr>
          <p:sp>
            <p:nvSpPr>
              <p:cNvPr id="1419" name="Freeform 8"/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0" name="Freeform 9"/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1" name="Freeform 10"/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2" name="Freeform 11"/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3" name="Freeform 12"/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4" name="Freeform 13"/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5" name="Freeform 14"/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6" name="Freeform 15"/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7" name="Freeform 16"/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8" name="Freeform 17"/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9" name="Freeform 18"/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0" name="Freeform 19"/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1" name="Freeform 20"/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2" name="Freeform 21"/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3" name="Freeform 22"/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4" name="Freeform 23"/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5" name="Freeform 24"/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6" name="Freeform 25"/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7" name="Freeform 26"/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8" name="Freeform 27"/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9" name="Freeform 28"/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0" name="Freeform 29"/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1" name="Freeform 30"/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2" name="Oval 31"/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3" name="Freeform 32"/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4" name="Freeform 33"/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5" name="Freeform 34"/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6" name="Freeform 35"/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7" name="Freeform 36"/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8" name="Freeform 37"/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9" name="Freeform 38"/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0" name="Freeform 39"/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1" name="Freeform 40"/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2" name="Freeform 41"/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3" name="Freeform 42"/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4" name="Freeform 43"/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5" name="Freeform 44"/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6" name="Oval 45"/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7" name="Freeform 46"/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8" name="Freeform 47"/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9" name="Freeform 48"/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0" name="Freeform 49"/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1" name="Freeform 50"/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2" name="Freeform 51"/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3" name="Freeform 52"/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4" name="Freeform 53"/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5" name="Freeform 54"/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6" name="Freeform 55"/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7" name="Freeform 56"/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8" name="Freeform 57"/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9" name="Freeform 58"/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0" name="Freeform 59"/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1" name="Freeform 60"/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2" name="Freeform 61"/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3" name="Freeform 62"/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4" name="Freeform 63"/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5" name="Freeform 64"/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6" name="Freeform 65"/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7" name="Freeform 66"/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8" name="Freeform 67"/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621" name="组合 1620"/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1619" name="组合 1618"/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1479" name="Freeform 68"/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0" name="Freeform 69"/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1" name="Freeform 70"/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2" name="Freeform 71"/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3" name="Freeform 72"/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4" name="Freeform 73"/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5" name="Freeform 74"/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6" name="Freeform 75"/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7" name="Freeform 76"/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8" name="Freeform 77"/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9" name="Freeform 78"/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0" name="Freeform 79"/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1" name="Freeform 80"/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2" name="Freeform 81"/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6" name="Freeform 95"/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7" name="Freeform 96"/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0" name="Freeform 99"/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8" name="Freeform 167"/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9" name="Freeform 168"/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0" name="Freeform 169"/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1" name="Freeform 170"/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2" name="Freeform 171"/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3" name="Freeform 172"/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4" name="Freeform 173"/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5" name="Freeform 174"/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6" name="Freeform 175"/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5" name="Freeform 184"/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6" name="Freeform 185"/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7" name="Freeform 186"/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8" name="Freeform 187"/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9" name="Freeform 188"/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0" name="Freeform 189"/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1" name="Freeform 190"/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2" name="Freeform 191"/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3" name="Freeform 192"/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8" name="Freeform 197"/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9" name="Freeform 198"/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10" name="Freeform 199"/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20" name="组合 1619"/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1503" name="Freeform 92"/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4" name="Freeform 93"/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5" name="Freeform 94"/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2" name="Freeform 101"/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3" name="Freeform 102"/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4" name="Freeform 103"/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5" name="Freeform 104"/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6" name="Freeform 105"/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7" name="Freeform 106"/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8" name="Freeform 107"/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9" name="Freeform 108"/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0" name="Freeform 109"/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1" name="Freeform 110"/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2" name="Freeform 111"/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3" name="Freeform 112"/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4" name="Freeform 113"/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5" name="Freeform 114"/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6" name="Freeform 115"/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7" name="Freeform 116"/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8" name="Freeform 117"/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9" name="Freeform 118"/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0" name="Freeform 119"/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1" name="Freeform 120"/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2" name="Freeform 121"/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3" name="Freeform 122"/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4" name="Freeform 123"/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5" name="Freeform 124"/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6" name="Freeform 125"/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7" name="Freeform 126"/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8" name="Freeform 127"/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9" name="Freeform 128"/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0" name="Freeform 129"/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1" name="Freeform 130"/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2" name="Freeform 131"/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3" name="Freeform 132"/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4" name="Freeform 133"/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5" name="Freeform 134"/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6" name="Freeform 135"/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7" name="Freeform 136"/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8" name="Freeform 137"/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9" name="Freeform 138"/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0" name="Freeform 139"/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1" name="Freeform 140"/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2" name="Freeform 141"/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3" name="Freeform 142"/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4" name="Freeform 143"/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5" name="Freeform 144"/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6" name="Freeform 145"/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7" name="Freeform 146"/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8" name="Freeform 147"/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9" name="Freeform 148"/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0" name="Freeform 149"/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1" name="Freeform 150"/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6" name="Freeform 456"/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7" name="Freeform 457"/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8" name="Freeform 458"/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9" name="Freeform 459"/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0" name="Oval 460"/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1" name="Freeform 461"/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2" name="Freeform 462"/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3" name="Freeform 463"/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4" name="Freeform 464"/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5" name="Freeform 465"/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6" name="Freeform 466"/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7" name="Freeform 467"/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8" name="Freeform 468"/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9" name="Freeform 469"/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0" name="Freeform 470"/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1" name="Freeform 471"/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2" name="Freeform 472"/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3" name="Freeform 473"/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4" name="Rectangle 474"/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5" name="Freeform 475"/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18" name="组合 1617"/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5" name="Group 407"/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217" name="Freeform 207"/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8" name="Freeform 208"/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9" name="Freeform 209"/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0" name="Freeform 210"/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1" name="Freeform 211"/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2" name="Freeform 212"/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3" name="Freeform 213"/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4" name="Freeform 214"/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5" name="Freeform 215"/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6" name="Freeform 216"/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7" name="Freeform 217"/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8" name="Freeform 218"/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9" name="Freeform 219"/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" name="Freeform 220"/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" name="Freeform 221"/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" name="Freeform 222"/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3" name="Freeform 223"/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4" name="Freeform 224"/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5" name="Freeform 225"/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6" name="Freeform 226"/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7" name="Freeform 227"/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8" name="Freeform 228"/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9" name="Freeform 229"/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0" name="Freeform 230"/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1" name="Freeform 231"/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2" name="Freeform 232"/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3" name="Freeform 233"/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4" name="Freeform 234"/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5" name="Freeform 235"/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6" name="Freeform 236"/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7" name="Freeform 237"/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8" name="Freeform 238"/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9" name="Freeform 239"/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0" name="Freeform 240"/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1" name="Freeform 241"/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2" name="Freeform 242"/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3" name="Freeform 243"/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4" name="Freeform 244"/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5" name="Freeform 245"/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6" name="Freeform 246"/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7" name="Freeform 247"/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8" name="Freeform 248"/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9" name="Freeform 249"/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0" name="Freeform 250"/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1" name="Freeform 251"/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2" name="Freeform 252"/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3" name="Freeform 253"/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4" name="Freeform 254"/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5" name="Freeform 255"/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6" name="Freeform 256"/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7" name="Freeform 257"/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8" name="Freeform 258"/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9" name="Freeform 259"/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0" name="Freeform 260"/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1" name="Freeform 261"/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2" name="Freeform 262"/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3" name="Freeform 263"/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4" name="Freeform 264"/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5" name="Freeform 265"/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6" name="Freeform 266"/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7" name="Freeform 267"/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8" name="Freeform 268"/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9" name="Freeform 269"/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0" name="Freeform 270"/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1" name="Freeform 271"/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2" name="Freeform 272"/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3" name="Freeform 273"/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4" name="Freeform 274"/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5" name="Freeform 275"/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6" name="Freeform 276"/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7" name="Freeform 277"/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8" name="Freeform 278"/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9" name="Freeform 279"/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0" name="Freeform 280"/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1" name="Freeform 281"/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2" name="Freeform 282"/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3" name="Freeform 283"/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4" name="Freeform 284"/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5" name="Freeform 285"/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6" name="Freeform 286"/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7" name="Freeform 287"/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8" name="Freeform 288"/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9" name="Freeform 289"/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0" name="Freeform 290"/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1" name="Freeform 291"/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2" name="Freeform 292"/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3" name="Freeform 293"/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4" name="Freeform 294"/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5" name="Freeform 295"/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6" name="Freeform 296"/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7" name="Freeform 297"/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8" name="Freeform 298"/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9" name="Freeform 299"/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0" name="Freeform 300"/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1" name="Freeform 301"/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2" name="Freeform 302"/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3" name="Freeform 303"/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4" name="Freeform 304"/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5" name="Freeform 305"/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6" name="Freeform 306"/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7" name="Freeform 307"/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8" name="Freeform 308"/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9" name="Freeform 309"/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0" name="Freeform 310"/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1" name="Freeform 311"/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2" name="Freeform 312"/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3" name="Freeform 313"/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4" name="Freeform 314"/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5" name="Freeform 315"/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6" name="Freeform 316"/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7" name="Freeform 317"/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8" name="Freeform 318"/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9" name="Freeform 319"/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0" name="Freeform 320"/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1" name="Freeform 321"/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2" name="Freeform 322"/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3" name="Freeform 323"/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4" name="Freeform 324"/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5" name="Freeform 325"/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6" name="Freeform 326"/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7" name="Freeform 327"/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8" name="Freeform 328"/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9" name="Freeform 329"/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0" name="Freeform 330"/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1" name="Freeform 331"/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2" name="Freeform 332"/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3" name="Freeform 333"/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4" name="Freeform 334"/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5" name="Freeform 335"/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6" name="Freeform 336"/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7" name="Freeform 337"/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8" name="Freeform 338"/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9" name="Freeform 339"/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0" name="Freeform 340"/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1" name="Freeform 341"/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2" name="Freeform 342"/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3" name="Freeform 343"/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4" name="Freeform 344"/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5" name="Freeform 345"/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6" name="Freeform 346"/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7" name="Freeform 347"/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8" name="Freeform 348"/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9" name="Freeform 349"/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0" name="Freeform 350"/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1" name="Freeform 351"/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2" name="Freeform 352"/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3" name="Freeform 353"/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4" name="Freeform 354"/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5" name="Freeform 355"/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6" name="Freeform 356"/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7" name="Freeform 357"/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8" name="Freeform 358"/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9" name="Freeform 359"/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0" name="Freeform 360"/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1" name="Freeform 361"/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2" name="Freeform 362"/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" name="Freeform 363"/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4" name="Freeform 364"/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5" name="Freeform 365"/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6" name="Freeform 366"/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7" name="Freeform 367"/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8" name="Freeform 368"/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9" name="Freeform 369"/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0" name="Freeform 370"/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1" name="Freeform 371"/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2" name="Freeform 372"/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3" name="Freeform 373"/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4" name="Freeform 374"/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5" name="Freeform 375"/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6" name="Freeform 376"/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7" name="Freeform 377"/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8" name="Freeform 378"/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9" name="Freeform 379"/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0" name="Freeform 380"/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1" name="Freeform 381"/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2" name="Freeform 382"/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3" name="Freeform 383"/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4" name="Freeform 384"/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5" name="Freeform 385"/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6" name="Freeform 386"/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7" name="Freeform 387"/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8" name="Freeform 388"/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9" name="Freeform 389"/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0" name="Freeform 390"/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1" name="Freeform 391"/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2" name="Freeform 392"/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3" name="Freeform 393"/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4" name="Freeform 394"/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5" name="Freeform 395"/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6" name="Freeform 396"/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7" name="Freeform 397"/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8" name="Freeform 398"/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9" name="Freeform 399"/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0" name="Freeform 400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1" name="Freeform 401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2" name="Freeform 402"/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3" name="Freeform 403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4" name="Freeform 404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5" name="Freeform 405"/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6" name="Freeform 406"/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17" name="组合 1616"/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1493" name="Freeform 82"/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4" name="Freeform 83"/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5" name="Freeform 84"/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6" name="Freeform 85"/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7" name="Freeform 86"/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8" name="Freeform 87"/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9" name="Freeform 88"/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0" name="Freeform 89"/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1" name="Freeform 90"/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2" name="Freeform 91"/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8" name="Freeform 97"/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9" name="Freeform 98"/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1" name="Freeform 100"/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2" name="Freeform 151"/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3" name="Freeform 152"/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4" name="Freeform 153"/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5" name="Freeform 154"/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6" name="Freeform 155"/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7" name="Freeform 156"/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8" name="Freeform 157"/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9" name="Freeform 158"/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0" name="Freeform 159"/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1" name="Freeform 160"/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2" name="Freeform 161"/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3" name="Freeform 162"/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4" name="Freeform 163"/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5" name="Freeform 164"/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6" name="Freeform 165"/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7" name="Freeform 166"/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7" name="Freeform 176"/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8" name="Freeform 177"/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9" name="Freeform 178"/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0" name="Freeform 179"/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1" name="Freeform 180"/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2" name="Freeform 181"/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3" name="Freeform 182"/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4" name="Freeform 183"/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4" name="Freeform 193"/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5" name="Freeform 194"/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6" name="Freeform 195"/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7" name="Freeform 196"/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1" name="Freeform 200"/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2" name="Freeform 201"/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3" name="Freeform 202"/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4" name="Freeform 203"/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5" name="Freeform 204"/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6" name="Freeform 205"/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" name="Freeform 408"/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" name="Freeform 409"/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8" name="Freeform 410"/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0" name="Freeform 411"/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1" name="Freeform 412"/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2" name="Freeform 413"/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3" name="Freeform 414"/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4" name="Freeform 415"/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5" name="Freeform 416"/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6" name="Freeform 417"/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7" name="Freeform 418"/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8" name="Freeform 419"/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9" name="Freeform 420"/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0" name="Freeform 421"/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1" name="Freeform 422"/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23"/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24"/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25"/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26"/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27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28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29"/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30"/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31"/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32"/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33"/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34"/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35"/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36"/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37"/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38"/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39"/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440"/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441"/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2" name="Freeform 442"/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3" name="Freeform 443"/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4" name="Freeform 444"/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5" name="Freeform 445"/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6" name="Freeform 446"/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7" name="Freeform 447"/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8" name="Freeform 448"/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9" name="Freeform 449"/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0" name="Freeform 450"/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1" name="Freeform 451"/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2" name="Freeform 452"/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3" name="Freeform 453"/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4" name="Freeform 454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5" name="Freeform 455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6" name="Freeform 476"/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7" name="Freeform 477"/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8" name="Freeform 478"/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9" name="Freeform 479"/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0" name="Freeform 480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1" name="Freeform 481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2" name="Freeform 482"/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3" name="Freeform 483"/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4" name="Freeform 484"/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5" name="Freeform 485"/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6" name="Freeform 486"/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7" name="Freeform 487"/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8" name="Freeform 488"/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9" name="Freeform 489"/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0" name="Freeform 490"/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1" name="Freeform 491"/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2" name="Freeform 492"/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3" name="Freeform 493"/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4" name="Freeform 494"/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5" name="Freeform 495"/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6" name="Freeform 496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7" name="Freeform 497"/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" name="Freeform 498"/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9" name="Freeform 499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0" name="Freeform 500"/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1" name="Freeform 501"/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1623" name="组合 1622"/>
          <p:cNvGrpSpPr/>
          <p:nvPr/>
        </p:nvGrpSpPr>
        <p:grpSpPr>
          <a:xfrm>
            <a:off x="1965129" y="3580776"/>
            <a:ext cx="6047164" cy="662169"/>
            <a:chOff x="1216025" y="2955926"/>
            <a:chExt cx="1971675" cy="215900"/>
          </a:xfrm>
        </p:grpSpPr>
        <p:sp>
          <p:nvSpPr>
            <p:cNvPr id="1212" name="Line 502"/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3" name="Freeform 503"/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24" name="组合 1623"/>
          <p:cNvGrpSpPr/>
          <p:nvPr/>
        </p:nvGrpSpPr>
        <p:grpSpPr>
          <a:xfrm>
            <a:off x="7883922" y="4143240"/>
            <a:ext cx="258329" cy="403355"/>
            <a:chOff x="3141663" y="3136901"/>
            <a:chExt cx="90488" cy="141288"/>
          </a:xfrm>
        </p:grpSpPr>
        <p:sp>
          <p:nvSpPr>
            <p:cNvPr id="1214" name="Freeform 504"/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5" name="Freeform 505"/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6" name="Freeform 506"/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2" name="TextBox 143">
            <a:extLst>
              <a:ext uri="{FF2B5EF4-FFF2-40B4-BE49-F238E27FC236}">
                <a16:creationId xmlns:a16="http://schemas.microsoft.com/office/drawing/2014/main" id="{3F7A06E0-7213-4092-975A-97DC170E56A5}"/>
              </a:ext>
            </a:extLst>
          </p:cNvPr>
          <p:cNvSpPr txBox="1"/>
          <p:nvPr/>
        </p:nvSpPr>
        <p:spPr>
          <a:xfrm>
            <a:off x="3138934" y="2287051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分布式通信协议</a:t>
            </a:r>
            <a:r>
              <a:rPr lang="en-US" altLang="zh-CN" sz="28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(HTTP)</a:t>
            </a:r>
            <a:endParaRPr lang="zh-CN" altLang="en-US" sz="3600" dirty="0">
              <a:ln w="6350">
                <a:noFill/>
              </a:ln>
              <a:solidFill>
                <a:srgbClr val="F08C00"/>
              </a:solidFill>
              <a:latin typeface="Impact" pitchFamily="34" charset="0"/>
              <a:ea typeface="微软雅黑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EDDBED7-9D60-4F11-9A3A-F2A953F629BA}"/>
              </a:ext>
            </a:extLst>
          </p:cNvPr>
          <p:cNvCxnSpPr>
            <a:cxnSpLocks/>
          </p:cNvCxnSpPr>
          <p:nvPr/>
        </p:nvCxnSpPr>
        <p:spPr>
          <a:xfrm>
            <a:off x="142487" y="358526"/>
            <a:ext cx="3240000" cy="0"/>
          </a:xfrm>
          <a:prstGeom prst="line">
            <a:avLst/>
          </a:prstGeom>
          <a:ln>
            <a:solidFill>
              <a:srgbClr val="FFBA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5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65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1137" grpId="0"/>
      <p:bldP spid="5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3038472" y="2354932"/>
            <a:ext cx="3211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如何设计一个好的</a:t>
            </a:r>
            <a:r>
              <a:rPr lang="en-US" altLang="zh-CN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RESTful</a:t>
            </a:r>
            <a:endParaRPr lang="zh-CN" altLang="en-US" sz="2000" b="1" dirty="0">
              <a:solidFill>
                <a:srgbClr val="F08C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8" name="直接连接符 97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solidFill>
            <a:srgbClr val="F08C00"/>
          </a:solidFill>
          <a:ln w="28575"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6F34C8C9-2FAC-4146-B2BA-A92A58DD3577}"/>
              </a:ext>
            </a:extLst>
          </p:cNvPr>
          <p:cNvSpPr>
            <a:spLocks noEditPoints="1"/>
          </p:cNvSpPr>
          <p:nvPr/>
        </p:nvSpPr>
        <p:spPr bwMode="auto">
          <a:xfrm>
            <a:off x="4381754" y="1400986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08C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6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22B9C49C-765E-4F38-9F33-5DA9559B8E71}"/>
              </a:ext>
            </a:extLst>
          </p:cNvPr>
          <p:cNvSpPr txBox="1"/>
          <p:nvPr/>
        </p:nvSpPr>
        <p:spPr>
          <a:xfrm>
            <a:off x="3458816" y="358586"/>
            <a:ext cx="25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RESTful</a:t>
            </a:r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最佳设计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83B1464-397B-4B4D-9DC2-F4243BCEBECD}"/>
              </a:ext>
            </a:extLst>
          </p:cNvPr>
          <p:cNvSpPr/>
          <p:nvPr/>
        </p:nvSpPr>
        <p:spPr>
          <a:xfrm>
            <a:off x="971600" y="1706860"/>
            <a:ext cx="7848872" cy="1739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14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域名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应该尽量将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部署在专用域名之下。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https://api.example.com</a:t>
            </a:r>
            <a:endParaRPr lang="zh-CN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如果确定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很简单，不会有进一步扩展，可以考虑放在主域名下。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https://example.org/api/</a:t>
            </a:r>
            <a:endParaRPr lang="zh-CN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0166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22B9C49C-765E-4F38-9F33-5DA9559B8E71}"/>
              </a:ext>
            </a:extLst>
          </p:cNvPr>
          <p:cNvSpPr txBox="1"/>
          <p:nvPr/>
        </p:nvSpPr>
        <p:spPr>
          <a:xfrm>
            <a:off x="3458816" y="358586"/>
            <a:ext cx="25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RESTful</a:t>
            </a:r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最佳设计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83B1464-397B-4B4D-9DC2-F4243BCEBECD}"/>
              </a:ext>
            </a:extLst>
          </p:cNvPr>
          <p:cNvSpPr/>
          <p:nvPr/>
        </p:nvSpPr>
        <p:spPr>
          <a:xfrm>
            <a:off x="971600" y="1706860"/>
            <a:ext cx="7848872" cy="1430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14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  <a:endParaRPr lang="zh-CN" altLang="zh-CN" sz="1400" b="1" dirty="0">
              <a:solidFill>
                <a:srgbClr val="F08C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的版本号放入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https://api.example.com/V1/</a:t>
            </a:r>
            <a:endParaRPr lang="zh-CN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将版本号放在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头信息中，但不如放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中方便和直观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03851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22B9C49C-765E-4F38-9F33-5DA9559B8E71}"/>
              </a:ext>
            </a:extLst>
          </p:cNvPr>
          <p:cNvSpPr txBox="1"/>
          <p:nvPr/>
        </p:nvSpPr>
        <p:spPr>
          <a:xfrm>
            <a:off x="3458816" y="358586"/>
            <a:ext cx="25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RESTful</a:t>
            </a:r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最佳设计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83B1464-397B-4B4D-9DC2-F4243BCEBECD}"/>
              </a:ext>
            </a:extLst>
          </p:cNvPr>
          <p:cNvSpPr/>
          <p:nvPr/>
        </p:nvSpPr>
        <p:spPr>
          <a:xfrm>
            <a:off x="971600" y="1490836"/>
            <a:ext cx="7848872" cy="2940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14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路径</a:t>
            </a:r>
            <a:endParaRPr lang="zh-CN" altLang="zh-CN" sz="1400" b="1" dirty="0">
              <a:solidFill>
                <a:srgbClr val="F08C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路径又称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终点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endpoint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），表示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的具体网址。</a:t>
            </a:r>
          </a:p>
          <a:p>
            <a:pPr>
              <a:lnSpc>
                <a:spcPct val="200000"/>
              </a:lnSpc>
            </a:pP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架构中，每个网址代表一种资源（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resource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），所以网址中不能有动词，只能有名词，而且所用的名词往往与数据库的表格名对应。一般来说，数据库中的表都是同种记录的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collection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），所以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中的名词也应该使用复数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https://api.example.com/v1/zoos</a:t>
            </a:r>
            <a:endParaRPr lang="zh-CN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https://api.example.com/v1/animals</a:t>
            </a:r>
            <a:endParaRPr lang="zh-CN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https://api.example.com/v1/employees</a:t>
            </a:r>
            <a:endParaRPr lang="zh-CN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5809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22B9C49C-765E-4F38-9F33-5DA9559B8E71}"/>
              </a:ext>
            </a:extLst>
          </p:cNvPr>
          <p:cNvSpPr txBox="1"/>
          <p:nvPr/>
        </p:nvSpPr>
        <p:spPr>
          <a:xfrm>
            <a:off x="3458816" y="358586"/>
            <a:ext cx="25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RESTful</a:t>
            </a:r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最佳设计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83B1464-397B-4B4D-9DC2-F4243BCEBECD}"/>
              </a:ext>
            </a:extLst>
          </p:cNvPr>
          <p:cNvSpPr/>
          <p:nvPr/>
        </p:nvSpPr>
        <p:spPr>
          <a:xfrm>
            <a:off x="971600" y="1706860"/>
            <a:ext cx="7848872" cy="2293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14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4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动词</a:t>
            </a:r>
            <a:endParaRPr lang="zh-CN" altLang="zh-CN" sz="1400" b="1" dirty="0">
              <a:solidFill>
                <a:srgbClr val="F08C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对于资源的具体操作类型，由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动词表示。常用的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动词有下面五个（括号里是对应的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命令）。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GET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）：从服务器取出资源（一项或多项）。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POST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）：在服务器新建一个资源。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PUT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）：在服务器更新资源（客户端提供改变后的完整资源）。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PATCH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）：在服务器更新资源（客户端提供改变的属性）。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DELETE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）：从服务器删除资源。</a:t>
            </a:r>
          </a:p>
        </p:txBody>
      </p:sp>
    </p:spTree>
    <p:extLst>
      <p:ext uri="{BB962C8B-B14F-4D97-AF65-F5344CB8AC3E}">
        <p14:creationId xmlns:p14="http://schemas.microsoft.com/office/powerpoint/2010/main" val="3353570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TextBox 143"/>
          <p:cNvSpPr txBox="1"/>
          <p:nvPr/>
        </p:nvSpPr>
        <p:spPr>
          <a:xfrm>
            <a:off x="3112566" y="1706590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谢谢大家</a:t>
            </a:r>
          </a:p>
        </p:txBody>
      </p:sp>
      <p:sp>
        <p:nvSpPr>
          <p:cNvPr id="678" name="矩形 677"/>
          <p:cNvSpPr/>
          <p:nvPr/>
        </p:nvSpPr>
        <p:spPr>
          <a:xfrm>
            <a:off x="3124091" y="2339681"/>
            <a:ext cx="4688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</a:p>
        </p:txBody>
      </p:sp>
      <p:grpSp>
        <p:nvGrpSpPr>
          <p:cNvPr id="679" name="组合 678"/>
          <p:cNvGrpSpPr/>
          <p:nvPr/>
        </p:nvGrpSpPr>
        <p:grpSpPr>
          <a:xfrm>
            <a:off x="827584" y="984393"/>
            <a:ext cx="2184453" cy="2651256"/>
            <a:chOff x="827584" y="984393"/>
            <a:chExt cx="2184453" cy="2651256"/>
          </a:xfrm>
        </p:grpSpPr>
        <p:grpSp>
          <p:nvGrpSpPr>
            <p:cNvPr id="680" name="组合 679"/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</p:grpSpPr>
          <p:sp>
            <p:nvSpPr>
              <p:cNvPr id="1119" name="Freeform 8"/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0" name="Freeform 9"/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1" name="Freeform 10"/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2" name="Freeform 11"/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3" name="Freeform 12"/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4" name="Freeform 13"/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5" name="Freeform 14"/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6" name="Freeform 15"/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7" name="Freeform 16"/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8" name="Freeform 17"/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9" name="Freeform 18"/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0" name="Freeform 19"/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1" name="Freeform 20"/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2" name="Freeform 21"/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3" name="Freeform 22"/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4" name="Freeform 23"/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5" name="Freeform 24"/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6" name="Freeform 25"/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7" name="Freeform 26"/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8" name="Freeform 27"/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9" name="Freeform 28"/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0" name="Freeform 29"/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1" name="Freeform 30"/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2" name="Oval 31"/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3" name="Freeform 32"/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4" name="Freeform 33"/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5" name="Freeform 34"/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6" name="Freeform 35"/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7" name="Freeform 36"/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8" name="Freeform 37"/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9" name="Freeform 38"/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0" name="Freeform 39"/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1" name="Freeform 40"/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2" name="Freeform 41"/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3" name="Freeform 42"/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4" name="Freeform 43"/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5" name="Freeform 44"/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6" name="Oval 45"/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7" name="Freeform 46"/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8" name="Freeform 47"/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9" name="Freeform 48"/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0" name="Freeform 49"/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1" name="Freeform 50"/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2" name="Freeform 51"/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3" name="Freeform 52"/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4" name="Freeform 53"/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5" name="Freeform 54"/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6" name="Freeform 55"/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7" name="Freeform 56"/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8" name="Freeform 57"/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9" name="Freeform 58"/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0" name="Freeform 59"/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1" name="Freeform 60"/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2" name="Freeform 61"/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3" name="Freeform 62"/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4" name="Freeform 63"/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5" name="Freeform 64"/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6" name="Freeform 65"/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7" name="Freeform 66"/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8" name="Freeform 67"/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681" name="组合 680"/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682" name="组合 681"/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1081" name="Freeform 68"/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2" name="Freeform 69"/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3" name="Freeform 70"/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4" name="Freeform 71"/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5" name="Freeform 72"/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6" name="Freeform 73"/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7" name="Freeform 74"/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8" name="Freeform 75"/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9" name="Freeform 76"/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0" name="Freeform 77"/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1" name="Freeform 78"/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2" name="Freeform 79"/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3" name="Freeform 80"/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4" name="Freeform 81"/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5" name="Freeform 95"/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6" name="Freeform 96"/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7" name="Freeform 99"/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8" name="Freeform 167"/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9" name="Freeform 168"/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0" name="Freeform 169"/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1" name="Freeform 170"/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2" name="Freeform 171"/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3" name="Freeform 172"/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4" name="Freeform 173"/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5" name="Freeform 174"/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6" name="Freeform 175"/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7" name="Freeform 184"/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8" name="Freeform 185"/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9" name="Freeform 186"/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0" name="Freeform 187"/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1" name="Freeform 188"/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2" name="Freeform 189"/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3" name="Freeform 190"/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4" name="Freeform 191"/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5" name="Freeform 192"/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6" name="Freeform 197"/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7" name="Freeform 198"/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8" name="Freeform 199"/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83" name="组合 682"/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1008" name="Freeform 92"/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09" name="Freeform 93"/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0" name="Freeform 94"/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1" name="Freeform 101"/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2" name="Freeform 102"/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3" name="Freeform 103"/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4" name="Freeform 104"/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5" name="Freeform 105"/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6" name="Freeform 106"/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7" name="Freeform 107"/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8" name="Freeform 108"/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9" name="Freeform 109"/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0" name="Freeform 110"/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1" name="Freeform 111"/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2" name="Freeform 112"/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3" name="Freeform 113"/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4" name="Freeform 114"/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5" name="Freeform 115"/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6" name="Freeform 116"/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7" name="Freeform 117"/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8" name="Freeform 118"/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9" name="Freeform 119"/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0" name="Freeform 120"/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1" name="Freeform 121"/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2" name="Freeform 122"/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3" name="Freeform 123"/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4" name="Freeform 124"/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5" name="Freeform 125"/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6" name="Freeform 126"/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7" name="Freeform 127"/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8" name="Freeform 128"/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9" name="Freeform 129"/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0" name="Freeform 130"/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1" name="Freeform 131"/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2" name="Freeform 132"/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3" name="Freeform 133"/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4" name="Freeform 134"/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5" name="Freeform 135"/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6" name="Freeform 136"/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7" name="Freeform 137"/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8" name="Freeform 138"/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9" name="Freeform 139"/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0" name="Freeform 140"/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1" name="Freeform 141"/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2" name="Freeform 142"/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3" name="Freeform 143"/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4" name="Freeform 144"/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5" name="Freeform 145"/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6" name="Freeform 146"/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7" name="Freeform 147"/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8" name="Freeform 148"/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9" name="Freeform 149"/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0" name="Freeform 150"/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1" name="Freeform 456"/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2" name="Freeform 457"/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3" name="Freeform 458"/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4" name="Freeform 459"/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5" name="Oval 460"/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6" name="Freeform 461"/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7" name="Freeform 462"/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8" name="Freeform 463"/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9" name="Freeform 464"/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0" name="Freeform 465"/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1" name="Freeform 466"/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2" name="Freeform 467"/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3" name="Freeform 468"/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4" name="Freeform 469"/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5" name="Freeform 470"/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6" name="Freeform 471"/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7" name="Freeform 472"/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8" name="Freeform 473"/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9" name="Rectangle 474"/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0" name="Freeform 475"/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84" name="组合 683"/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685" name="Group 407"/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808" name="Freeform 207"/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9" name="Freeform 208"/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0" name="Freeform 209"/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1" name="Freeform 210"/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2" name="Freeform 211"/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3" name="Freeform 212"/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4" name="Freeform 213"/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5" name="Freeform 214"/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6" name="Freeform 215"/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7" name="Freeform 216"/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8" name="Freeform 217"/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9" name="Freeform 218"/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0" name="Freeform 219"/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1" name="Freeform 220"/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2" name="Freeform 221"/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3" name="Freeform 222"/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4" name="Freeform 223"/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5" name="Freeform 224"/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6" name="Freeform 225"/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7" name="Freeform 226"/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8" name="Freeform 227"/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9" name="Freeform 228"/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0" name="Freeform 229"/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1" name="Freeform 230"/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2" name="Freeform 231"/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3" name="Freeform 232"/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4" name="Freeform 233"/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5" name="Freeform 234"/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6" name="Freeform 235"/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7" name="Freeform 236"/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8" name="Freeform 237"/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9" name="Freeform 238"/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0" name="Freeform 239"/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1" name="Freeform 240"/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2" name="Freeform 241"/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3" name="Freeform 242"/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4" name="Freeform 243"/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5" name="Freeform 244"/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6" name="Freeform 245"/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7" name="Freeform 246"/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8" name="Freeform 247"/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9" name="Freeform 248"/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0" name="Freeform 249"/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1" name="Freeform 250"/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2" name="Freeform 251"/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3" name="Freeform 252"/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4" name="Freeform 253"/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5" name="Freeform 254"/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6" name="Freeform 255"/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7" name="Freeform 256"/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8" name="Freeform 257"/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9" name="Freeform 258"/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0" name="Freeform 259"/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1" name="Freeform 260"/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2" name="Freeform 261"/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3" name="Freeform 262"/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4" name="Freeform 263"/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5" name="Freeform 264"/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6" name="Freeform 265"/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7" name="Freeform 266"/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8" name="Freeform 267"/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9" name="Freeform 268"/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0" name="Freeform 269"/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1" name="Freeform 270"/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2" name="Freeform 271"/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3" name="Freeform 272"/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4" name="Freeform 273"/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5" name="Freeform 274"/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6" name="Freeform 275"/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7" name="Freeform 276"/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8" name="Freeform 277"/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9" name="Freeform 278"/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0" name="Freeform 279"/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1" name="Freeform 280"/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2" name="Freeform 281"/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3" name="Freeform 282"/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4" name="Freeform 283"/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5" name="Freeform 284"/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6" name="Freeform 285"/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7" name="Freeform 286"/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8" name="Freeform 287"/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9" name="Freeform 288"/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0" name="Freeform 289"/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1" name="Freeform 290"/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2" name="Freeform 291"/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3" name="Freeform 292"/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4" name="Freeform 293"/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5" name="Freeform 294"/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6" name="Freeform 295"/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7" name="Freeform 296"/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8" name="Freeform 297"/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9" name="Freeform 298"/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0" name="Freeform 299"/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1" name="Freeform 300"/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2" name="Freeform 301"/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3" name="Freeform 302"/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4" name="Freeform 303"/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5" name="Freeform 304"/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6" name="Freeform 305"/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7" name="Freeform 306"/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8" name="Freeform 307"/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9" name="Freeform 308"/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0" name="Freeform 309"/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1" name="Freeform 310"/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2" name="Freeform 311"/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3" name="Freeform 312"/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4" name="Freeform 313"/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5" name="Freeform 314"/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6" name="Freeform 315"/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7" name="Freeform 316"/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8" name="Freeform 317"/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9" name="Freeform 318"/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0" name="Freeform 319"/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1" name="Freeform 320"/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" name="Freeform 321"/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3" name="Freeform 322"/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4" name="Freeform 323"/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5" name="Freeform 324"/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6" name="Freeform 325"/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7" name="Freeform 326"/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8" name="Freeform 327"/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9" name="Freeform 328"/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0" name="Freeform 329"/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1" name="Freeform 330"/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2" name="Freeform 331"/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3" name="Freeform 332"/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4" name="Freeform 333"/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5" name="Freeform 334"/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6" name="Freeform 335"/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7" name="Freeform 336"/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8" name="Freeform 337"/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9" name="Freeform 338"/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0" name="Freeform 339"/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1" name="Freeform 340"/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2" name="Freeform 341"/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3" name="Freeform 342"/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4" name="Freeform 343"/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5" name="Freeform 344"/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6" name="Freeform 345"/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7" name="Freeform 346"/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8" name="Freeform 347"/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9" name="Freeform 348"/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0" name="Freeform 349"/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1" name="Freeform 350"/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2" name="Freeform 351"/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3" name="Freeform 352"/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4" name="Freeform 353"/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5" name="Freeform 354"/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6" name="Freeform 355"/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7" name="Freeform 356"/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8" name="Freeform 357"/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9" name="Freeform 358"/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0" name="Freeform 359"/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1" name="Freeform 360"/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2" name="Freeform 361"/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3" name="Freeform 362"/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4" name="Freeform 363"/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5" name="Freeform 364"/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6" name="Freeform 365"/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7" name="Freeform 366"/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8" name="Freeform 367"/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9" name="Freeform 368"/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0" name="Freeform 369"/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1" name="Freeform 370"/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2" name="Freeform 371"/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3" name="Freeform 372"/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4" name="Freeform 373"/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5" name="Freeform 374"/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6" name="Freeform 375"/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7" name="Freeform 376"/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8" name="Freeform 377"/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9" name="Freeform 378"/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0" name="Freeform 379"/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1" name="Freeform 380"/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2" name="Freeform 381"/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3" name="Freeform 382"/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4" name="Freeform 383"/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5" name="Freeform 384"/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6" name="Freeform 385"/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7" name="Freeform 386"/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8" name="Freeform 387"/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9" name="Freeform 388"/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0" name="Freeform 389"/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1" name="Freeform 390"/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2" name="Freeform 391"/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3" name="Freeform 392"/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4" name="Freeform 393"/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5" name="Freeform 394"/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6" name="Freeform 395"/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7" name="Freeform 396"/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8" name="Freeform 397"/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9" name="Freeform 398"/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0" name="Freeform 399"/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1" name="Freeform 400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2" name="Freeform 401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3" name="Freeform 402"/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4" name="Freeform 403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5" name="Freeform 404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6" name="Freeform 405"/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7" name="Freeform 406"/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86" name="组合 685"/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687" name="Freeform 82"/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8" name="Freeform 83"/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9" name="Freeform 84"/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0" name="Freeform 85"/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1" name="Freeform 86"/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2" name="Freeform 87"/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3" name="Freeform 88"/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4" name="Freeform 89"/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5" name="Freeform 90"/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6" name="Freeform 91"/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7" name="Freeform 97"/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8" name="Freeform 98"/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9" name="Freeform 100"/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0" name="Freeform 151"/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1" name="Freeform 152"/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2" name="Freeform 153"/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3" name="Freeform 154"/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4" name="Freeform 155"/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5" name="Freeform 156"/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6" name="Freeform 157"/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7" name="Freeform 158"/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8" name="Freeform 159"/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9" name="Freeform 160"/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0" name="Freeform 161"/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1" name="Freeform 162"/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2" name="Freeform 163"/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3" name="Freeform 164"/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4" name="Freeform 165"/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5" name="Freeform 166"/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6" name="Freeform 176"/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" name="Freeform 177"/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" name="Freeform 178"/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9" name="Freeform 179"/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0" name="Freeform 180"/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1" name="Freeform 181"/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2" name="Freeform 182"/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3" name="Freeform 183"/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4" name="Freeform 193"/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5" name="Freeform 194"/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6" name="Freeform 195"/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" name="Freeform 196"/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" name="Freeform 200"/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9" name="Freeform 201"/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0" name="Freeform 202"/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1" name="Freeform 203"/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2" name="Freeform 204"/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3" name="Freeform 205"/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4" name="Freeform 408"/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5" name="Freeform 409"/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6" name="Freeform 410"/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7" name="Freeform 411"/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8" name="Freeform 412"/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" name="Freeform 413"/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0" name="Freeform 414"/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1" name="Freeform 415"/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2" name="Freeform 416"/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3" name="Freeform 417"/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4" name="Freeform 418"/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5" name="Freeform 419"/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6" name="Freeform 420"/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7" name="Freeform 421"/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8" name="Freeform 422"/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9" name="Freeform 423"/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0" name="Freeform 424"/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1" name="Freeform 425"/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2" name="Freeform 426"/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3" name="Freeform 427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4" name="Freeform 428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5" name="Freeform 429"/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6" name="Freeform 430"/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7" name="Freeform 431"/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" name="Freeform 432"/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9" name="Freeform 433"/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0" name="Freeform 434"/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1" name="Freeform 435"/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2" name="Freeform 436"/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3" name="Freeform 437"/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4" name="Freeform 438"/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5" name="Freeform 439"/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6" name="Freeform 440"/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7" name="Freeform 441"/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8" name="Freeform 442"/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9" name="Freeform 443"/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0" name="Freeform 444"/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1" name="Freeform 445"/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2" name="Freeform 446"/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3" name="Freeform 447"/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4" name="Freeform 448"/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5" name="Freeform 449"/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6" name="Freeform 450"/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7" name="Freeform 451"/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8" name="Freeform 452"/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" name="Freeform 453"/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0" name="Freeform 454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1" name="Freeform 455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2" name="Freeform 476"/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3" name="Freeform 477"/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4" name="Freeform 478"/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5" name="Freeform 479"/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6" name="Freeform 480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7" name="Freeform 481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8" name="Freeform 482"/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9" name="Freeform 483"/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0" name="Freeform 484"/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1" name="Freeform 485"/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2" name="Freeform 486"/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3" name="Freeform 487"/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4" name="Freeform 488"/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5" name="Freeform 489"/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6" name="Freeform 490"/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7" name="Freeform 491"/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8" name="Freeform 492"/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9" name="Freeform 493"/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0" name="Freeform 494"/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1" name="Freeform 495"/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2" name="Freeform 496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3" name="Freeform 497"/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4" name="Freeform 498"/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5" name="Freeform 499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6" name="Freeform 500"/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7" name="Freeform 501"/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1179" name="组合 1178"/>
          <p:cNvGrpSpPr/>
          <p:nvPr/>
        </p:nvGrpSpPr>
        <p:grpSpPr>
          <a:xfrm>
            <a:off x="1965129" y="3580776"/>
            <a:ext cx="6047164" cy="662169"/>
            <a:chOff x="1216025" y="2955926"/>
            <a:chExt cx="1971675" cy="215900"/>
          </a:xfrm>
        </p:grpSpPr>
        <p:sp>
          <p:nvSpPr>
            <p:cNvPr id="1180" name="Line 502"/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1" name="Freeform 503"/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82" name="组合 1181"/>
          <p:cNvGrpSpPr/>
          <p:nvPr/>
        </p:nvGrpSpPr>
        <p:grpSpPr>
          <a:xfrm>
            <a:off x="7883922" y="4143240"/>
            <a:ext cx="258329" cy="403355"/>
            <a:chOff x="3141663" y="3136901"/>
            <a:chExt cx="90488" cy="141288"/>
          </a:xfrm>
        </p:grpSpPr>
        <p:sp>
          <p:nvSpPr>
            <p:cNvPr id="1183" name="Freeform 504"/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4" name="Freeform 505"/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5" name="Freeform 506"/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4" name="矩形 523">
            <a:extLst>
              <a:ext uri="{FF2B5EF4-FFF2-40B4-BE49-F238E27FC236}">
                <a16:creationId xmlns:a16="http://schemas.microsoft.com/office/drawing/2014/main" id="{C208062F-E925-4A0C-8BD0-8A89D153A3AB}"/>
              </a:ext>
            </a:extLst>
          </p:cNvPr>
          <p:cNvSpPr/>
          <p:nvPr/>
        </p:nvSpPr>
        <p:spPr>
          <a:xfrm>
            <a:off x="3105489" y="2861589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477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" grpId="0"/>
      <p:bldP spid="678" grpId="0"/>
      <p:bldP spid="5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3832860" y="410716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rgbClr val="F08C00"/>
              </a:solidFill>
              <a:latin typeface="Impact" pitchFamily="34" charset="0"/>
              <a:ea typeface="微软雅黑" pitchFamily="34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513349" y="2714972"/>
            <a:ext cx="716648" cy="716648"/>
            <a:chOff x="7513349" y="2714972"/>
            <a:chExt cx="716648" cy="716648"/>
          </a:xfrm>
        </p:grpSpPr>
        <p:sp>
          <p:nvSpPr>
            <p:cNvPr id="118" name="椭圆 117"/>
            <p:cNvSpPr/>
            <p:nvPr/>
          </p:nvSpPr>
          <p:spPr>
            <a:xfrm>
              <a:off x="7513349" y="2714972"/>
              <a:ext cx="716648" cy="716648"/>
            </a:xfrm>
            <a:prstGeom prst="ellipse">
              <a:avLst/>
            </a:prstGeom>
            <a:solidFill>
              <a:srgbClr val="F08C00"/>
            </a:solidFill>
            <a:ln w="28575"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Freeform 9"/>
            <p:cNvSpPr>
              <a:spLocks noEditPoints="1"/>
            </p:cNvSpPr>
            <p:nvPr/>
          </p:nvSpPr>
          <p:spPr bwMode="auto">
            <a:xfrm>
              <a:off x="7681431" y="2950133"/>
              <a:ext cx="380484" cy="247914"/>
            </a:xfrm>
            <a:custGeom>
              <a:avLst/>
              <a:gdLst>
                <a:gd name="T0" fmla="*/ 58 w 215"/>
                <a:gd name="T1" fmla="*/ 83 h 140"/>
                <a:gd name="T2" fmla="*/ 58 w 215"/>
                <a:gd name="T3" fmla="*/ 91 h 140"/>
                <a:gd name="T4" fmla="*/ 161 w 215"/>
                <a:gd name="T5" fmla="*/ 87 h 140"/>
                <a:gd name="T6" fmla="*/ 58 w 215"/>
                <a:gd name="T7" fmla="*/ 73 h 140"/>
                <a:gd name="T8" fmla="*/ 98 w 215"/>
                <a:gd name="T9" fmla="*/ 73 h 140"/>
                <a:gd name="T10" fmla="*/ 102 w 215"/>
                <a:gd name="T11" fmla="*/ 34 h 140"/>
                <a:gd name="T12" fmla="*/ 58 w 215"/>
                <a:gd name="T13" fmla="*/ 30 h 140"/>
                <a:gd name="T14" fmla="*/ 54 w 215"/>
                <a:gd name="T15" fmla="*/ 69 h 140"/>
                <a:gd name="T16" fmla="*/ 63 w 215"/>
                <a:gd name="T17" fmla="*/ 38 h 140"/>
                <a:gd name="T18" fmla="*/ 94 w 215"/>
                <a:gd name="T19" fmla="*/ 38 h 140"/>
                <a:gd name="T20" fmla="*/ 63 w 215"/>
                <a:gd name="T21" fmla="*/ 65 h 140"/>
                <a:gd name="T22" fmla="*/ 27 w 215"/>
                <a:gd name="T23" fmla="*/ 121 h 140"/>
                <a:gd name="T24" fmla="*/ 189 w 215"/>
                <a:gd name="T25" fmla="*/ 121 h 140"/>
                <a:gd name="T26" fmla="*/ 196 w 215"/>
                <a:gd name="T27" fmla="*/ 7 h 140"/>
                <a:gd name="T28" fmla="*/ 27 w 215"/>
                <a:gd name="T29" fmla="*/ 0 h 140"/>
                <a:gd name="T30" fmla="*/ 20 w 215"/>
                <a:gd name="T31" fmla="*/ 114 h 140"/>
                <a:gd name="T32" fmla="*/ 33 w 215"/>
                <a:gd name="T33" fmla="*/ 13 h 140"/>
                <a:gd name="T34" fmla="*/ 182 w 215"/>
                <a:gd name="T35" fmla="*/ 13 h 140"/>
                <a:gd name="T36" fmla="*/ 33 w 215"/>
                <a:gd name="T37" fmla="*/ 107 h 140"/>
                <a:gd name="T38" fmla="*/ 157 w 215"/>
                <a:gd name="T39" fmla="*/ 48 h 140"/>
                <a:gd name="T40" fmla="*/ 111 w 215"/>
                <a:gd name="T41" fmla="*/ 48 h 140"/>
                <a:gd name="T42" fmla="*/ 111 w 215"/>
                <a:gd name="T43" fmla="*/ 56 h 140"/>
                <a:gd name="T44" fmla="*/ 161 w 215"/>
                <a:gd name="T45" fmla="*/ 52 h 140"/>
                <a:gd name="T46" fmla="*/ 157 w 215"/>
                <a:gd name="T47" fmla="*/ 65 h 140"/>
                <a:gd name="T48" fmla="*/ 111 w 215"/>
                <a:gd name="T49" fmla="*/ 65 h 140"/>
                <a:gd name="T50" fmla="*/ 111 w 215"/>
                <a:gd name="T51" fmla="*/ 73 h 140"/>
                <a:gd name="T52" fmla="*/ 161 w 215"/>
                <a:gd name="T53" fmla="*/ 69 h 140"/>
                <a:gd name="T54" fmla="*/ 157 w 215"/>
                <a:gd name="T55" fmla="*/ 30 h 140"/>
                <a:gd name="T56" fmla="*/ 111 w 215"/>
                <a:gd name="T57" fmla="*/ 30 h 140"/>
                <a:gd name="T58" fmla="*/ 111 w 215"/>
                <a:gd name="T59" fmla="*/ 38 h 140"/>
                <a:gd name="T60" fmla="*/ 161 w 215"/>
                <a:gd name="T61" fmla="*/ 34 h 140"/>
                <a:gd name="T62" fmla="*/ 209 w 215"/>
                <a:gd name="T63" fmla="*/ 127 h 140"/>
                <a:gd name="T64" fmla="*/ 7 w 215"/>
                <a:gd name="T65" fmla="*/ 127 h 140"/>
                <a:gd name="T66" fmla="*/ 7 w 215"/>
                <a:gd name="T67" fmla="*/ 140 h 140"/>
                <a:gd name="T68" fmla="*/ 215 w 215"/>
                <a:gd name="T69" fmla="*/ 13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5" h="140">
                  <a:moveTo>
                    <a:pt x="157" y="83"/>
                  </a:moveTo>
                  <a:cubicBezTo>
                    <a:pt x="58" y="83"/>
                    <a:pt x="58" y="83"/>
                    <a:pt x="58" y="83"/>
                  </a:cubicBezTo>
                  <a:cubicBezTo>
                    <a:pt x="56" y="83"/>
                    <a:pt x="54" y="84"/>
                    <a:pt x="54" y="87"/>
                  </a:cubicBezTo>
                  <a:cubicBezTo>
                    <a:pt x="54" y="89"/>
                    <a:pt x="56" y="91"/>
                    <a:pt x="58" y="91"/>
                  </a:cubicBezTo>
                  <a:cubicBezTo>
                    <a:pt x="157" y="91"/>
                    <a:pt x="157" y="91"/>
                    <a:pt x="157" y="91"/>
                  </a:cubicBezTo>
                  <a:cubicBezTo>
                    <a:pt x="159" y="91"/>
                    <a:pt x="161" y="89"/>
                    <a:pt x="161" y="87"/>
                  </a:cubicBezTo>
                  <a:cubicBezTo>
                    <a:pt x="161" y="84"/>
                    <a:pt x="159" y="83"/>
                    <a:pt x="157" y="83"/>
                  </a:cubicBezTo>
                  <a:close/>
                  <a:moveTo>
                    <a:pt x="58" y="73"/>
                  </a:moveTo>
                  <a:cubicBezTo>
                    <a:pt x="58" y="73"/>
                    <a:pt x="58" y="73"/>
                    <a:pt x="58" y="73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100" y="73"/>
                    <a:pt x="102" y="71"/>
                    <a:pt x="102" y="69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2" y="32"/>
                    <a:pt x="100" y="30"/>
                    <a:pt x="98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6" y="30"/>
                    <a:pt x="54" y="32"/>
                    <a:pt x="54" y="34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54" y="71"/>
                    <a:pt x="56" y="73"/>
                    <a:pt x="58" y="73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94" y="38"/>
                    <a:pt x="94" y="38"/>
                    <a:pt x="94" y="38"/>
                  </a:cubicBezTo>
                  <a:cubicBezTo>
                    <a:pt x="94" y="65"/>
                    <a:pt x="94" y="65"/>
                    <a:pt x="94" y="65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27" y="121"/>
                  </a:moveTo>
                  <a:cubicBezTo>
                    <a:pt x="27" y="121"/>
                    <a:pt x="27" y="121"/>
                    <a:pt x="27" y="121"/>
                  </a:cubicBezTo>
                  <a:cubicBezTo>
                    <a:pt x="189" y="121"/>
                    <a:pt x="189" y="121"/>
                    <a:pt x="189" y="121"/>
                  </a:cubicBezTo>
                  <a:cubicBezTo>
                    <a:pt x="193" y="121"/>
                    <a:pt x="196" y="118"/>
                    <a:pt x="196" y="114"/>
                  </a:cubicBezTo>
                  <a:cubicBezTo>
                    <a:pt x="196" y="7"/>
                    <a:pt x="196" y="7"/>
                    <a:pt x="196" y="7"/>
                  </a:cubicBezTo>
                  <a:cubicBezTo>
                    <a:pt x="196" y="3"/>
                    <a:pt x="193" y="0"/>
                    <a:pt x="18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3" y="0"/>
                    <a:pt x="20" y="3"/>
                    <a:pt x="20" y="7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20" y="118"/>
                    <a:pt x="23" y="121"/>
                    <a:pt x="27" y="121"/>
                  </a:cubicBezTo>
                  <a:close/>
                  <a:moveTo>
                    <a:pt x="33" y="13"/>
                  </a:moveTo>
                  <a:cubicBezTo>
                    <a:pt x="33" y="13"/>
                    <a:pt x="33" y="13"/>
                    <a:pt x="33" y="13"/>
                  </a:cubicBezTo>
                  <a:cubicBezTo>
                    <a:pt x="182" y="13"/>
                    <a:pt x="182" y="13"/>
                    <a:pt x="182" y="13"/>
                  </a:cubicBezTo>
                  <a:cubicBezTo>
                    <a:pt x="182" y="107"/>
                    <a:pt x="182" y="107"/>
                    <a:pt x="182" y="107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33" y="13"/>
                    <a:pt x="33" y="13"/>
                    <a:pt x="33" y="13"/>
                  </a:cubicBezTo>
                  <a:close/>
                  <a:moveTo>
                    <a:pt x="157" y="48"/>
                  </a:moveTo>
                  <a:cubicBezTo>
                    <a:pt x="157" y="48"/>
                    <a:pt x="157" y="48"/>
                    <a:pt x="157" y="48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08" y="48"/>
                    <a:pt x="107" y="49"/>
                    <a:pt x="107" y="52"/>
                  </a:cubicBezTo>
                  <a:cubicBezTo>
                    <a:pt x="107" y="54"/>
                    <a:pt x="108" y="56"/>
                    <a:pt x="111" y="56"/>
                  </a:cubicBezTo>
                  <a:cubicBezTo>
                    <a:pt x="157" y="56"/>
                    <a:pt x="157" y="56"/>
                    <a:pt x="157" y="56"/>
                  </a:cubicBezTo>
                  <a:cubicBezTo>
                    <a:pt x="159" y="56"/>
                    <a:pt x="161" y="54"/>
                    <a:pt x="161" y="52"/>
                  </a:cubicBezTo>
                  <a:cubicBezTo>
                    <a:pt x="161" y="49"/>
                    <a:pt x="159" y="48"/>
                    <a:pt x="157" y="48"/>
                  </a:cubicBezTo>
                  <a:close/>
                  <a:moveTo>
                    <a:pt x="157" y="65"/>
                  </a:moveTo>
                  <a:cubicBezTo>
                    <a:pt x="157" y="65"/>
                    <a:pt x="157" y="65"/>
                    <a:pt x="157" y="65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08" y="65"/>
                    <a:pt x="107" y="67"/>
                    <a:pt x="107" y="69"/>
                  </a:cubicBezTo>
                  <a:cubicBezTo>
                    <a:pt x="107" y="71"/>
                    <a:pt x="108" y="73"/>
                    <a:pt x="111" y="73"/>
                  </a:cubicBezTo>
                  <a:cubicBezTo>
                    <a:pt x="157" y="73"/>
                    <a:pt x="157" y="73"/>
                    <a:pt x="157" y="73"/>
                  </a:cubicBezTo>
                  <a:cubicBezTo>
                    <a:pt x="159" y="73"/>
                    <a:pt x="161" y="71"/>
                    <a:pt x="161" y="69"/>
                  </a:cubicBezTo>
                  <a:cubicBezTo>
                    <a:pt x="161" y="67"/>
                    <a:pt x="159" y="65"/>
                    <a:pt x="157" y="65"/>
                  </a:cubicBezTo>
                  <a:close/>
                  <a:moveTo>
                    <a:pt x="157" y="30"/>
                  </a:moveTo>
                  <a:cubicBezTo>
                    <a:pt x="157" y="30"/>
                    <a:pt x="157" y="30"/>
                    <a:pt x="157" y="30"/>
                  </a:cubicBezTo>
                  <a:cubicBezTo>
                    <a:pt x="111" y="30"/>
                    <a:pt x="111" y="30"/>
                    <a:pt x="111" y="30"/>
                  </a:cubicBezTo>
                  <a:cubicBezTo>
                    <a:pt x="108" y="30"/>
                    <a:pt x="107" y="32"/>
                    <a:pt x="107" y="34"/>
                  </a:cubicBezTo>
                  <a:cubicBezTo>
                    <a:pt x="107" y="37"/>
                    <a:pt x="108" y="38"/>
                    <a:pt x="111" y="38"/>
                  </a:cubicBezTo>
                  <a:cubicBezTo>
                    <a:pt x="157" y="38"/>
                    <a:pt x="157" y="38"/>
                    <a:pt x="157" y="38"/>
                  </a:cubicBezTo>
                  <a:cubicBezTo>
                    <a:pt x="159" y="38"/>
                    <a:pt x="161" y="37"/>
                    <a:pt x="161" y="34"/>
                  </a:cubicBezTo>
                  <a:cubicBezTo>
                    <a:pt x="161" y="32"/>
                    <a:pt x="159" y="30"/>
                    <a:pt x="157" y="30"/>
                  </a:cubicBezTo>
                  <a:close/>
                  <a:moveTo>
                    <a:pt x="209" y="127"/>
                  </a:moveTo>
                  <a:cubicBezTo>
                    <a:pt x="209" y="127"/>
                    <a:pt x="209" y="127"/>
                    <a:pt x="209" y="127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3" y="127"/>
                    <a:pt x="0" y="130"/>
                    <a:pt x="0" y="134"/>
                  </a:cubicBezTo>
                  <a:cubicBezTo>
                    <a:pt x="0" y="137"/>
                    <a:pt x="3" y="140"/>
                    <a:pt x="7" y="140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212" y="140"/>
                    <a:pt x="215" y="137"/>
                    <a:pt x="215" y="134"/>
                  </a:cubicBezTo>
                  <a:cubicBezTo>
                    <a:pt x="215" y="130"/>
                    <a:pt x="212" y="127"/>
                    <a:pt x="209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08C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109975" y="2714972"/>
            <a:ext cx="716648" cy="716648"/>
            <a:chOff x="2585150" y="2714972"/>
            <a:chExt cx="716648" cy="716648"/>
          </a:xfrm>
        </p:grpSpPr>
        <p:sp>
          <p:nvSpPr>
            <p:cNvPr id="115" name="椭圆 114"/>
            <p:cNvSpPr/>
            <p:nvPr/>
          </p:nvSpPr>
          <p:spPr>
            <a:xfrm>
              <a:off x="2585150" y="2714972"/>
              <a:ext cx="716648" cy="716648"/>
            </a:xfrm>
            <a:prstGeom prst="ellipse">
              <a:avLst/>
            </a:prstGeom>
            <a:solidFill>
              <a:srgbClr val="F08C00"/>
            </a:solidFill>
            <a:ln w="28575"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Freeform 10"/>
            <p:cNvSpPr>
              <a:spLocks noEditPoints="1"/>
            </p:cNvSpPr>
            <p:nvPr/>
          </p:nvSpPr>
          <p:spPr bwMode="auto">
            <a:xfrm>
              <a:off x="2800042" y="2932664"/>
              <a:ext cx="286864" cy="287612"/>
            </a:xfrm>
            <a:custGeom>
              <a:avLst/>
              <a:gdLst>
                <a:gd name="T0" fmla="*/ 47 w 162"/>
                <a:gd name="T1" fmla="*/ 34 h 163"/>
                <a:gd name="T2" fmla="*/ 34 w 162"/>
                <a:gd name="T3" fmla="*/ 47 h 163"/>
                <a:gd name="T4" fmla="*/ 32 w 162"/>
                <a:gd name="T5" fmla="*/ 61 h 163"/>
                <a:gd name="T6" fmla="*/ 41 w 162"/>
                <a:gd name="T7" fmla="*/ 52 h 163"/>
                <a:gd name="T8" fmla="*/ 52 w 162"/>
                <a:gd name="T9" fmla="*/ 41 h 163"/>
                <a:gd name="T10" fmla="*/ 60 w 162"/>
                <a:gd name="T11" fmla="*/ 32 h 163"/>
                <a:gd name="T12" fmla="*/ 160 w 162"/>
                <a:gd name="T13" fmla="*/ 150 h 163"/>
                <a:gd name="T14" fmla="*/ 130 w 162"/>
                <a:gd name="T15" fmla="*/ 121 h 163"/>
                <a:gd name="T16" fmla="*/ 147 w 162"/>
                <a:gd name="T17" fmla="*/ 74 h 163"/>
                <a:gd name="T18" fmla="*/ 142 w 162"/>
                <a:gd name="T19" fmla="*/ 46 h 163"/>
                <a:gd name="T20" fmla="*/ 126 w 162"/>
                <a:gd name="T21" fmla="*/ 22 h 163"/>
                <a:gd name="T22" fmla="*/ 74 w 162"/>
                <a:gd name="T23" fmla="*/ 0 h 163"/>
                <a:gd name="T24" fmla="*/ 6 w 162"/>
                <a:gd name="T25" fmla="*/ 46 h 163"/>
                <a:gd name="T26" fmla="*/ 5 w 162"/>
                <a:gd name="T27" fmla="*/ 102 h 163"/>
                <a:gd name="T28" fmla="*/ 21 w 162"/>
                <a:gd name="T29" fmla="*/ 126 h 163"/>
                <a:gd name="T30" fmla="*/ 45 w 162"/>
                <a:gd name="T31" fmla="*/ 142 h 163"/>
                <a:gd name="T32" fmla="*/ 45 w 162"/>
                <a:gd name="T33" fmla="*/ 142 h 163"/>
                <a:gd name="T34" fmla="*/ 102 w 162"/>
                <a:gd name="T35" fmla="*/ 142 h 163"/>
                <a:gd name="T36" fmla="*/ 150 w 162"/>
                <a:gd name="T37" fmla="*/ 160 h 163"/>
                <a:gd name="T38" fmla="*/ 160 w 162"/>
                <a:gd name="T39" fmla="*/ 150 h 163"/>
                <a:gd name="T40" fmla="*/ 116 w 162"/>
                <a:gd name="T41" fmla="*/ 117 h 163"/>
                <a:gd name="T42" fmla="*/ 97 w 162"/>
                <a:gd name="T43" fmla="*/ 130 h 163"/>
                <a:gd name="T44" fmla="*/ 51 w 162"/>
                <a:gd name="T45" fmla="*/ 130 h 163"/>
                <a:gd name="T46" fmla="*/ 31 w 162"/>
                <a:gd name="T47" fmla="*/ 117 h 163"/>
                <a:gd name="T48" fmla="*/ 31 w 162"/>
                <a:gd name="T49" fmla="*/ 117 h 163"/>
                <a:gd name="T50" fmla="*/ 18 w 162"/>
                <a:gd name="T51" fmla="*/ 97 h 163"/>
                <a:gd name="T52" fmla="*/ 18 w 162"/>
                <a:gd name="T53" fmla="*/ 51 h 163"/>
                <a:gd name="T54" fmla="*/ 74 w 162"/>
                <a:gd name="T55" fmla="*/ 14 h 163"/>
                <a:gd name="T56" fmla="*/ 116 w 162"/>
                <a:gd name="T57" fmla="*/ 31 h 163"/>
                <a:gd name="T58" fmla="*/ 129 w 162"/>
                <a:gd name="T59" fmla="*/ 51 h 163"/>
                <a:gd name="T60" fmla="*/ 134 w 162"/>
                <a:gd name="T61" fmla="*/ 74 h 163"/>
                <a:gd name="T62" fmla="*/ 116 w 162"/>
                <a:gd name="T63" fmla="*/ 117 h 163"/>
                <a:gd name="T64" fmla="*/ 117 w 162"/>
                <a:gd name="T65" fmla="*/ 70 h 163"/>
                <a:gd name="T66" fmla="*/ 110 w 162"/>
                <a:gd name="T67" fmla="*/ 89 h 163"/>
                <a:gd name="T68" fmla="*/ 102 w 162"/>
                <a:gd name="T69" fmla="*/ 102 h 163"/>
                <a:gd name="T70" fmla="*/ 74 w 162"/>
                <a:gd name="T71" fmla="*/ 114 h 163"/>
                <a:gd name="T72" fmla="*/ 74 w 162"/>
                <a:gd name="T73" fmla="*/ 122 h 163"/>
                <a:gd name="T74" fmla="*/ 107 w 162"/>
                <a:gd name="T75" fmla="*/ 108 h 163"/>
                <a:gd name="T76" fmla="*/ 118 w 162"/>
                <a:gd name="T77" fmla="*/ 92 h 163"/>
                <a:gd name="T78" fmla="*/ 117 w 162"/>
                <a:gd name="T79" fmla="*/ 7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2" h="163">
                  <a:moveTo>
                    <a:pt x="55" y="30"/>
                  </a:moveTo>
                  <a:cubicBezTo>
                    <a:pt x="52" y="31"/>
                    <a:pt x="50" y="33"/>
                    <a:pt x="47" y="34"/>
                  </a:cubicBezTo>
                  <a:cubicBezTo>
                    <a:pt x="44" y="36"/>
                    <a:pt x="42" y="38"/>
                    <a:pt x="40" y="40"/>
                  </a:cubicBezTo>
                  <a:cubicBezTo>
                    <a:pt x="38" y="42"/>
                    <a:pt x="36" y="45"/>
                    <a:pt x="34" y="47"/>
                  </a:cubicBezTo>
                  <a:cubicBezTo>
                    <a:pt x="32" y="50"/>
                    <a:pt x="31" y="53"/>
                    <a:pt x="30" y="55"/>
                  </a:cubicBezTo>
                  <a:cubicBezTo>
                    <a:pt x="29" y="57"/>
                    <a:pt x="30" y="60"/>
                    <a:pt x="32" y="61"/>
                  </a:cubicBezTo>
                  <a:cubicBezTo>
                    <a:pt x="34" y="62"/>
                    <a:pt x="36" y="61"/>
                    <a:pt x="37" y="59"/>
                  </a:cubicBezTo>
                  <a:cubicBezTo>
                    <a:pt x="38" y="56"/>
                    <a:pt x="39" y="54"/>
                    <a:pt x="41" y="52"/>
                  </a:cubicBezTo>
                  <a:cubicBezTo>
                    <a:pt x="42" y="50"/>
                    <a:pt x="44" y="48"/>
                    <a:pt x="46" y="46"/>
                  </a:cubicBezTo>
                  <a:cubicBezTo>
                    <a:pt x="48" y="44"/>
                    <a:pt x="49" y="43"/>
                    <a:pt x="52" y="41"/>
                  </a:cubicBezTo>
                  <a:cubicBezTo>
                    <a:pt x="54" y="40"/>
                    <a:pt x="56" y="38"/>
                    <a:pt x="58" y="37"/>
                  </a:cubicBezTo>
                  <a:cubicBezTo>
                    <a:pt x="60" y="37"/>
                    <a:pt x="61" y="34"/>
                    <a:pt x="60" y="32"/>
                  </a:cubicBezTo>
                  <a:cubicBezTo>
                    <a:pt x="59" y="30"/>
                    <a:pt x="57" y="29"/>
                    <a:pt x="55" y="30"/>
                  </a:cubicBezTo>
                  <a:close/>
                  <a:moveTo>
                    <a:pt x="160" y="150"/>
                  </a:moveTo>
                  <a:cubicBezTo>
                    <a:pt x="160" y="150"/>
                    <a:pt x="160" y="150"/>
                    <a:pt x="160" y="150"/>
                  </a:cubicBezTo>
                  <a:cubicBezTo>
                    <a:pt x="130" y="121"/>
                    <a:pt x="130" y="121"/>
                    <a:pt x="130" y="121"/>
                  </a:cubicBezTo>
                  <a:cubicBezTo>
                    <a:pt x="135" y="115"/>
                    <a:pt x="139" y="109"/>
                    <a:pt x="142" y="102"/>
                  </a:cubicBezTo>
                  <a:cubicBezTo>
                    <a:pt x="145" y="93"/>
                    <a:pt x="147" y="84"/>
                    <a:pt x="147" y="74"/>
                  </a:cubicBezTo>
                  <a:cubicBezTo>
                    <a:pt x="147" y="64"/>
                    <a:pt x="145" y="55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38" y="37"/>
                    <a:pt x="133" y="29"/>
                    <a:pt x="126" y="22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19" y="15"/>
                    <a:pt x="111" y="10"/>
                    <a:pt x="102" y="6"/>
                  </a:cubicBezTo>
                  <a:cubicBezTo>
                    <a:pt x="93" y="2"/>
                    <a:pt x="84" y="0"/>
                    <a:pt x="74" y="0"/>
                  </a:cubicBezTo>
                  <a:cubicBezTo>
                    <a:pt x="53" y="0"/>
                    <a:pt x="35" y="8"/>
                    <a:pt x="21" y="22"/>
                  </a:cubicBezTo>
                  <a:cubicBezTo>
                    <a:pt x="15" y="29"/>
                    <a:pt x="9" y="37"/>
                    <a:pt x="6" y="46"/>
                  </a:cubicBezTo>
                  <a:cubicBezTo>
                    <a:pt x="2" y="55"/>
                    <a:pt x="0" y="64"/>
                    <a:pt x="0" y="74"/>
                  </a:cubicBezTo>
                  <a:cubicBezTo>
                    <a:pt x="0" y="84"/>
                    <a:pt x="2" y="93"/>
                    <a:pt x="5" y="102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9" y="111"/>
                    <a:pt x="15" y="119"/>
                    <a:pt x="21" y="126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28" y="133"/>
                    <a:pt x="36" y="138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54" y="146"/>
                    <a:pt x="64" y="148"/>
                    <a:pt x="74" y="148"/>
                  </a:cubicBezTo>
                  <a:cubicBezTo>
                    <a:pt x="84" y="148"/>
                    <a:pt x="93" y="146"/>
                    <a:pt x="102" y="142"/>
                  </a:cubicBezTo>
                  <a:cubicBezTo>
                    <a:pt x="109" y="139"/>
                    <a:pt x="115" y="135"/>
                    <a:pt x="121" y="13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3" y="163"/>
                    <a:pt x="157" y="163"/>
                    <a:pt x="160" y="160"/>
                  </a:cubicBezTo>
                  <a:cubicBezTo>
                    <a:pt x="162" y="157"/>
                    <a:pt x="162" y="153"/>
                    <a:pt x="160" y="150"/>
                  </a:cubicBezTo>
                  <a:close/>
                  <a:moveTo>
                    <a:pt x="116" y="117"/>
                  </a:moveTo>
                  <a:cubicBezTo>
                    <a:pt x="116" y="117"/>
                    <a:pt x="116" y="117"/>
                    <a:pt x="116" y="117"/>
                  </a:cubicBezTo>
                  <a:cubicBezTo>
                    <a:pt x="116" y="117"/>
                    <a:pt x="116" y="117"/>
                    <a:pt x="116" y="117"/>
                  </a:cubicBezTo>
                  <a:cubicBezTo>
                    <a:pt x="111" y="122"/>
                    <a:pt x="104" y="127"/>
                    <a:pt x="97" y="130"/>
                  </a:cubicBezTo>
                  <a:cubicBezTo>
                    <a:pt x="90" y="133"/>
                    <a:pt x="82" y="134"/>
                    <a:pt x="74" y="134"/>
                  </a:cubicBezTo>
                  <a:cubicBezTo>
                    <a:pt x="65" y="134"/>
                    <a:pt x="58" y="133"/>
                    <a:pt x="51" y="130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43" y="127"/>
                    <a:pt x="37" y="122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26" y="111"/>
                    <a:pt x="21" y="104"/>
                    <a:pt x="18" y="97"/>
                  </a:cubicBezTo>
                  <a:cubicBezTo>
                    <a:pt x="18" y="97"/>
                    <a:pt x="18" y="97"/>
                    <a:pt x="18" y="97"/>
                  </a:cubicBezTo>
                  <a:cubicBezTo>
                    <a:pt x="15" y="90"/>
                    <a:pt x="13" y="82"/>
                    <a:pt x="13" y="74"/>
                  </a:cubicBezTo>
                  <a:cubicBezTo>
                    <a:pt x="13" y="66"/>
                    <a:pt x="15" y="58"/>
                    <a:pt x="18" y="51"/>
                  </a:cubicBezTo>
                  <a:cubicBezTo>
                    <a:pt x="21" y="44"/>
                    <a:pt x="26" y="37"/>
                    <a:pt x="31" y="31"/>
                  </a:cubicBezTo>
                  <a:cubicBezTo>
                    <a:pt x="42" y="21"/>
                    <a:pt x="57" y="14"/>
                    <a:pt x="74" y="14"/>
                  </a:cubicBezTo>
                  <a:cubicBezTo>
                    <a:pt x="82" y="14"/>
                    <a:pt x="90" y="15"/>
                    <a:pt x="97" y="18"/>
                  </a:cubicBezTo>
                  <a:cubicBezTo>
                    <a:pt x="104" y="21"/>
                    <a:pt x="111" y="26"/>
                    <a:pt x="116" y="31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22" y="37"/>
                    <a:pt x="126" y="44"/>
                    <a:pt x="129" y="51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32" y="58"/>
                    <a:pt x="134" y="66"/>
                    <a:pt x="134" y="74"/>
                  </a:cubicBezTo>
                  <a:cubicBezTo>
                    <a:pt x="134" y="82"/>
                    <a:pt x="132" y="90"/>
                    <a:pt x="129" y="97"/>
                  </a:cubicBezTo>
                  <a:cubicBezTo>
                    <a:pt x="126" y="104"/>
                    <a:pt x="122" y="111"/>
                    <a:pt x="116" y="117"/>
                  </a:cubicBezTo>
                  <a:close/>
                  <a:moveTo>
                    <a:pt x="117" y="70"/>
                  </a:moveTo>
                  <a:cubicBezTo>
                    <a:pt x="117" y="70"/>
                    <a:pt x="117" y="70"/>
                    <a:pt x="117" y="70"/>
                  </a:cubicBezTo>
                  <a:cubicBezTo>
                    <a:pt x="115" y="70"/>
                    <a:pt x="113" y="72"/>
                    <a:pt x="113" y="74"/>
                  </a:cubicBezTo>
                  <a:cubicBezTo>
                    <a:pt x="113" y="79"/>
                    <a:pt x="112" y="84"/>
                    <a:pt x="110" y="89"/>
                  </a:cubicBezTo>
                  <a:cubicBezTo>
                    <a:pt x="110" y="89"/>
                    <a:pt x="110" y="89"/>
                    <a:pt x="110" y="89"/>
                  </a:cubicBezTo>
                  <a:cubicBezTo>
                    <a:pt x="108" y="94"/>
                    <a:pt x="105" y="98"/>
                    <a:pt x="102" y="102"/>
                  </a:cubicBezTo>
                  <a:cubicBezTo>
                    <a:pt x="98" y="106"/>
                    <a:pt x="94" y="109"/>
                    <a:pt x="89" y="111"/>
                  </a:cubicBezTo>
                  <a:cubicBezTo>
                    <a:pt x="84" y="113"/>
                    <a:pt x="79" y="114"/>
                    <a:pt x="74" y="114"/>
                  </a:cubicBezTo>
                  <a:cubicBezTo>
                    <a:pt x="71" y="114"/>
                    <a:pt x="70" y="115"/>
                    <a:pt x="70" y="118"/>
                  </a:cubicBezTo>
                  <a:cubicBezTo>
                    <a:pt x="70" y="120"/>
                    <a:pt x="71" y="122"/>
                    <a:pt x="74" y="122"/>
                  </a:cubicBezTo>
                  <a:cubicBezTo>
                    <a:pt x="80" y="122"/>
                    <a:pt x="86" y="120"/>
                    <a:pt x="92" y="118"/>
                  </a:cubicBezTo>
                  <a:cubicBezTo>
                    <a:pt x="98" y="116"/>
                    <a:pt x="103" y="112"/>
                    <a:pt x="107" y="108"/>
                  </a:cubicBezTo>
                  <a:cubicBezTo>
                    <a:pt x="112" y="103"/>
                    <a:pt x="115" y="98"/>
                    <a:pt x="118" y="92"/>
                  </a:cubicBezTo>
                  <a:cubicBezTo>
                    <a:pt x="118" y="92"/>
                    <a:pt x="118" y="92"/>
                    <a:pt x="118" y="92"/>
                  </a:cubicBezTo>
                  <a:cubicBezTo>
                    <a:pt x="120" y="86"/>
                    <a:pt x="121" y="80"/>
                    <a:pt x="121" y="74"/>
                  </a:cubicBezTo>
                  <a:cubicBezTo>
                    <a:pt x="121" y="72"/>
                    <a:pt x="120" y="70"/>
                    <a:pt x="117" y="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311662" y="2714972"/>
            <a:ext cx="716648" cy="716648"/>
            <a:chOff x="4213675" y="2714972"/>
            <a:chExt cx="716648" cy="716648"/>
          </a:xfrm>
        </p:grpSpPr>
        <p:sp>
          <p:nvSpPr>
            <p:cNvPr id="116" name="椭圆 115"/>
            <p:cNvSpPr/>
            <p:nvPr/>
          </p:nvSpPr>
          <p:spPr>
            <a:xfrm>
              <a:off x="4213675" y="2714972"/>
              <a:ext cx="716648" cy="716648"/>
            </a:xfrm>
            <a:prstGeom prst="ellipse">
              <a:avLst/>
            </a:prstGeom>
            <a:solidFill>
              <a:srgbClr val="F08C00"/>
            </a:solidFill>
            <a:ln w="28575"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Freeform 12"/>
            <p:cNvSpPr>
              <a:spLocks noEditPoints="1"/>
            </p:cNvSpPr>
            <p:nvPr/>
          </p:nvSpPr>
          <p:spPr bwMode="auto">
            <a:xfrm>
              <a:off x="4464895" y="2920173"/>
              <a:ext cx="214210" cy="307834"/>
            </a:xfrm>
            <a:custGeom>
              <a:avLst/>
              <a:gdLst>
                <a:gd name="T0" fmla="*/ 3 w 121"/>
                <a:gd name="T1" fmla="*/ 119 h 174"/>
                <a:gd name="T2" fmla="*/ 23 w 121"/>
                <a:gd name="T3" fmla="*/ 115 h 174"/>
                <a:gd name="T4" fmla="*/ 38 w 121"/>
                <a:gd name="T5" fmla="*/ 74 h 174"/>
                <a:gd name="T6" fmla="*/ 38 w 121"/>
                <a:gd name="T7" fmla="*/ 74 h 174"/>
                <a:gd name="T8" fmla="*/ 38 w 121"/>
                <a:gd name="T9" fmla="*/ 29 h 174"/>
                <a:gd name="T10" fmla="*/ 54 w 121"/>
                <a:gd name="T11" fmla="*/ 21 h 174"/>
                <a:gd name="T12" fmla="*/ 60 w 121"/>
                <a:gd name="T13" fmla="*/ 0 h 174"/>
                <a:gd name="T14" fmla="*/ 67 w 121"/>
                <a:gd name="T15" fmla="*/ 21 h 174"/>
                <a:gd name="T16" fmla="*/ 92 w 121"/>
                <a:gd name="T17" fmla="*/ 51 h 174"/>
                <a:gd name="T18" fmla="*/ 82 w 121"/>
                <a:gd name="T19" fmla="*/ 74 h 174"/>
                <a:gd name="T20" fmla="*/ 98 w 121"/>
                <a:gd name="T21" fmla="*/ 115 h 174"/>
                <a:gd name="T22" fmla="*/ 117 w 121"/>
                <a:gd name="T23" fmla="*/ 119 h 174"/>
                <a:gd name="T24" fmla="*/ 102 w 121"/>
                <a:gd name="T25" fmla="*/ 124 h 174"/>
                <a:gd name="T26" fmla="*/ 116 w 121"/>
                <a:gd name="T27" fmla="*/ 159 h 174"/>
                <a:gd name="T28" fmla="*/ 120 w 121"/>
                <a:gd name="T29" fmla="*/ 168 h 174"/>
                <a:gd name="T30" fmla="*/ 113 w 121"/>
                <a:gd name="T31" fmla="*/ 171 h 174"/>
                <a:gd name="T32" fmla="*/ 108 w 121"/>
                <a:gd name="T33" fmla="*/ 162 h 174"/>
                <a:gd name="T34" fmla="*/ 87 w 121"/>
                <a:gd name="T35" fmla="*/ 124 h 174"/>
                <a:gd name="T36" fmla="*/ 67 w 121"/>
                <a:gd name="T37" fmla="*/ 129 h 174"/>
                <a:gd name="T38" fmla="*/ 54 w 121"/>
                <a:gd name="T39" fmla="*/ 129 h 174"/>
                <a:gd name="T40" fmla="*/ 34 w 121"/>
                <a:gd name="T41" fmla="*/ 124 h 174"/>
                <a:gd name="T42" fmla="*/ 13 w 121"/>
                <a:gd name="T43" fmla="*/ 162 h 174"/>
                <a:gd name="T44" fmla="*/ 8 w 121"/>
                <a:gd name="T45" fmla="*/ 171 h 174"/>
                <a:gd name="T46" fmla="*/ 1 w 121"/>
                <a:gd name="T47" fmla="*/ 168 h 174"/>
                <a:gd name="T48" fmla="*/ 5 w 121"/>
                <a:gd name="T49" fmla="*/ 159 h 174"/>
                <a:gd name="T50" fmla="*/ 19 w 121"/>
                <a:gd name="T51" fmla="*/ 124 h 174"/>
                <a:gd name="T52" fmla="*/ 54 w 121"/>
                <a:gd name="T53" fmla="*/ 115 h 174"/>
                <a:gd name="T54" fmla="*/ 54 w 121"/>
                <a:gd name="T55" fmla="*/ 110 h 174"/>
                <a:gd name="T56" fmla="*/ 67 w 121"/>
                <a:gd name="T57" fmla="*/ 110 h 174"/>
                <a:gd name="T58" fmla="*/ 83 w 121"/>
                <a:gd name="T59" fmla="*/ 115 h 174"/>
                <a:gd name="T60" fmla="*/ 54 w 121"/>
                <a:gd name="T61" fmla="*/ 82 h 174"/>
                <a:gd name="T62" fmla="*/ 54 w 121"/>
                <a:gd name="T63" fmla="*/ 115 h 174"/>
                <a:gd name="T64" fmla="*/ 73 w 121"/>
                <a:gd name="T65" fmla="*/ 39 h 174"/>
                <a:gd name="T66" fmla="*/ 48 w 121"/>
                <a:gd name="T67" fmla="*/ 39 h 174"/>
                <a:gd name="T68" fmla="*/ 48 w 121"/>
                <a:gd name="T69" fmla="*/ 64 h 174"/>
                <a:gd name="T70" fmla="*/ 68 w 121"/>
                <a:gd name="T71" fmla="*/ 68 h 174"/>
                <a:gd name="T72" fmla="*/ 73 w 121"/>
                <a:gd name="T73" fmla="*/ 64 h 174"/>
                <a:gd name="T74" fmla="*/ 73 w 121"/>
                <a:gd name="T75" fmla="*/ 3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1" h="174">
                  <a:moveTo>
                    <a:pt x="8" y="124"/>
                  </a:moveTo>
                  <a:cubicBezTo>
                    <a:pt x="5" y="124"/>
                    <a:pt x="3" y="122"/>
                    <a:pt x="3" y="119"/>
                  </a:cubicBezTo>
                  <a:cubicBezTo>
                    <a:pt x="3" y="117"/>
                    <a:pt x="5" y="115"/>
                    <a:pt x="8" y="115"/>
                  </a:cubicBezTo>
                  <a:cubicBezTo>
                    <a:pt x="23" y="115"/>
                    <a:pt x="23" y="115"/>
                    <a:pt x="23" y="115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41" y="76"/>
                    <a:pt x="40" y="75"/>
                    <a:pt x="38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3" y="68"/>
                    <a:pt x="29" y="60"/>
                    <a:pt x="29" y="51"/>
                  </a:cubicBezTo>
                  <a:cubicBezTo>
                    <a:pt x="29" y="43"/>
                    <a:pt x="33" y="35"/>
                    <a:pt x="38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25"/>
                    <a:pt x="48" y="22"/>
                    <a:pt x="54" y="21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3"/>
                    <a:pt x="57" y="0"/>
                    <a:pt x="60" y="0"/>
                  </a:cubicBezTo>
                  <a:cubicBezTo>
                    <a:pt x="64" y="0"/>
                    <a:pt x="67" y="3"/>
                    <a:pt x="67" y="7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3" y="22"/>
                    <a:pt x="78" y="25"/>
                    <a:pt x="82" y="29"/>
                  </a:cubicBezTo>
                  <a:cubicBezTo>
                    <a:pt x="88" y="35"/>
                    <a:pt x="92" y="43"/>
                    <a:pt x="92" y="51"/>
                  </a:cubicBezTo>
                  <a:cubicBezTo>
                    <a:pt x="92" y="60"/>
                    <a:pt x="88" y="68"/>
                    <a:pt x="82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1" y="75"/>
                    <a:pt x="80" y="76"/>
                    <a:pt x="79" y="77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113" y="115"/>
                    <a:pt x="113" y="115"/>
                    <a:pt x="113" y="115"/>
                  </a:cubicBezTo>
                  <a:cubicBezTo>
                    <a:pt x="116" y="115"/>
                    <a:pt x="117" y="117"/>
                    <a:pt x="117" y="119"/>
                  </a:cubicBezTo>
                  <a:cubicBezTo>
                    <a:pt x="117" y="122"/>
                    <a:pt x="116" y="124"/>
                    <a:pt x="113" y="124"/>
                  </a:cubicBezTo>
                  <a:cubicBezTo>
                    <a:pt x="102" y="124"/>
                    <a:pt x="102" y="124"/>
                    <a:pt x="102" y="124"/>
                  </a:cubicBezTo>
                  <a:cubicBezTo>
                    <a:pt x="116" y="153"/>
                    <a:pt x="116" y="153"/>
                    <a:pt x="116" y="153"/>
                  </a:cubicBezTo>
                  <a:cubicBezTo>
                    <a:pt x="117" y="155"/>
                    <a:pt x="117" y="157"/>
                    <a:pt x="116" y="159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120" y="168"/>
                    <a:pt x="120" y="168"/>
                    <a:pt x="120" y="168"/>
                  </a:cubicBezTo>
                  <a:cubicBezTo>
                    <a:pt x="121" y="170"/>
                    <a:pt x="120" y="172"/>
                    <a:pt x="118" y="173"/>
                  </a:cubicBezTo>
                  <a:cubicBezTo>
                    <a:pt x="116" y="174"/>
                    <a:pt x="114" y="173"/>
                    <a:pt x="113" y="171"/>
                  </a:cubicBezTo>
                  <a:cubicBezTo>
                    <a:pt x="110" y="165"/>
                    <a:pt x="110" y="165"/>
                    <a:pt x="110" y="16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6" y="162"/>
                    <a:pt x="104" y="160"/>
                    <a:pt x="103" y="158"/>
                  </a:cubicBezTo>
                  <a:cubicBezTo>
                    <a:pt x="87" y="124"/>
                    <a:pt x="87" y="124"/>
                    <a:pt x="87" y="124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132"/>
                    <a:pt x="64" y="136"/>
                    <a:pt x="60" y="136"/>
                  </a:cubicBezTo>
                  <a:cubicBezTo>
                    <a:pt x="57" y="136"/>
                    <a:pt x="54" y="132"/>
                    <a:pt x="54" y="129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17" y="158"/>
                    <a:pt x="17" y="158"/>
                    <a:pt x="17" y="158"/>
                  </a:cubicBezTo>
                  <a:cubicBezTo>
                    <a:pt x="16" y="160"/>
                    <a:pt x="15" y="162"/>
                    <a:pt x="13" y="162"/>
                  </a:cubicBezTo>
                  <a:cubicBezTo>
                    <a:pt x="11" y="165"/>
                    <a:pt x="11" y="165"/>
                    <a:pt x="11" y="165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7" y="173"/>
                    <a:pt x="5" y="174"/>
                    <a:pt x="3" y="173"/>
                  </a:cubicBezTo>
                  <a:cubicBezTo>
                    <a:pt x="1" y="172"/>
                    <a:pt x="0" y="170"/>
                    <a:pt x="1" y="168"/>
                  </a:cubicBezTo>
                  <a:cubicBezTo>
                    <a:pt x="4" y="162"/>
                    <a:pt x="4" y="162"/>
                    <a:pt x="4" y="162"/>
                  </a:cubicBezTo>
                  <a:cubicBezTo>
                    <a:pt x="5" y="159"/>
                    <a:pt x="5" y="159"/>
                    <a:pt x="5" y="159"/>
                  </a:cubicBezTo>
                  <a:cubicBezTo>
                    <a:pt x="4" y="157"/>
                    <a:pt x="4" y="155"/>
                    <a:pt x="5" y="153"/>
                  </a:cubicBezTo>
                  <a:cubicBezTo>
                    <a:pt x="19" y="124"/>
                    <a:pt x="19" y="124"/>
                    <a:pt x="19" y="124"/>
                  </a:cubicBezTo>
                  <a:cubicBezTo>
                    <a:pt x="8" y="124"/>
                    <a:pt x="8" y="124"/>
                    <a:pt x="8" y="124"/>
                  </a:cubicBezTo>
                  <a:close/>
                  <a:moveTo>
                    <a:pt x="54" y="115"/>
                  </a:moveTo>
                  <a:cubicBezTo>
                    <a:pt x="54" y="115"/>
                    <a:pt x="54" y="115"/>
                    <a:pt x="54" y="115"/>
                  </a:cubicBezTo>
                  <a:cubicBezTo>
                    <a:pt x="54" y="110"/>
                    <a:pt x="54" y="110"/>
                    <a:pt x="54" y="110"/>
                  </a:cubicBezTo>
                  <a:cubicBezTo>
                    <a:pt x="54" y="107"/>
                    <a:pt x="57" y="103"/>
                    <a:pt x="60" y="103"/>
                  </a:cubicBezTo>
                  <a:cubicBezTo>
                    <a:pt x="64" y="103"/>
                    <a:pt x="67" y="107"/>
                    <a:pt x="67" y="110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83" y="115"/>
                    <a:pt x="83" y="115"/>
                    <a:pt x="83" y="115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3" y="83"/>
                    <a:pt x="58" y="83"/>
                    <a:pt x="54" y="82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54" y="115"/>
                    <a:pt x="54" y="115"/>
                    <a:pt x="54" y="115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66" y="32"/>
                    <a:pt x="55" y="32"/>
                    <a:pt x="48" y="39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5" y="42"/>
                    <a:pt x="43" y="47"/>
                    <a:pt x="43" y="51"/>
                  </a:cubicBezTo>
                  <a:cubicBezTo>
                    <a:pt x="43" y="56"/>
                    <a:pt x="45" y="61"/>
                    <a:pt x="48" y="64"/>
                  </a:cubicBezTo>
                  <a:cubicBezTo>
                    <a:pt x="53" y="69"/>
                    <a:pt x="61" y="71"/>
                    <a:pt x="67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9" y="67"/>
                    <a:pt x="71" y="66"/>
                    <a:pt x="73" y="64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76" y="61"/>
                    <a:pt x="78" y="56"/>
                    <a:pt x="78" y="51"/>
                  </a:cubicBezTo>
                  <a:cubicBezTo>
                    <a:pt x="78" y="47"/>
                    <a:pt x="76" y="42"/>
                    <a:pt x="73" y="39"/>
                  </a:cubicBezTo>
                  <a:cubicBezTo>
                    <a:pt x="73" y="39"/>
                    <a:pt x="73" y="39"/>
                    <a:pt x="73" y="39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08C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96319" y="2714972"/>
            <a:ext cx="716648" cy="716648"/>
            <a:chOff x="908288" y="2714972"/>
            <a:chExt cx="716648" cy="716648"/>
          </a:xfrm>
        </p:grpSpPr>
        <p:sp>
          <p:nvSpPr>
            <p:cNvPr id="2" name="椭圆 1"/>
            <p:cNvSpPr/>
            <p:nvPr/>
          </p:nvSpPr>
          <p:spPr>
            <a:xfrm>
              <a:off x="908288" y="2714972"/>
              <a:ext cx="716648" cy="716648"/>
            </a:xfrm>
            <a:prstGeom prst="ellipse">
              <a:avLst/>
            </a:prstGeom>
            <a:solidFill>
              <a:srgbClr val="F08C00"/>
            </a:solidFill>
            <a:ln w="28575"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Freeform 13"/>
            <p:cNvSpPr>
              <a:spLocks noEditPoints="1"/>
            </p:cNvSpPr>
            <p:nvPr/>
          </p:nvSpPr>
          <p:spPr bwMode="auto">
            <a:xfrm>
              <a:off x="1100223" y="2929161"/>
              <a:ext cx="349030" cy="289858"/>
            </a:xfrm>
            <a:custGeom>
              <a:avLst/>
              <a:gdLst>
                <a:gd name="T0" fmla="*/ 111 w 197"/>
                <a:gd name="T1" fmla="*/ 11 h 164"/>
                <a:gd name="T2" fmla="*/ 0 w 197"/>
                <a:gd name="T3" fmla="*/ 15 h 164"/>
                <a:gd name="T4" fmla="*/ 105 w 197"/>
                <a:gd name="T5" fmla="*/ 164 h 164"/>
                <a:gd name="T6" fmla="*/ 136 w 197"/>
                <a:gd name="T7" fmla="*/ 159 h 164"/>
                <a:gd name="T8" fmla="*/ 196 w 197"/>
                <a:gd name="T9" fmla="*/ 142 h 164"/>
                <a:gd name="T10" fmla="*/ 52 w 197"/>
                <a:gd name="T11" fmla="*/ 150 h 164"/>
                <a:gd name="T12" fmla="*/ 52 w 197"/>
                <a:gd name="T13" fmla="*/ 22 h 164"/>
                <a:gd name="T14" fmla="*/ 99 w 197"/>
                <a:gd name="T15" fmla="*/ 150 h 164"/>
                <a:gd name="T16" fmla="*/ 99 w 197"/>
                <a:gd name="T17" fmla="*/ 22 h 164"/>
                <a:gd name="T18" fmla="*/ 147 w 197"/>
                <a:gd name="T19" fmla="*/ 149 h 164"/>
                <a:gd name="T20" fmla="*/ 181 w 197"/>
                <a:gd name="T21" fmla="*/ 139 h 164"/>
                <a:gd name="T22" fmla="*/ 23 w 197"/>
                <a:gd name="T23" fmla="*/ 133 h 164"/>
                <a:gd name="T24" fmla="*/ 42 w 197"/>
                <a:gd name="T25" fmla="*/ 134 h 164"/>
                <a:gd name="T26" fmla="*/ 43 w 197"/>
                <a:gd name="T27" fmla="*/ 114 h 164"/>
                <a:gd name="T28" fmla="*/ 23 w 197"/>
                <a:gd name="T29" fmla="*/ 114 h 164"/>
                <a:gd name="T30" fmla="*/ 29 w 197"/>
                <a:gd name="T31" fmla="*/ 120 h 164"/>
                <a:gd name="T32" fmla="*/ 37 w 197"/>
                <a:gd name="T33" fmla="*/ 120 h 164"/>
                <a:gd name="T34" fmla="*/ 37 w 197"/>
                <a:gd name="T35" fmla="*/ 128 h 164"/>
                <a:gd name="T36" fmla="*/ 29 w 197"/>
                <a:gd name="T37" fmla="*/ 127 h 164"/>
                <a:gd name="T38" fmla="*/ 32 w 197"/>
                <a:gd name="T39" fmla="*/ 91 h 164"/>
                <a:gd name="T40" fmla="*/ 36 w 197"/>
                <a:gd name="T41" fmla="*/ 38 h 164"/>
                <a:gd name="T42" fmla="*/ 28 w 197"/>
                <a:gd name="T43" fmla="*/ 87 h 164"/>
                <a:gd name="T44" fmla="*/ 134 w 197"/>
                <a:gd name="T45" fmla="*/ 31 h 164"/>
                <a:gd name="T46" fmla="*/ 149 w 197"/>
                <a:gd name="T47" fmla="*/ 86 h 164"/>
                <a:gd name="T48" fmla="*/ 134 w 197"/>
                <a:gd name="T49" fmla="*/ 31 h 164"/>
                <a:gd name="T50" fmla="*/ 69 w 197"/>
                <a:gd name="T51" fmla="*/ 133 h 164"/>
                <a:gd name="T52" fmla="*/ 88 w 197"/>
                <a:gd name="T53" fmla="*/ 133 h 164"/>
                <a:gd name="T54" fmla="*/ 79 w 197"/>
                <a:gd name="T55" fmla="*/ 110 h 164"/>
                <a:gd name="T56" fmla="*/ 65 w 197"/>
                <a:gd name="T57" fmla="*/ 124 h 164"/>
                <a:gd name="T58" fmla="*/ 75 w 197"/>
                <a:gd name="T59" fmla="*/ 120 h 164"/>
                <a:gd name="T60" fmla="*/ 82 w 197"/>
                <a:gd name="T61" fmla="*/ 120 h 164"/>
                <a:gd name="T62" fmla="*/ 82 w 197"/>
                <a:gd name="T63" fmla="*/ 128 h 164"/>
                <a:gd name="T64" fmla="*/ 74 w 197"/>
                <a:gd name="T65" fmla="*/ 127 h 164"/>
                <a:gd name="T66" fmla="*/ 81 w 197"/>
                <a:gd name="T67" fmla="*/ 91 h 164"/>
                <a:gd name="T68" fmla="*/ 85 w 197"/>
                <a:gd name="T69" fmla="*/ 38 h 164"/>
                <a:gd name="T70" fmla="*/ 77 w 197"/>
                <a:gd name="T71" fmla="*/ 87 h 164"/>
                <a:gd name="T72" fmla="*/ 148 w 197"/>
                <a:gd name="T73" fmla="*/ 109 h 164"/>
                <a:gd name="T74" fmla="*/ 148 w 197"/>
                <a:gd name="T75" fmla="*/ 128 h 164"/>
                <a:gd name="T76" fmla="*/ 167 w 197"/>
                <a:gd name="T77" fmla="*/ 128 h 164"/>
                <a:gd name="T78" fmla="*/ 168 w 197"/>
                <a:gd name="T79" fmla="*/ 109 h 164"/>
                <a:gd name="T80" fmla="*/ 158 w 197"/>
                <a:gd name="T81" fmla="*/ 105 h 164"/>
                <a:gd name="T82" fmla="*/ 154 w 197"/>
                <a:gd name="T83" fmla="*/ 114 h 164"/>
                <a:gd name="T84" fmla="*/ 163 w 197"/>
                <a:gd name="T85" fmla="*/ 118 h 164"/>
                <a:gd name="T86" fmla="*/ 154 w 197"/>
                <a:gd name="T87" fmla="*/ 122 h 164"/>
                <a:gd name="T88" fmla="*/ 154 w 197"/>
                <a:gd name="T89" fmla="*/ 11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7" h="164">
                  <a:moveTo>
                    <a:pt x="159" y="6"/>
                  </a:moveTo>
                  <a:cubicBezTo>
                    <a:pt x="158" y="2"/>
                    <a:pt x="155" y="0"/>
                    <a:pt x="151" y="1"/>
                  </a:cubicBezTo>
                  <a:cubicBezTo>
                    <a:pt x="111" y="11"/>
                    <a:pt x="111" y="11"/>
                    <a:pt x="111" y="11"/>
                  </a:cubicBezTo>
                  <a:cubicBezTo>
                    <a:pt x="110" y="10"/>
                    <a:pt x="108" y="8"/>
                    <a:pt x="105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3" y="8"/>
                    <a:pt x="0" y="11"/>
                    <a:pt x="0" y="1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1"/>
                    <a:pt x="3" y="164"/>
                    <a:pt x="7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9" y="164"/>
                    <a:pt x="112" y="161"/>
                    <a:pt x="112" y="157"/>
                  </a:cubicBezTo>
                  <a:cubicBezTo>
                    <a:pt x="112" y="71"/>
                    <a:pt x="112" y="71"/>
                    <a:pt x="112" y="71"/>
                  </a:cubicBezTo>
                  <a:cubicBezTo>
                    <a:pt x="136" y="159"/>
                    <a:pt x="136" y="159"/>
                    <a:pt x="136" y="159"/>
                  </a:cubicBezTo>
                  <a:cubicBezTo>
                    <a:pt x="136" y="162"/>
                    <a:pt x="140" y="164"/>
                    <a:pt x="144" y="163"/>
                  </a:cubicBezTo>
                  <a:cubicBezTo>
                    <a:pt x="191" y="151"/>
                    <a:pt x="191" y="151"/>
                    <a:pt x="191" y="151"/>
                  </a:cubicBezTo>
                  <a:cubicBezTo>
                    <a:pt x="195" y="150"/>
                    <a:pt x="197" y="146"/>
                    <a:pt x="196" y="142"/>
                  </a:cubicBezTo>
                  <a:cubicBezTo>
                    <a:pt x="159" y="6"/>
                    <a:pt x="159" y="6"/>
                    <a:pt x="159" y="6"/>
                  </a:cubicBezTo>
                  <a:close/>
                  <a:moveTo>
                    <a:pt x="52" y="150"/>
                  </a:moveTo>
                  <a:cubicBezTo>
                    <a:pt x="52" y="150"/>
                    <a:pt x="52" y="150"/>
                    <a:pt x="52" y="150"/>
                  </a:cubicBezTo>
                  <a:cubicBezTo>
                    <a:pt x="14" y="150"/>
                    <a:pt x="14" y="150"/>
                    <a:pt x="14" y="15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150"/>
                    <a:pt x="52" y="150"/>
                    <a:pt x="52" y="150"/>
                  </a:cubicBezTo>
                  <a:close/>
                  <a:moveTo>
                    <a:pt x="99" y="150"/>
                  </a:moveTo>
                  <a:cubicBezTo>
                    <a:pt x="99" y="150"/>
                    <a:pt x="99" y="150"/>
                    <a:pt x="99" y="150"/>
                  </a:cubicBezTo>
                  <a:cubicBezTo>
                    <a:pt x="60" y="150"/>
                    <a:pt x="60" y="150"/>
                    <a:pt x="60" y="150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9" y="150"/>
                    <a:pt x="99" y="150"/>
                    <a:pt x="99" y="150"/>
                  </a:cubicBezTo>
                  <a:close/>
                  <a:moveTo>
                    <a:pt x="147" y="149"/>
                  </a:moveTo>
                  <a:cubicBezTo>
                    <a:pt x="147" y="149"/>
                    <a:pt x="147" y="149"/>
                    <a:pt x="147" y="149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148" y="16"/>
                    <a:pt x="148" y="16"/>
                    <a:pt x="148" y="16"/>
                  </a:cubicBezTo>
                  <a:cubicBezTo>
                    <a:pt x="181" y="139"/>
                    <a:pt x="181" y="139"/>
                    <a:pt x="181" y="139"/>
                  </a:cubicBezTo>
                  <a:cubicBezTo>
                    <a:pt x="147" y="149"/>
                    <a:pt x="147" y="149"/>
                    <a:pt x="147" y="149"/>
                  </a:cubicBezTo>
                  <a:close/>
                  <a:moveTo>
                    <a:pt x="23" y="133"/>
                  </a:moveTo>
                  <a:cubicBezTo>
                    <a:pt x="23" y="133"/>
                    <a:pt x="23" y="133"/>
                    <a:pt x="23" y="133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6" y="136"/>
                    <a:pt x="29" y="137"/>
                    <a:pt x="33" y="137"/>
                  </a:cubicBezTo>
                  <a:cubicBezTo>
                    <a:pt x="37" y="137"/>
                    <a:pt x="40" y="136"/>
                    <a:pt x="42" y="134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5" y="131"/>
                    <a:pt x="47" y="127"/>
                    <a:pt x="47" y="124"/>
                  </a:cubicBezTo>
                  <a:cubicBezTo>
                    <a:pt x="47" y="120"/>
                    <a:pt x="45" y="116"/>
                    <a:pt x="43" y="114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0" y="112"/>
                    <a:pt x="37" y="110"/>
                    <a:pt x="33" y="110"/>
                  </a:cubicBezTo>
                  <a:cubicBezTo>
                    <a:pt x="29" y="110"/>
                    <a:pt x="26" y="112"/>
                    <a:pt x="23" y="114"/>
                  </a:cubicBezTo>
                  <a:cubicBezTo>
                    <a:pt x="21" y="116"/>
                    <a:pt x="19" y="120"/>
                    <a:pt x="19" y="124"/>
                  </a:cubicBezTo>
                  <a:cubicBezTo>
                    <a:pt x="19" y="127"/>
                    <a:pt x="21" y="131"/>
                    <a:pt x="23" y="133"/>
                  </a:cubicBezTo>
                  <a:close/>
                  <a:moveTo>
                    <a:pt x="29" y="120"/>
                  </a:moveTo>
                  <a:cubicBezTo>
                    <a:pt x="29" y="120"/>
                    <a:pt x="29" y="120"/>
                    <a:pt x="29" y="120"/>
                  </a:cubicBezTo>
                  <a:cubicBezTo>
                    <a:pt x="30" y="119"/>
                    <a:pt x="31" y="118"/>
                    <a:pt x="33" y="118"/>
                  </a:cubicBezTo>
                  <a:cubicBezTo>
                    <a:pt x="34" y="118"/>
                    <a:pt x="36" y="119"/>
                    <a:pt x="37" y="120"/>
                  </a:cubicBezTo>
                  <a:cubicBezTo>
                    <a:pt x="37" y="120"/>
                    <a:pt x="37" y="120"/>
                    <a:pt x="37" y="120"/>
                  </a:cubicBezTo>
                  <a:cubicBezTo>
                    <a:pt x="38" y="121"/>
                    <a:pt x="38" y="122"/>
                    <a:pt x="38" y="124"/>
                  </a:cubicBezTo>
                  <a:cubicBezTo>
                    <a:pt x="38" y="125"/>
                    <a:pt x="38" y="127"/>
                    <a:pt x="37" y="128"/>
                  </a:cubicBezTo>
                  <a:cubicBezTo>
                    <a:pt x="36" y="129"/>
                    <a:pt x="34" y="129"/>
                    <a:pt x="33" y="129"/>
                  </a:cubicBezTo>
                  <a:cubicBezTo>
                    <a:pt x="31" y="129"/>
                    <a:pt x="30" y="129"/>
                    <a:pt x="29" y="128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28" y="126"/>
                    <a:pt x="27" y="125"/>
                    <a:pt x="27" y="124"/>
                  </a:cubicBezTo>
                  <a:cubicBezTo>
                    <a:pt x="27" y="122"/>
                    <a:pt x="28" y="121"/>
                    <a:pt x="29" y="120"/>
                  </a:cubicBezTo>
                  <a:close/>
                  <a:moveTo>
                    <a:pt x="32" y="91"/>
                  </a:moveTo>
                  <a:cubicBezTo>
                    <a:pt x="32" y="91"/>
                    <a:pt x="32" y="91"/>
                    <a:pt x="32" y="91"/>
                  </a:cubicBezTo>
                  <a:cubicBezTo>
                    <a:pt x="34" y="91"/>
                    <a:pt x="36" y="89"/>
                    <a:pt x="36" y="87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5"/>
                    <a:pt x="34" y="34"/>
                    <a:pt x="32" y="34"/>
                  </a:cubicBezTo>
                  <a:cubicBezTo>
                    <a:pt x="29" y="34"/>
                    <a:pt x="28" y="35"/>
                    <a:pt x="28" y="38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8" y="89"/>
                    <a:pt x="29" y="91"/>
                    <a:pt x="32" y="91"/>
                  </a:cubicBezTo>
                  <a:close/>
                  <a:moveTo>
                    <a:pt x="134" y="31"/>
                  </a:moveTo>
                  <a:cubicBezTo>
                    <a:pt x="134" y="31"/>
                    <a:pt x="134" y="31"/>
                    <a:pt x="134" y="31"/>
                  </a:cubicBezTo>
                  <a:cubicBezTo>
                    <a:pt x="132" y="32"/>
                    <a:pt x="131" y="34"/>
                    <a:pt x="131" y="36"/>
                  </a:cubicBezTo>
                  <a:cubicBezTo>
                    <a:pt x="144" y="84"/>
                    <a:pt x="144" y="84"/>
                    <a:pt x="144" y="84"/>
                  </a:cubicBezTo>
                  <a:cubicBezTo>
                    <a:pt x="144" y="86"/>
                    <a:pt x="146" y="87"/>
                    <a:pt x="149" y="86"/>
                  </a:cubicBezTo>
                  <a:cubicBezTo>
                    <a:pt x="151" y="86"/>
                    <a:pt x="152" y="84"/>
                    <a:pt x="152" y="82"/>
                  </a:cubicBezTo>
                  <a:cubicBezTo>
                    <a:pt x="139" y="34"/>
                    <a:pt x="139" y="34"/>
                    <a:pt x="139" y="34"/>
                  </a:cubicBezTo>
                  <a:cubicBezTo>
                    <a:pt x="138" y="32"/>
                    <a:pt x="136" y="31"/>
                    <a:pt x="134" y="31"/>
                  </a:cubicBezTo>
                  <a:close/>
                  <a:moveTo>
                    <a:pt x="69" y="133"/>
                  </a:moveTo>
                  <a:cubicBezTo>
                    <a:pt x="69" y="133"/>
                    <a:pt x="69" y="133"/>
                    <a:pt x="69" y="133"/>
                  </a:cubicBezTo>
                  <a:cubicBezTo>
                    <a:pt x="69" y="133"/>
                    <a:pt x="69" y="133"/>
                    <a:pt x="69" y="133"/>
                  </a:cubicBezTo>
                  <a:cubicBezTo>
                    <a:pt x="71" y="136"/>
                    <a:pt x="75" y="137"/>
                    <a:pt x="79" y="137"/>
                  </a:cubicBezTo>
                  <a:cubicBezTo>
                    <a:pt x="82" y="137"/>
                    <a:pt x="86" y="136"/>
                    <a:pt x="88" y="134"/>
                  </a:cubicBezTo>
                  <a:cubicBezTo>
                    <a:pt x="88" y="133"/>
                    <a:pt x="88" y="133"/>
                    <a:pt x="88" y="133"/>
                  </a:cubicBezTo>
                  <a:cubicBezTo>
                    <a:pt x="91" y="131"/>
                    <a:pt x="92" y="127"/>
                    <a:pt x="92" y="124"/>
                  </a:cubicBezTo>
                  <a:cubicBezTo>
                    <a:pt x="92" y="120"/>
                    <a:pt x="91" y="116"/>
                    <a:pt x="88" y="114"/>
                  </a:cubicBezTo>
                  <a:cubicBezTo>
                    <a:pt x="86" y="112"/>
                    <a:pt x="82" y="110"/>
                    <a:pt x="79" y="110"/>
                  </a:cubicBezTo>
                  <a:cubicBezTo>
                    <a:pt x="75" y="110"/>
                    <a:pt x="71" y="112"/>
                    <a:pt x="69" y="114"/>
                  </a:cubicBezTo>
                  <a:cubicBezTo>
                    <a:pt x="69" y="114"/>
                    <a:pt x="69" y="114"/>
                    <a:pt x="69" y="114"/>
                  </a:cubicBezTo>
                  <a:cubicBezTo>
                    <a:pt x="66" y="116"/>
                    <a:pt x="65" y="120"/>
                    <a:pt x="65" y="124"/>
                  </a:cubicBezTo>
                  <a:cubicBezTo>
                    <a:pt x="65" y="127"/>
                    <a:pt x="66" y="131"/>
                    <a:pt x="69" y="133"/>
                  </a:cubicBezTo>
                  <a:close/>
                  <a:moveTo>
                    <a:pt x="75" y="120"/>
                  </a:moveTo>
                  <a:cubicBezTo>
                    <a:pt x="75" y="120"/>
                    <a:pt x="75" y="120"/>
                    <a:pt x="75" y="120"/>
                  </a:cubicBezTo>
                  <a:cubicBezTo>
                    <a:pt x="76" y="119"/>
                    <a:pt x="77" y="118"/>
                    <a:pt x="79" y="118"/>
                  </a:cubicBezTo>
                  <a:cubicBezTo>
                    <a:pt x="80" y="118"/>
                    <a:pt x="81" y="119"/>
                    <a:pt x="82" y="120"/>
                  </a:cubicBezTo>
                  <a:cubicBezTo>
                    <a:pt x="82" y="120"/>
                    <a:pt x="82" y="120"/>
                    <a:pt x="82" y="120"/>
                  </a:cubicBezTo>
                  <a:cubicBezTo>
                    <a:pt x="84" y="121"/>
                    <a:pt x="84" y="122"/>
                    <a:pt x="84" y="124"/>
                  </a:cubicBezTo>
                  <a:cubicBezTo>
                    <a:pt x="84" y="125"/>
                    <a:pt x="84" y="127"/>
                    <a:pt x="83" y="128"/>
                  </a:cubicBezTo>
                  <a:cubicBezTo>
                    <a:pt x="82" y="128"/>
                    <a:pt x="82" y="128"/>
                    <a:pt x="82" y="128"/>
                  </a:cubicBezTo>
                  <a:cubicBezTo>
                    <a:pt x="81" y="129"/>
                    <a:pt x="80" y="129"/>
                    <a:pt x="79" y="129"/>
                  </a:cubicBezTo>
                  <a:cubicBezTo>
                    <a:pt x="77" y="129"/>
                    <a:pt x="76" y="129"/>
                    <a:pt x="75" y="128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4" y="126"/>
                    <a:pt x="73" y="125"/>
                    <a:pt x="73" y="124"/>
                  </a:cubicBezTo>
                  <a:cubicBezTo>
                    <a:pt x="73" y="122"/>
                    <a:pt x="74" y="121"/>
                    <a:pt x="75" y="120"/>
                  </a:cubicBezTo>
                  <a:close/>
                  <a:moveTo>
                    <a:pt x="81" y="91"/>
                  </a:moveTo>
                  <a:cubicBezTo>
                    <a:pt x="81" y="91"/>
                    <a:pt x="81" y="91"/>
                    <a:pt x="81" y="91"/>
                  </a:cubicBezTo>
                  <a:cubicBezTo>
                    <a:pt x="83" y="91"/>
                    <a:pt x="85" y="89"/>
                    <a:pt x="85" y="87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85" y="35"/>
                    <a:pt x="83" y="34"/>
                    <a:pt x="81" y="34"/>
                  </a:cubicBezTo>
                  <a:cubicBezTo>
                    <a:pt x="79" y="34"/>
                    <a:pt x="77" y="35"/>
                    <a:pt x="77" y="3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9"/>
                    <a:pt x="79" y="91"/>
                    <a:pt x="81" y="91"/>
                  </a:cubicBezTo>
                  <a:close/>
                  <a:moveTo>
                    <a:pt x="148" y="109"/>
                  </a:moveTo>
                  <a:cubicBezTo>
                    <a:pt x="148" y="109"/>
                    <a:pt x="148" y="109"/>
                    <a:pt x="148" y="109"/>
                  </a:cubicBezTo>
                  <a:cubicBezTo>
                    <a:pt x="146" y="111"/>
                    <a:pt x="144" y="114"/>
                    <a:pt x="144" y="118"/>
                  </a:cubicBezTo>
                  <a:cubicBezTo>
                    <a:pt x="144" y="122"/>
                    <a:pt x="146" y="125"/>
                    <a:pt x="148" y="128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51" y="130"/>
                    <a:pt x="154" y="132"/>
                    <a:pt x="158" y="132"/>
                  </a:cubicBezTo>
                  <a:cubicBezTo>
                    <a:pt x="161" y="132"/>
                    <a:pt x="165" y="131"/>
                    <a:pt x="167" y="128"/>
                  </a:cubicBezTo>
                  <a:cubicBezTo>
                    <a:pt x="167" y="128"/>
                    <a:pt x="167" y="128"/>
                    <a:pt x="167" y="128"/>
                  </a:cubicBezTo>
                  <a:cubicBezTo>
                    <a:pt x="168" y="128"/>
                    <a:pt x="168" y="128"/>
                    <a:pt x="168" y="128"/>
                  </a:cubicBezTo>
                  <a:cubicBezTo>
                    <a:pt x="170" y="126"/>
                    <a:pt x="171" y="122"/>
                    <a:pt x="171" y="118"/>
                  </a:cubicBezTo>
                  <a:cubicBezTo>
                    <a:pt x="171" y="114"/>
                    <a:pt x="170" y="111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5" y="106"/>
                    <a:pt x="162" y="105"/>
                    <a:pt x="158" y="105"/>
                  </a:cubicBezTo>
                  <a:cubicBezTo>
                    <a:pt x="154" y="105"/>
                    <a:pt x="151" y="106"/>
                    <a:pt x="148" y="109"/>
                  </a:cubicBezTo>
                  <a:close/>
                  <a:moveTo>
                    <a:pt x="154" y="114"/>
                  </a:moveTo>
                  <a:cubicBezTo>
                    <a:pt x="154" y="114"/>
                    <a:pt x="154" y="114"/>
                    <a:pt x="154" y="114"/>
                  </a:cubicBezTo>
                  <a:cubicBezTo>
                    <a:pt x="155" y="113"/>
                    <a:pt x="156" y="113"/>
                    <a:pt x="158" y="113"/>
                  </a:cubicBezTo>
                  <a:cubicBezTo>
                    <a:pt x="159" y="113"/>
                    <a:pt x="161" y="113"/>
                    <a:pt x="162" y="114"/>
                  </a:cubicBezTo>
                  <a:cubicBezTo>
                    <a:pt x="163" y="115"/>
                    <a:pt x="163" y="117"/>
                    <a:pt x="163" y="118"/>
                  </a:cubicBezTo>
                  <a:cubicBezTo>
                    <a:pt x="163" y="120"/>
                    <a:pt x="163" y="121"/>
                    <a:pt x="162" y="122"/>
                  </a:cubicBezTo>
                  <a:cubicBezTo>
                    <a:pt x="161" y="123"/>
                    <a:pt x="159" y="124"/>
                    <a:pt x="158" y="124"/>
                  </a:cubicBezTo>
                  <a:cubicBezTo>
                    <a:pt x="156" y="124"/>
                    <a:pt x="155" y="123"/>
                    <a:pt x="154" y="122"/>
                  </a:cubicBezTo>
                  <a:cubicBezTo>
                    <a:pt x="154" y="122"/>
                    <a:pt x="154" y="122"/>
                    <a:pt x="154" y="122"/>
                  </a:cubicBezTo>
                  <a:cubicBezTo>
                    <a:pt x="153" y="121"/>
                    <a:pt x="152" y="120"/>
                    <a:pt x="152" y="118"/>
                  </a:cubicBezTo>
                  <a:cubicBezTo>
                    <a:pt x="152" y="117"/>
                    <a:pt x="153" y="115"/>
                    <a:pt x="154" y="11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08C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9" name="矩形 108"/>
          <p:cNvSpPr/>
          <p:nvPr/>
        </p:nvSpPr>
        <p:spPr>
          <a:xfrm>
            <a:off x="5367424" y="3815509"/>
            <a:ext cx="649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RESTful</a:t>
            </a:r>
            <a:endParaRPr lang="zh-CN" altLang="en-US" sz="12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722744" y="3815509"/>
            <a:ext cx="14911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HTTPS</a:t>
            </a:r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协议原理分析</a:t>
            </a:r>
          </a:p>
        </p:txBody>
      </p:sp>
      <p:sp>
        <p:nvSpPr>
          <p:cNvPr id="111" name="矩形 110"/>
          <p:cNvSpPr/>
          <p:nvPr/>
        </p:nvSpPr>
        <p:spPr>
          <a:xfrm>
            <a:off x="985558" y="3815509"/>
            <a:ext cx="11381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HTTP</a:t>
            </a:r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协议概述</a:t>
            </a:r>
          </a:p>
        </p:txBody>
      </p:sp>
      <p:sp>
        <p:nvSpPr>
          <p:cNvPr id="112" name="矩形 111"/>
          <p:cNvSpPr/>
          <p:nvPr/>
        </p:nvSpPr>
        <p:spPr>
          <a:xfrm>
            <a:off x="6943860" y="3815509"/>
            <a:ext cx="18806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如何设计一个好的</a:t>
            </a:r>
            <a:r>
              <a:rPr lang="en-US" altLang="zh-CN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RESTful</a:t>
            </a:r>
            <a:endParaRPr lang="zh-CN" altLang="en-US" sz="12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109" grpId="0"/>
      <p:bldP spid="110" grpId="0"/>
      <p:bldP spid="111" grpId="0"/>
      <p:bldP spid="1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3614552" y="2388918"/>
            <a:ext cx="1914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协议概述</a:t>
            </a:r>
          </a:p>
        </p:txBody>
      </p:sp>
      <p:cxnSp>
        <p:nvCxnSpPr>
          <p:cNvPr id="98" name="直接连接符 97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solidFill>
            <a:srgbClr val="F08C00"/>
          </a:solidFill>
          <a:ln w="28575"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13">
            <a:extLst>
              <a:ext uri="{FF2B5EF4-FFF2-40B4-BE49-F238E27FC236}">
                <a16:creationId xmlns:a16="http://schemas.microsoft.com/office/drawing/2014/main" id="{1180EEC6-6B31-45AB-BBFB-0E516314D2E6}"/>
              </a:ext>
            </a:extLst>
          </p:cNvPr>
          <p:cNvSpPr>
            <a:spLocks noEditPoints="1"/>
          </p:cNvSpPr>
          <p:nvPr/>
        </p:nvSpPr>
        <p:spPr bwMode="auto">
          <a:xfrm>
            <a:off x="4397481" y="1380014"/>
            <a:ext cx="349030" cy="28985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08C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6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58816" y="358586"/>
            <a:ext cx="2697359" cy="450017"/>
            <a:chOff x="3458817" y="358586"/>
            <a:chExt cx="2226366" cy="450017"/>
          </a:xfrm>
        </p:grpSpPr>
        <p:sp>
          <p:nvSpPr>
            <p:cNvPr id="48" name="TextBox 47"/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HTTP</a:t>
              </a:r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协议概述</a:t>
              </a: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87BA8168-1EB7-4516-AE92-64152F5FD738}"/>
              </a:ext>
            </a:extLst>
          </p:cNvPr>
          <p:cNvSpPr/>
          <p:nvPr/>
        </p:nvSpPr>
        <p:spPr>
          <a:xfrm>
            <a:off x="683568" y="1274812"/>
            <a:ext cx="77048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AutoNum type="arabicPeriod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媒体类型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3537607" y="2388918"/>
            <a:ext cx="2068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HTTPS</a:t>
            </a:r>
            <a:r>
              <a:rPr lang="zh-CN" altLang="en-US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协议分析</a:t>
            </a:r>
          </a:p>
        </p:txBody>
      </p:sp>
      <p:cxnSp>
        <p:nvCxnSpPr>
          <p:cNvPr id="98" name="直接连接符 97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solidFill>
            <a:srgbClr val="F08C00"/>
          </a:solidFill>
          <a:ln w="28575"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6F34C8C9-2FAC-4146-B2BA-A92A58DD3577}"/>
              </a:ext>
            </a:extLst>
          </p:cNvPr>
          <p:cNvSpPr>
            <a:spLocks noEditPoints="1"/>
          </p:cNvSpPr>
          <p:nvPr/>
        </p:nvSpPr>
        <p:spPr bwMode="auto">
          <a:xfrm>
            <a:off x="4381754" y="1400986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08C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9A7BE88A-6CDA-473F-9F21-2D889A505A74}"/>
              </a:ext>
            </a:extLst>
          </p:cNvPr>
          <p:cNvSpPr txBox="1"/>
          <p:nvPr/>
        </p:nvSpPr>
        <p:spPr>
          <a:xfrm>
            <a:off x="3458816" y="358586"/>
            <a:ext cx="25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HTTPS</a:t>
            </a:r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协议分析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86E816-F7D1-4FD4-A37C-4331CCE5187E}"/>
              </a:ext>
            </a:extLst>
          </p:cNvPr>
          <p:cNvSpPr/>
          <p:nvPr/>
        </p:nvSpPr>
        <p:spPr>
          <a:xfrm>
            <a:off x="899592" y="1346820"/>
            <a:ext cx="73448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09550"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则是一种加密的超文本传输协议，它与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在协议的本质上是一样的，多了一个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“s”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，差异就在于对数据传输的过程中，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对数据做了完全加密。</a:t>
            </a:r>
          </a:p>
        </p:txBody>
      </p:sp>
      <p:pic>
        <p:nvPicPr>
          <p:cNvPr id="1026" name="Picture 2" descr="http://img.it610.com/image/info2/b3d4b17423c641b3993754b272631c11.jpg">
            <a:extLst>
              <a:ext uri="{FF2B5EF4-FFF2-40B4-BE49-F238E27FC236}">
                <a16:creationId xmlns:a16="http://schemas.microsoft.com/office/drawing/2014/main" id="{4B5CBAD3-4666-49B5-BAFA-C0CE28DD7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642964"/>
            <a:ext cx="2880320" cy="175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673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3992386" y="2388918"/>
            <a:ext cx="1159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RESTful</a:t>
            </a:r>
            <a:endParaRPr lang="zh-CN" altLang="en-US" sz="2000" b="1" dirty="0">
              <a:solidFill>
                <a:srgbClr val="F08C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8" name="直接连接符 97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solidFill>
            <a:srgbClr val="F08C00"/>
          </a:solidFill>
          <a:ln w="28575"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6F34C8C9-2FAC-4146-B2BA-A92A58DD3577}"/>
              </a:ext>
            </a:extLst>
          </p:cNvPr>
          <p:cNvSpPr>
            <a:spLocks noEditPoints="1"/>
          </p:cNvSpPr>
          <p:nvPr/>
        </p:nvSpPr>
        <p:spPr bwMode="auto">
          <a:xfrm>
            <a:off x="4381754" y="1400986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08C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99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9F73BECB-1119-4836-9396-64A45EC263A0}"/>
              </a:ext>
            </a:extLst>
          </p:cNvPr>
          <p:cNvSpPr txBox="1"/>
          <p:nvPr/>
        </p:nvSpPr>
        <p:spPr>
          <a:xfrm>
            <a:off x="3458816" y="358586"/>
            <a:ext cx="25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REST</a:t>
            </a:r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RESTful</a:t>
            </a:r>
            <a:endParaRPr lang="zh-CN" altLang="en-US" b="1" dirty="0">
              <a:solidFill>
                <a:srgbClr val="F08C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FC9B52-1D67-420A-9353-3784E35A1AB2}"/>
              </a:ext>
            </a:extLst>
          </p:cNvPr>
          <p:cNvSpPr/>
          <p:nvPr/>
        </p:nvSpPr>
        <p:spPr>
          <a:xfrm>
            <a:off x="337148" y="1562844"/>
            <a:ext cx="8339308" cy="775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 (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REpresentational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State Transfer )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 Transfer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状态传输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状态转移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是一种架构风格，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指的是一组架构约束条件和原则</a:t>
            </a:r>
          </a:p>
        </p:txBody>
      </p:sp>
      <p:sp>
        <p:nvSpPr>
          <p:cNvPr id="6" name="TextBox 47">
            <a:extLst>
              <a:ext uri="{FF2B5EF4-FFF2-40B4-BE49-F238E27FC236}">
                <a16:creationId xmlns:a16="http://schemas.microsoft.com/office/drawing/2014/main" id="{6C0DE581-493A-4C66-87B0-A8F50882E669}"/>
              </a:ext>
            </a:extLst>
          </p:cNvPr>
          <p:cNvSpPr txBox="1"/>
          <p:nvPr/>
        </p:nvSpPr>
        <p:spPr>
          <a:xfrm>
            <a:off x="323528" y="1193512"/>
            <a:ext cx="25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REST</a:t>
            </a:r>
            <a:endParaRPr lang="zh-CN" altLang="en-US" b="1" dirty="0">
              <a:solidFill>
                <a:srgbClr val="F08C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47">
            <a:extLst>
              <a:ext uri="{FF2B5EF4-FFF2-40B4-BE49-F238E27FC236}">
                <a16:creationId xmlns:a16="http://schemas.microsoft.com/office/drawing/2014/main" id="{7741EB48-0E0F-49B4-A3DF-D85E7E096DB1}"/>
              </a:ext>
            </a:extLst>
          </p:cNvPr>
          <p:cNvSpPr txBox="1"/>
          <p:nvPr/>
        </p:nvSpPr>
        <p:spPr>
          <a:xfrm>
            <a:off x="323528" y="2707453"/>
            <a:ext cx="25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RESTful</a:t>
            </a:r>
            <a:endParaRPr lang="zh-CN" altLang="en-US" b="1" dirty="0">
              <a:solidFill>
                <a:srgbClr val="F08C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C62C4A-E3D3-4E1F-A465-391C746D6903}"/>
              </a:ext>
            </a:extLst>
          </p:cNvPr>
          <p:cNvSpPr/>
          <p:nvPr/>
        </p:nvSpPr>
        <p:spPr>
          <a:xfrm>
            <a:off x="356030" y="3173047"/>
            <a:ext cx="8339308" cy="405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指的是一组架构约束条件和原则。满足这些约束条件和原则的应用程序或设计就是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82444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66C76C0E-03DA-46AC-B782-D2CA4615E6C8}"/>
              </a:ext>
            </a:extLst>
          </p:cNvPr>
          <p:cNvSpPr txBox="1"/>
          <p:nvPr/>
        </p:nvSpPr>
        <p:spPr>
          <a:xfrm>
            <a:off x="3458816" y="358586"/>
            <a:ext cx="25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REST</a:t>
            </a:r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的基本概念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78453F-BECC-4423-9657-FD8006DAD86F}"/>
              </a:ext>
            </a:extLst>
          </p:cNvPr>
          <p:cNvSpPr/>
          <p:nvPr/>
        </p:nvSpPr>
        <p:spPr>
          <a:xfrm>
            <a:off x="611560" y="1490836"/>
            <a:ext cx="67687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中的一切都被认为是一种资源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每个资源由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URI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使用统一的接口、处理资源使用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POST/GET/PUT/DELETE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等统一资源接口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无状态。每个请求都是一个独立的请求。从客户端到服务器的每个请求都必须包含所有必要的信息</a:t>
            </a:r>
          </a:p>
        </p:txBody>
      </p:sp>
    </p:spTree>
    <p:extLst>
      <p:ext uri="{BB962C8B-B14F-4D97-AF65-F5344CB8AC3E}">
        <p14:creationId xmlns:p14="http://schemas.microsoft.com/office/powerpoint/2010/main" val="36972505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4E3B46EE-C841-46D4-B5F6-9D419E0EC4CC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401"/>
</p:tagLst>
</file>

<file path=ppt/theme/theme1.xml><?xml version="1.0" encoding="utf-8"?>
<a:theme xmlns:a="http://schemas.openxmlformats.org/drawingml/2006/main" name="自定义设计方案">
  <a:themeElements>
    <a:clrScheme name="自定义 2">
      <a:dk1>
        <a:sysClr val="windowText" lastClr="000000"/>
      </a:dk1>
      <a:lt1>
        <a:sysClr val="window" lastClr="FFFFFF"/>
      </a:lt1>
      <a:dk2>
        <a:srgbClr val="9DE3D7"/>
      </a:dk2>
      <a:lt2>
        <a:srgbClr val="E7E6E6"/>
      </a:lt2>
      <a:accent1>
        <a:srgbClr val="77CBC3"/>
      </a:accent1>
      <a:accent2>
        <a:srgbClr val="9DE3D7"/>
      </a:accent2>
      <a:accent3>
        <a:srgbClr val="77CBC3"/>
      </a:accent3>
      <a:accent4>
        <a:srgbClr val="9DE3D7"/>
      </a:accent4>
      <a:accent5>
        <a:srgbClr val="77CBC3"/>
      </a:accent5>
      <a:accent6>
        <a:srgbClr val="9DE3D7"/>
      </a:accent6>
      <a:hlink>
        <a:srgbClr val="77CBC3"/>
      </a:hlink>
      <a:folHlink>
        <a:srgbClr val="9DE3D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2383</TotalTime>
  <Words>591</Words>
  <Application>Microsoft Office PowerPoint</Application>
  <PresentationFormat>自定义</PresentationFormat>
  <Paragraphs>70</Paragraphs>
  <Slides>15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Impact</vt:lpstr>
      <vt:lpstr>Wingdings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401</dc:title>
  <dc:subject/>
  <dc:creator/>
  <cp:keywords/>
  <dc:description/>
  <cp:lastModifiedBy>谭锋</cp:lastModifiedBy>
  <cp:revision>492</cp:revision>
  <dcterms:created xsi:type="dcterms:W3CDTF">2016-03-21T01:49:00Z</dcterms:created>
  <dcterms:modified xsi:type="dcterms:W3CDTF">2017-07-26T03:29:22Z</dcterms:modified>
  <cp:category/>
  <cp:contentStatus>www.pptfans.cn下载更多免费模板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