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36" r:id="rId4"/>
    <p:sldId id="265" r:id="rId5"/>
    <p:sldId id="337" r:id="rId6"/>
    <p:sldId id="338" r:id="rId7"/>
    <p:sldId id="339" r:id="rId8"/>
    <p:sldId id="340" r:id="rId9"/>
    <p:sldId id="259" r:id="rId10"/>
    <p:sldId id="306" r:id="rId11"/>
    <p:sldId id="307" r:id="rId12"/>
    <p:sldId id="310" r:id="rId13"/>
    <p:sldId id="308" r:id="rId14"/>
    <p:sldId id="312" r:id="rId15"/>
    <p:sldId id="301" r:id="rId16"/>
  </p:sldIdLst>
  <p:sldSz cx="9144000" cy="5141913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A5D"/>
    <a:srgbClr val="F08C00"/>
    <a:srgbClr val="FFC77D"/>
    <a:srgbClr val="77CBC3"/>
    <a:srgbClr val="347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3" autoAdjust="0"/>
    <p:restoredTop sz="94660"/>
  </p:normalViewPr>
  <p:slideViewPr>
    <p:cSldViewPr showGuides="1">
      <p:cViewPr varScale="1">
        <p:scale>
          <a:sx n="142" d="100"/>
          <a:sy n="142" d="100"/>
        </p:scale>
        <p:origin x="648" y="120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45FFC-B1FA-48E0-B2CE-B2DC1A2BB159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8152C-88DB-40D8-8B94-A0F67FA03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15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89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170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454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43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3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178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0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556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8"/>
          <p:cNvSpPr txBox="1"/>
          <p:nvPr userDrawn="1"/>
        </p:nvSpPr>
        <p:spPr>
          <a:xfrm>
            <a:off x="4355976" y="4803204"/>
            <a:ext cx="432048" cy="2160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E90B88-C309-4CD3-A6BC-57E9541D5A57}" type="slidenum">
              <a:rPr lang="zh-CN" altLang="en-US" sz="800" smtClean="0"/>
              <a:t>‹#›</a:t>
            </a:fld>
            <a:endParaRPr lang="zh-CN" altLang="en-US" sz="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/>
          <p:cNvSpPr txBox="1"/>
          <p:nvPr/>
        </p:nvSpPr>
        <p:spPr>
          <a:xfrm>
            <a:off x="80600" y="60139"/>
            <a:ext cx="54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咕泡学院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275856" y="2981088"/>
            <a:ext cx="1893968" cy="276999"/>
            <a:chOff x="3275856" y="2981088"/>
            <a:chExt cx="1893968" cy="276999"/>
          </a:xfrm>
        </p:grpSpPr>
        <p:grpSp>
          <p:nvGrpSpPr>
            <p:cNvPr id="146" name="组合 145"/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147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149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50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153" name="Group 16"/>
            <p:cNvGrpSpPr/>
            <p:nvPr/>
          </p:nvGrpSpPr>
          <p:grpSpPr bwMode="auto">
            <a:xfrm>
              <a:off x="5091225" y="3053856"/>
              <a:ext cx="78599" cy="126335"/>
              <a:chOff x="4441" y="3144"/>
              <a:chExt cx="215" cy="345"/>
            </a:xfrm>
          </p:grpSpPr>
          <p:sp>
            <p:nvSpPr>
              <p:cNvPr id="154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5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56" name="Text Box 19"/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91563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讲师：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Mic</a:t>
              </a:r>
            </a:p>
          </p:txBody>
        </p:sp>
      </p:grpSp>
      <p:sp>
        <p:nvSpPr>
          <p:cNvPr id="1137" name="矩形 1136"/>
          <p:cNvSpPr/>
          <p:nvPr/>
        </p:nvSpPr>
        <p:spPr>
          <a:xfrm>
            <a:off x="80600" y="328065"/>
            <a:ext cx="48284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27584" y="984393"/>
            <a:ext cx="2184453" cy="2651256"/>
            <a:chOff x="827584" y="984393"/>
            <a:chExt cx="2184453" cy="2651256"/>
          </a:xfrm>
        </p:grpSpPr>
        <p:grpSp>
          <p:nvGrpSpPr>
            <p:cNvPr id="1622" name="组合 1621"/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</p:grpSpPr>
          <p:sp>
            <p:nvSpPr>
              <p:cNvPr id="1419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21" name="组合 1620"/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619" name="组合 1618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1479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0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1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2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3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4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5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6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7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8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9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0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1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2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6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7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0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8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9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0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1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2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3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4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5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6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5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6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7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8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9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0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1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2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3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8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9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10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20" name="组合 1619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1503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4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5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2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3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4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5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6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7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8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9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0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1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2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3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4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5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6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7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8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9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0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1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2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3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4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5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6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7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8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9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0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1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2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3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4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5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6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7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8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9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0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1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2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3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4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5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6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7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8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9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0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1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6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7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8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9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0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1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2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3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4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5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6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7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8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9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0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1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2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3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4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5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18" name="组合 1617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5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217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9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0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1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2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3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4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5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6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7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8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9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4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6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7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8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9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0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1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2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3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4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5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6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7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8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9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0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1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2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3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4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5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6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7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8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9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0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1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2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3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4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5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6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7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8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9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0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1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2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3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4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5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6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7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8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9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0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1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2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3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4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5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6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7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8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9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0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1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2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3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4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5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6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7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8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9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0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1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2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3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4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5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6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7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8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9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0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1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2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3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4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5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6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7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8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9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0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1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2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3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4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5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6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7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8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9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0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1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2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3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4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5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6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7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8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9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0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1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2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3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4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5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6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7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8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9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0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1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2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3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4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5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6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7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8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9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0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1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2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3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4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5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6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7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8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9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0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1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4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5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6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7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8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9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0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1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2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3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4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5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6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7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8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9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0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1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2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3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4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5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6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7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8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9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0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1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2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3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4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5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6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7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8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9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0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1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2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3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5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6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17" name="组合 1616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1493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4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5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6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7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8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9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0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1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2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8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9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1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2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3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4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5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6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7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8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9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0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1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2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3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4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5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6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7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7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8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9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0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1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2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3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4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4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5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6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7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1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2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3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4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5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6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8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0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1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2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3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4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5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6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8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9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0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1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2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3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4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5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6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8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9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0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1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2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3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4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5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6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7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8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9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2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3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4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5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6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7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9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0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1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2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3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4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5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6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7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9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0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1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623" name="组合 1622"/>
          <p:cNvGrpSpPr/>
          <p:nvPr/>
        </p:nvGrpSpPr>
        <p:grpSpPr>
          <a:xfrm>
            <a:off x="1965129" y="3580776"/>
            <a:ext cx="6047164" cy="662169"/>
            <a:chOff x="1216025" y="2955926"/>
            <a:chExt cx="1971675" cy="215900"/>
          </a:xfrm>
        </p:grpSpPr>
        <p:sp>
          <p:nvSpPr>
            <p:cNvPr id="1212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3" name="Freeform 503"/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24" name="组合 1623"/>
          <p:cNvGrpSpPr/>
          <p:nvPr/>
        </p:nvGrpSpPr>
        <p:grpSpPr>
          <a:xfrm>
            <a:off x="7883922" y="4143240"/>
            <a:ext cx="258329" cy="403355"/>
            <a:chOff x="3141663" y="3136901"/>
            <a:chExt cx="90488" cy="141288"/>
          </a:xfrm>
        </p:grpSpPr>
        <p:sp>
          <p:nvSpPr>
            <p:cNvPr id="1214" name="Freeform 504"/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5" name="Freeform 505"/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6" name="Freeform 506"/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TextBox 143">
            <a:extLst>
              <a:ext uri="{FF2B5EF4-FFF2-40B4-BE49-F238E27FC236}">
                <a16:creationId xmlns:a16="http://schemas.microsoft.com/office/drawing/2014/main" id="{3F7A06E0-7213-4092-975A-97DC170E56A5}"/>
              </a:ext>
            </a:extLst>
          </p:cNvPr>
          <p:cNvSpPr txBox="1"/>
          <p:nvPr/>
        </p:nvSpPr>
        <p:spPr>
          <a:xfrm>
            <a:off x="3138934" y="2287051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分布式通信协议</a:t>
            </a:r>
            <a:r>
              <a:rPr lang="en-US" altLang="zh-CN" sz="28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(HTTP)</a:t>
            </a:r>
            <a:endParaRPr lang="zh-CN" altLang="en-US" sz="3600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EDDBED7-9D60-4F11-9A3A-F2A953F629BA}"/>
              </a:ext>
            </a:extLst>
          </p:cNvPr>
          <p:cNvCxnSpPr>
            <a:cxnSpLocks/>
          </p:cNvCxnSpPr>
          <p:nvPr/>
        </p:nvCxnSpPr>
        <p:spPr>
          <a:xfrm>
            <a:off x="142487" y="358526"/>
            <a:ext cx="3240000" cy="0"/>
          </a:xfrm>
          <a:prstGeom prst="line">
            <a:avLst/>
          </a:prstGeom>
          <a:ln>
            <a:solidFill>
              <a:srgbClr val="FFBA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5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65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137" grpId="0"/>
      <p:bldP spid="5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9A7BE88A-6CDA-473F-9F21-2D889A505A74}"/>
              </a:ext>
            </a:extLst>
          </p:cNvPr>
          <p:cNvSpPr txBox="1"/>
          <p:nvPr/>
        </p:nvSpPr>
        <p:spPr>
          <a:xfrm>
            <a:off x="3458816" y="358586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环境搭建</a:t>
            </a:r>
            <a:endParaRPr lang="en-US" altLang="zh-CN" b="1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86E816-F7D1-4FD4-A37C-4331CCE5187E}"/>
              </a:ext>
            </a:extLst>
          </p:cNvPr>
          <p:cNvSpPr/>
          <p:nvPr/>
        </p:nvSpPr>
        <p:spPr>
          <a:xfrm>
            <a:off x="899592" y="1490836"/>
            <a:ext cx="7344816" cy="1144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09550"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单机环境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09550" algn="just">
              <a:lnSpc>
                <a:spcPct val="200000"/>
              </a:lnSpc>
              <a:spcAft>
                <a:spcPts val="0"/>
              </a:spcAft>
            </a:pP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09550"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集群环境</a:t>
            </a: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673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111119" y="2388918"/>
            <a:ext cx="2921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客户端使用</a:t>
            </a: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6F34C8C9-2FAC-4146-B2BA-A92A58DD3577}"/>
              </a:ext>
            </a:extLst>
          </p:cNvPr>
          <p:cNvSpPr>
            <a:spLocks noEditPoints="1"/>
          </p:cNvSpPr>
          <p:nvPr/>
        </p:nvSpPr>
        <p:spPr bwMode="auto">
          <a:xfrm>
            <a:off x="4381754" y="1400986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99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9F73BECB-1119-4836-9396-64A45EC263A0}"/>
              </a:ext>
            </a:extLst>
          </p:cNvPr>
          <p:cNvSpPr txBox="1"/>
          <p:nvPr/>
        </p:nvSpPr>
        <p:spPr>
          <a:xfrm>
            <a:off x="3203848" y="358586"/>
            <a:ext cx="280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客户端使用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FC9B52-1D67-420A-9353-3784E35A1AB2}"/>
              </a:ext>
            </a:extLst>
          </p:cNvPr>
          <p:cNvSpPr/>
          <p:nvPr/>
        </p:nvSpPr>
        <p:spPr>
          <a:xfrm>
            <a:off x="827584" y="1346820"/>
            <a:ext cx="83393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create [-s] [-e] path data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ls path [watch]</a:t>
            </a:r>
          </a:p>
          <a:p>
            <a:pPr>
              <a:lnSpc>
                <a:spcPct val="20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get path [watch]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set path data [version]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删除原则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delete path [version]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2444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2985637" y="2354932"/>
            <a:ext cx="3316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Zookeeper JAVA </a:t>
            </a:r>
            <a:r>
              <a:rPr lang="en-US" altLang="zh-CN" sz="2000" b="1" dirty="0" err="1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Apl</a:t>
            </a:r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6F34C8C9-2FAC-4146-B2BA-A92A58DD3577}"/>
              </a:ext>
            </a:extLst>
          </p:cNvPr>
          <p:cNvSpPr>
            <a:spLocks noEditPoints="1"/>
          </p:cNvSpPr>
          <p:nvPr/>
        </p:nvSpPr>
        <p:spPr bwMode="auto">
          <a:xfrm>
            <a:off x="4381754" y="1400986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6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22B9C49C-765E-4F38-9F33-5DA9559B8E71}"/>
              </a:ext>
            </a:extLst>
          </p:cNvPr>
          <p:cNvSpPr txBox="1"/>
          <p:nvPr/>
        </p:nvSpPr>
        <p:spPr>
          <a:xfrm>
            <a:off x="3458816" y="358587"/>
            <a:ext cx="348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Zookeeper JAVA API 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83B1464-397B-4B4D-9DC2-F4243BCEBECD}"/>
              </a:ext>
            </a:extLst>
          </p:cNvPr>
          <p:cNvSpPr/>
          <p:nvPr/>
        </p:nvSpPr>
        <p:spPr>
          <a:xfrm>
            <a:off x="971600" y="1706860"/>
            <a:ext cx="7848872" cy="1877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400" b="1" dirty="0" err="1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ZkClient</a:t>
            </a:r>
            <a:r>
              <a:rPr lang="zh-CN" altLang="en-US" sz="14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altLang="zh-CN" sz="1400" b="1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endParaRPr lang="en-US" altLang="zh-CN" sz="1400" b="1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4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Curator</a:t>
            </a:r>
            <a:r>
              <a:rPr lang="zh-CN" altLang="en-US" sz="14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客户端</a:t>
            </a:r>
            <a:endParaRPr lang="zh-CN" altLang="zh-CN" sz="1400" b="1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0166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TextBox 143"/>
          <p:cNvSpPr txBox="1"/>
          <p:nvPr/>
        </p:nvSpPr>
        <p:spPr>
          <a:xfrm>
            <a:off x="3112566" y="170659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678" name="矩形 677"/>
          <p:cNvSpPr/>
          <p:nvPr/>
        </p:nvSpPr>
        <p:spPr>
          <a:xfrm>
            <a:off x="3124091" y="2339681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679" name="组合 678"/>
          <p:cNvGrpSpPr/>
          <p:nvPr/>
        </p:nvGrpSpPr>
        <p:grpSpPr>
          <a:xfrm>
            <a:off x="827584" y="984393"/>
            <a:ext cx="2184453" cy="2651256"/>
            <a:chOff x="827584" y="984393"/>
            <a:chExt cx="2184453" cy="2651256"/>
          </a:xfrm>
        </p:grpSpPr>
        <p:grpSp>
          <p:nvGrpSpPr>
            <p:cNvPr id="680" name="组合 679"/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</p:grpSpPr>
          <p:sp>
            <p:nvSpPr>
              <p:cNvPr id="1119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0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1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2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3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4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5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6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7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8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9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0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1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2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3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4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5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6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7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8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9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0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1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2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3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4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5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6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7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8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9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0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1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2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3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4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5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6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7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8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9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0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1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2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3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4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5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6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7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8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9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0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1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2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3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4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5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6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7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8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681" name="组合 680"/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682" name="组合 681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1081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2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3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4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5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6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7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8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9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0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1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2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3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4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5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6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7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8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9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0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1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2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3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4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5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6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7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8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9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0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1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2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3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4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5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6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7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8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3" name="组合 682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1008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09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0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1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2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3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4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5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6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7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8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9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0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1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2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3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4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5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6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7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8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9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0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1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2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3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4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5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6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7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8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9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0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1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2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3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4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5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6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7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8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9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0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1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2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3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4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5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6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7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8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9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0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1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2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3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4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5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6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7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8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9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0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1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2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3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4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5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6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7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8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9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0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4" name="组合 683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685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808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9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0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1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2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3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4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5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6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7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8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9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0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1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2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3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4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5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6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7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8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9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0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1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2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3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4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5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6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7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8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9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0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1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2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3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4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5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6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7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8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9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0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1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2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3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4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5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6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7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8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9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0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1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2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3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4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5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6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7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8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9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0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1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2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3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4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5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6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7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8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9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0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1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2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3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4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5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6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7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8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9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0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1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2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3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4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5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6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7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8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9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0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1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2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3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4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5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6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7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8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9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0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1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2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3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4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5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6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7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8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9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0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1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3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4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5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6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7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8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9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0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1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2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3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4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5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6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7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8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9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0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1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2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3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4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5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6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7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8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9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0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1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2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3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4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5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6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7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8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9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0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1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2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3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4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5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6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7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8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9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0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1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2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3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4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5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6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7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8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9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0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1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2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4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6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7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8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9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0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1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2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3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4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5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6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7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8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9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0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1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2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3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4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5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6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7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86" name="组合 685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687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8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9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0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1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2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3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4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5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6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7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8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9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0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1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2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3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4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5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6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7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8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9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0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1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2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3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4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5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6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9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0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1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2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3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4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5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6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9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0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1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2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3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4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5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6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7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8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0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1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2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3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4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5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6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7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8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9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0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1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2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3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4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5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6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7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9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0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1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2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3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4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5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6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7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9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0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1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2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3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4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5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6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7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8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0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1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2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3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4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5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6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7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8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9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0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1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2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3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4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5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6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7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8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9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0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1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2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3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4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5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6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7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179" name="组合 1178"/>
          <p:cNvGrpSpPr/>
          <p:nvPr/>
        </p:nvGrpSpPr>
        <p:grpSpPr>
          <a:xfrm>
            <a:off x="1965129" y="3580776"/>
            <a:ext cx="6047164" cy="662169"/>
            <a:chOff x="1216025" y="2955926"/>
            <a:chExt cx="1971675" cy="215900"/>
          </a:xfrm>
        </p:grpSpPr>
        <p:sp>
          <p:nvSpPr>
            <p:cNvPr id="1180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1" name="Freeform 503"/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82" name="组合 1181"/>
          <p:cNvGrpSpPr/>
          <p:nvPr/>
        </p:nvGrpSpPr>
        <p:grpSpPr>
          <a:xfrm>
            <a:off x="7883922" y="4143240"/>
            <a:ext cx="258329" cy="403355"/>
            <a:chOff x="3141663" y="3136901"/>
            <a:chExt cx="90488" cy="141288"/>
          </a:xfrm>
        </p:grpSpPr>
        <p:sp>
          <p:nvSpPr>
            <p:cNvPr id="1183" name="Freeform 504"/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4" name="Freeform 505"/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5" name="Freeform 506"/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4" name="矩形 523">
            <a:extLst>
              <a:ext uri="{FF2B5EF4-FFF2-40B4-BE49-F238E27FC236}">
                <a16:creationId xmlns:a16="http://schemas.microsoft.com/office/drawing/2014/main" id="{C208062F-E925-4A0C-8BD0-8A89D153A3AB}"/>
              </a:ext>
            </a:extLst>
          </p:cNvPr>
          <p:cNvSpPr/>
          <p:nvPr/>
        </p:nvSpPr>
        <p:spPr>
          <a:xfrm>
            <a:off x="3105489" y="2861589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77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" grpId="0"/>
      <p:bldP spid="678" grpId="0"/>
      <p:bldP spid="5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3832860" y="410716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513349" y="2714972"/>
            <a:ext cx="716648" cy="716648"/>
            <a:chOff x="7513349" y="2714972"/>
            <a:chExt cx="716648" cy="716648"/>
          </a:xfrm>
        </p:grpSpPr>
        <p:sp>
          <p:nvSpPr>
            <p:cNvPr id="118" name="椭圆 117"/>
            <p:cNvSpPr/>
            <p:nvPr/>
          </p:nvSpPr>
          <p:spPr>
            <a:xfrm>
              <a:off x="7513349" y="2714972"/>
              <a:ext cx="716648" cy="716648"/>
            </a:xfrm>
            <a:prstGeom prst="ellipse">
              <a:avLst/>
            </a:prstGeom>
            <a:solidFill>
              <a:srgbClr val="F08C00"/>
            </a:solidFill>
            <a:ln w="28575"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Freeform 9"/>
            <p:cNvSpPr>
              <a:spLocks noEditPoints="1"/>
            </p:cNvSpPr>
            <p:nvPr/>
          </p:nvSpPr>
          <p:spPr bwMode="auto">
            <a:xfrm>
              <a:off x="7681431" y="2950133"/>
              <a:ext cx="380484" cy="247914"/>
            </a:xfrm>
            <a:custGeom>
              <a:avLst/>
              <a:gdLst>
                <a:gd name="T0" fmla="*/ 58 w 215"/>
                <a:gd name="T1" fmla="*/ 83 h 140"/>
                <a:gd name="T2" fmla="*/ 58 w 215"/>
                <a:gd name="T3" fmla="*/ 91 h 140"/>
                <a:gd name="T4" fmla="*/ 161 w 215"/>
                <a:gd name="T5" fmla="*/ 87 h 140"/>
                <a:gd name="T6" fmla="*/ 58 w 215"/>
                <a:gd name="T7" fmla="*/ 73 h 140"/>
                <a:gd name="T8" fmla="*/ 98 w 215"/>
                <a:gd name="T9" fmla="*/ 73 h 140"/>
                <a:gd name="T10" fmla="*/ 102 w 215"/>
                <a:gd name="T11" fmla="*/ 34 h 140"/>
                <a:gd name="T12" fmla="*/ 58 w 215"/>
                <a:gd name="T13" fmla="*/ 30 h 140"/>
                <a:gd name="T14" fmla="*/ 54 w 215"/>
                <a:gd name="T15" fmla="*/ 69 h 140"/>
                <a:gd name="T16" fmla="*/ 63 w 215"/>
                <a:gd name="T17" fmla="*/ 38 h 140"/>
                <a:gd name="T18" fmla="*/ 94 w 215"/>
                <a:gd name="T19" fmla="*/ 38 h 140"/>
                <a:gd name="T20" fmla="*/ 63 w 215"/>
                <a:gd name="T21" fmla="*/ 65 h 140"/>
                <a:gd name="T22" fmla="*/ 27 w 215"/>
                <a:gd name="T23" fmla="*/ 121 h 140"/>
                <a:gd name="T24" fmla="*/ 189 w 215"/>
                <a:gd name="T25" fmla="*/ 121 h 140"/>
                <a:gd name="T26" fmla="*/ 196 w 215"/>
                <a:gd name="T27" fmla="*/ 7 h 140"/>
                <a:gd name="T28" fmla="*/ 27 w 215"/>
                <a:gd name="T29" fmla="*/ 0 h 140"/>
                <a:gd name="T30" fmla="*/ 20 w 215"/>
                <a:gd name="T31" fmla="*/ 114 h 140"/>
                <a:gd name="T32" fmla="*/ 33 w 215"/>
                <a:gd name="T33" fmla="*/ 13 h 140"/>
                <a:gd name="T34" fmla="*/ 182 w 215"/>
                <a:gd name="T35" fmla="*/ 13 h 140"/>
                <a:gd name="T36" fmla="*/ 33 w 215"/>
                <a:gd name="T37" fmla="*/ 107 h 140"/>
                <a:gd name="T38" fmla="*/ 157 w 215"/>
                <a:gd name="T39" fmla="*/ 48 h 140"/>
                <a:gd name="T40" fmla="*/ 111 w 215"/>
                <a:gd name="T41" fmla="*/ 48 h 140"/>
                <a:gd name="T42" fmla="*/ 111 w 215"/>
                <a:gd name="T43" fmla="*/ 56 h 140"/>
                <a:gd name="T44" fmla="*/ 161 w 215"/>
                <a:gd name="T45" fmla="*/ 52 h 140"/>
                <a:gd name="T46" fmla="*/ 157 w 215"/>
                <a:gd name="T47" fmla="*/ 65 h 140"/>
                <a:gd name="T48" fmla="*/ 111 w 215"/>
                <a:gd name="T49" fmla="*/ 65 h 140"/>
                <a:gd name="T50" fmla="*/ 111 w 215"/>
                <a:gd name="T51" fmla="*/ 73 h 140"/>
                <a:gd name="T52" fmla="*/ 161 w 215"/>
                <a:gd name="T53" fmla="*/ 69 h 140"/>
                <a:gd name="T54" fmla="*/ 157 w 215"/>
                <a:gd name="T55" fmla="*/ 30 h 140"/>
                <a:gd name="T56" fmla="*/ 111 w 215"/>
                <a:gd name="T57" fmla="*/ 30 h 140"/>
                <a:gd name="T58" fmla="*/ 111 w 215"/>
                <a:gd name="T59" fmla="*/ 38 h 140"/>
                <a:gd name="T60" fmla="*/ 161 w 215"/>
                <a:gd name="T61" fmla="*/ 34 h 140"/>
                <a:gd name="T62" fmla="*/ 209 w 215"/>
                <a:gd name="T63" fmla="*/ 127 h 140"/>
                <a:gd name="T64" fmla="*/ 7 w 215"/>
                <a:gd name="T65" fmla="*/ 127 h 140"/>
                <a:gd name="T66" fmla="*/ 7 w 215"/>
                <a:gd name="T67" fmla="*/ 140 h 140"/>
                <a:gd name="T68" fmla="*/ 215 w 215"/>
                <a:gd name="T69" fmla="*/ 13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5" h="140">
                  <a:moveTo>
                    <a:pt x="157" y="83"/>
                  </a:moveTo>
                  <a:cubicBezTo>
                    <a:pt x="58" y="83"/>
                    <a:pt x="58" y="83"/>
                    <a:pt x="58" y="83"/>
                  </a:cubicBezTo>
                  <a:cubicBezTo>
                    <a:pt x="56" y="83"/>
                    <a:pt x="54" y="84"/>
                    <a:pt x="54" y="87"/>
                  </a:cubicBezTo>
                  <a:cubicBezTo>
                    <a:pt x="54" y="89"/>
                    <a:pt x="56" y="91"/>
                    <a:pt x="58" y="91"/>
                  </a:cubicBezTo>
                  <a:cubicBezTo>
                    <a:pt x="157" y="91"/>
                    <a:pt x="157" y="91"/>
                    <a:pt x="157" y="91"/>
                  </a:cubicBezTo>
                  <a:cubicBezTo>
                    <a:pt x="159" y="91"/>
                    <a:pt x="161" y="89"/>
                    <a:pt x="161" y="87"/>
                  </a:cubicBezTo>
                  <a:cubicBezTo>
                    <a:pt x="161" y="84"/>
                    <a:pt x="159" y="83"/>
                    <a:pt x="157" y="83"/>
                  </a:cubicBezTo>
                  <a:close/>
                  <a:moveTo>
                    <a:pt x="58" y="73"/>
                  </a:moveTo>
                  <a:cubicBezTo>
                    <a:pt x="58" y="73"/>
                    <a:pt x="58" y="73"/>
                    <a:pt x="5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100" y="73"/>
                    <a:pt x="102" y="71"/>
                    <a:pt x="102" y="69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2"/>
                    <a:pt x="100" y="30"/>
                    <a:pt x="9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6" y="30"/>
                    <a:pt x="54" y="32"/>
                    <a:pt x="54" y="34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4" y="71"/>
                    <a:pt x="56" y="73"/>
                    <a:pt x="58" y="73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27" y="121"/>
                  </a:moveTo>
                  <a:cubicBezTo>
                    <a:pt x="27" y="121"/>
                    <a:pt x="27" y="121"/>
                    <a:pt x="27" y="121"/>
                  </a:cubicBezTo>
                  <a:cubicBezTo>
                    <a:pt x="189" y="121"/>
                    <a:pt x="189" y="121"/>
                    <a:pt x="189" y="121"/>
                  </a:cubicBezTo>
                  <a:cubicBezTo>
                    <a:pt x="193" y="121"/>
                    <a:pt x="196" y="118"/>
                    <a:pt x="196" y="114"/>
                  </a:cubicBezTo>
                  <a:cubicBezTo>
                    <a:pt x="196" y="7"/>
                    <a:pt x="196" y="7"/>
                    <a:pt x="196" y="7"/>
                  </a:cubicBezTo>
                  <a:cubicBezTo>
                    <a:pt x="196" y="3"/>
                    <a:pt x="193" y="0"/>
                    <a:pt x="18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0"/>
                    <a:pt x="20" y="3"/>
                    <a:pt x="20" y="7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0" y="118"/>
                    <a:pt x="23" y="121"/>
                    <a:pt x="27" y="121"/>
                  </a:cubicBez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3" y="13"/>
                    <a:pt x="33" y="13"/>
                    <a:pt x="33" y="13"/>
                  </a:cubicBezTo>
                  <a:close/>
                  <a:moveTo>
                    <a:pt x="157" y="48"/>
                  </a:moveTo>
                  <a:cubicBezTo>
                    <a:pt x="157" y="48"/>
                    <a:pt x="157" y="48"/>
                    <a:pt x="157" y="48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08" y="48"/>
                    <a:pt x="107" y="49"/>
                    <a:pt x="107" y="52"/>
                  </a:cubicBezTo>
                  <a:cubicBezTo>
                    <a:pt x="107" y="54"/>
                    <a:pt x="108" y="56"/>
                    <a:pt x="111" y="56"/>
                  </a:cubicBezTo>
                  <a:cubicBezTo>
                    <a:pt x="157" y="56"/>
                    <a:pt x="157" y="56"/>
                    <a:pt x="157" y="56"/>
                  </a:cubicBezTo>
                  <a:cubicBezTo>
                    <a:pt x="159" y="56"/>
                    <a:pt x="161" y="54"/>
                    <a:pt x="161" y="52"/>
                  </a:cubicBezTo>
                  <a:cubicBezTo>
                    <a:pt x="161" y="49"/>
                    <a:pt x="159" y="48"/>
                    <a:pt x="157" y="48"/>
                  </a:cubicBezTo>
                  <a:close/>
                  <a:moveTo>
                    <a:pt x="157" y="65"/>
                  </a:moveTo>
                  <a:cubicBezTo>
                    <a:pt x="157" y="65"/>
                    <a:pt x="157" y="65"/>
                    <a:pt x="157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08" y="65"/>
                    <a:pt x="107" y="67"/>
                    <a:pt x="107" y="69"/>
                  </a:cubicBezTo>
                  <a:cubicBezTo>
                    <a:pt x="107" y="71"/>
                    <a:pt x="108" y="73"/>
                    <a:pt x="111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9" y="73"/>
                    <a:pt x="161" y="71"/>
                    <a:pt x="161" y="69"/>
                  </a:cubicBezTo>
                  <a:cubicBezTo>
                    <a:pt x="161" y="67"/>
                    <a:pt x="159" y="65"/>
                    <a:pt x="157" y="65"/>
                  </a:cubicBezTo>
                  <a:close/>
                  <a:moveTo>
                    <a:pt x="157" y="30"/>
                  </a:moveTo>
                  <a:cubicBezTo>
                    <a:pt x="157" y="30"/>
                    <a:pt x="157" y="30"/>
                    <a:pt x="157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08" y="30"/>
                    <a:pt x="107" y="32"/>
                    <a:pt x="107" y="34"/>
                  </a:cubicBezTo>
                  <a:cubicBezTo>
                    <a:pt x="107" y="37"/>
                    <a:pt x="108" y="38"/>
                    <a:pt x="111" y="38"/>
                  </a:cubicBezTo>
                  <a:cubicBezTo>
                    <a:pt x="157" y="38"/>
                    <a:pt x="157" y="38"/>
                    <a:pt x="157" y="38"/>
                  </a:cubicBezTo>
                  <a:cubicBezTo>
                    <a:pt x="159" y="38"/>
                    <a:pt x="161" y="37"/>
                    <a:pt x="161" y="34"/>
                  </a:cubicBezTo>
                  <a:cubicBezTo>
                    <a:pt x="161" y="32"/>
                    <a:pt x="159" y="30"/>
                    <a:pt x="157" y="30"/>
                  </a:cubicBezTo>
                  <a:close/>
                  <a:moveTo>
                    <a:pt x="209" y="127"/>
                  </a:moveTo>
                  <a:cubicBezTo>
                    <a:pt x="209" y="127"/>
                    <a:pt x="209" y="127"/>
                    <a:pt x="209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3" y="127"/>
                    <a:pt x="0" y="130"/>
                    <a:pt x="0" y="134"/>
                  </a:cubicBezTo>
                  <a:cubicBezTo>
                    <a:pt x="0" y="137"/>
                    <a:pt x="3" y="140"/>
                    <a:pt x="7" y="140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12" y="140"/>
                    <a:pt x="215" y="137"/>
                    <a:pt x="215" y="134"/>
                  </a:cubicBezTo>
                  <a:cubicBezTo>
                    <a:pt x="215" y="130"/>
                    <a:pt x="212" y="127"/>
                    <a:pt x="209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08C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109975" y="2714972"/>
            <a:ext cx="716648" cy="716648"/>
            <a:chOff x="2585150" y="2714972"/>
            <a:chExt cx="716648" cy="716648"/>
          </a:xfrm>
        </p:grpSpPr>
        <p:sp>
          <p:nvSpPr>
            <p:cNvPr id="115" name="椭圆 114"/>
            <p:cNvSpPr/>
            <p:nvPr/>
          </p:nvSpPr>
          <p:spPr>
            <a:xfrm>
              <a:off x="2585150" y="2714972"/>
              <a:ext cx="716648" cy="716648"/>
            </a:xfrm>
            <a:prstGeom prst="ellipse">
              <a:avLst/>
            </a:prstGeom>
            <a:solidFill>
              <a:srgbClr val="F08C00"/>
            </a:solidFill>
            <a:ln w="28575"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Freeform 10"/>
            <p:cNvSpPr>
              <a:spLocks noEditPoints="1"/>
            </p:cNvSpPr>
            <p:nvPr/>
          </p:nvSpPr>
          <p:spPr bwMode="auto">
            <a:xfrm>
              <a:off x="2800042" y="2932664"/>
              <a:ext cx="286864" cy="287612"/>
            </a:xfrm>
            <a:custGeom>
              <a:avLst/>
              <a:gdLst>
                <a:gd name="T0" fmla="*/ 47 w 162"/>
                <a:gd name="T1" fmla="*/ 34 h 163"/>
                <a:gd name="T2" fmla="*/ 34 w 162"/>
                <a:gd name="T3" fmla="*/ 47 h 163"/>
                <a:gd name="T4" fmla="*/ 32 w 162"/>
                <a:gd name="T5" fmla="*/ 61 h 163"/>
                <a:gd name="T6" fmla="*/ 41 w 162"/>
                <a:gd name="T7" fmla="*/ 52 h 163"/>
                <a:gd name="T8" fmla="*/ 52 w 162"/>
                <a:gd name="T9" fmla="*/ 41 h 163"/>
                <a:gd name="T10" fmla="*/ 60 w 162"/>
                <a:gd name="T11" fmla="*/ 32 h 163"/>
                <a:gd name="T12" fmla="*/ 160 w 162"/>
                <a:gd name="T13" fmla="*/ 150 h 163"/>
                <a:gd name="T14" fmla="*/ 130 w 162"/>
                <a:gd name="T15" fmla="*/ 121 h 163"/>
                <a:gd name="T16" fmla="*/ 147 w 162"/>
                <a:gd name="T17" fmla="*/ 74 h 163"/>
                <a:gd name="T18" fmla="*/ 142 w 162"/>
                <a:gd name="T19" fmla="*/ 46 h 163"/>
                <a:gd name="T20" fmla="*/ 126 w 162"/>
                <a:gd name="T21" fmla="*/ 22 h 163"/>
                <a:gd name="T22" fmla="*/ 74 w 162"/>
                <a:gd name="T23" fmla="*/ 0 h 163"/>
                <a:gd name="T24" fmla="*/ 6 w 162"/>
                <a:gd name="T25" fmla="*/ 46 h 163"/>
                <a:gd name="T26" fmla="*/ 5 w 162"/>
                <a:gd name="T27" fmla="*/ 102 h 163"/>
                <a:gd name="T28" fmla="*/ 21 w 162"/>
                <a:gd name="T29" fmla="*/ 126 h 163"/>
                <a:gd name="T30" fmla="*/ 45 w 162"/>
                <a:gd name="T31" fmla="*/ 142 h 163"/>
                <a:gd name="T32" fmla="*/ 45 w 162"/>
                <a:gd name="T33" fmla="*/ 142 h 163"/>
                <a:gd name="T34" fmla="*/ 102 w 162"/>
                <a:gd name="T35" fmla="*/ 142 h 163"/>
                <a:gd name="T36" fmla="*/ 150 w 162"/>
                <a:gd name="T37" fmla="*/ 160 h 163"/>
                <a:gd name="T38" fmla="*/ 160 w 162"/>
                <a:gd name="T39" fmla="*/ 150 h 163"/>
                <a:gd name="T40" fmla="*/ 116 w 162"/>
                <a:gd name="T41" fmla="*/ 117 h 163"/>
                <a:gd name="T42" fmla="*/ 97 w 162"/>
                <a:gd name="T43" fmla="*/ 130 h 163"/>
                <a:gd name="T44" fmla="*/ 51 w 162"/>
                <a:gd name="T45" fmla="*/ 130 h 163"/>
                <a:gd name="T46" fmla="*/ 31 w 162"/>
                <a:gd name="T47" fmla="*/ 117 h 163"/>
                <a:gd name="T48" fmla="*/ 31 w 162"/>
                <a:gd name="T49" fmla="*/ 117 h 163"/>
                <a:gd name="T50" fmla="*/ 18 w 162"/>
                <a:gd name="T51" fmla="*/ 97 h 163"/>
                <a:gd name="T52" fmla="*/ 18 w 162"/>
                <a:gd name="T53" fmla="*/ 51 h 163"/>
                <a:gd name="T54" fmla="*/ 74 w 162"/>
                <a:gd name="T55" fmla="*/ 14 h 163"/>
                <a:gd name="T56" fmla="*/ 116 w 162"/>
                <a:gd name="T57" fmla="*/ 31 h 163"/>
                <a:gd name="T58" fmla="*/ 129 w 162"/>
                <a:gd name="T59" fmla="*/ 51 h 163"/>
                <a:gd name="T60" fmla="*/ 134 w 162"/>
                <a:gd name="T61" fmla="*/ 74 h 163"/>
                <a:gd name="T62" fmla="*/ 116 w 162"/>
                <a:gd name="T63" fmla="*/ 117 h 163"/>
                <a:gd name="T64" fmla="*/ 117 w 162"/>
                <a:gd name="T65" fmla="*/ 70 h 163"/>
                <a:gd name="T66" fmla="*/ 110 w 162"/>
                <a:gd name="T67" fmla="*/ 89 h 163"/>
                <a:gd name="T68" fmla="*/ 102 w 162"/>
                <a:gd name="T69" fmla="*/ 102 h 163"/>
                <a:gd name="T70" fmla="*/ 74 w 162"/>
                <a:gd name="T71" fmla="*/ 114 h 163"/>
                <a:gd name="T72" fmla="*/ 74 w 162"/>
                <a:gd name="T73" fmla="*/ 122 h 163"/>
                <a:gd name="T74" fmla="*/ 107 w 162"/>
                <a:gd name="T75" fmla="*/ 108 h 163"/>
                <a:gd name="T76" fmla="*/ 118 w 162"/>
                <a:gd name="T77" fmla="*/ 92 h 163"/>
                <a:gd name="T78" fmla="*/ 117 w 162"/>
                <a:gd name="T79" fmla="*/ 7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2" h="163">
                  <a:moveTo>
                    <a:pt x="55" y="30"/>
                  </a:moveTo>
                  <a:cubicBezTo>
                    <a:pt x="52" y="31"/>
                    <a:pt x="50" y="33"/>
                    <a:pt x="47" y="34"/>
                  </a:cubicBezTo>
                  <a:cubicBezTo>
                    <a:pt x="44" y="36"/>
                    <a:pt x="42" y="38"/>
                    <a:pt x="40" y="40"/>
                  </a:cubicBezTo>
                  <a:cubicBezTo>
                    <a:pt x="38" y="42"/>
                    <a:pt x="36" y="45"/>
                    <a:pt x="34" y="47"/>
                  </a:cubicBezTo>
                  <a:cubicBezTo>
                    <a:pt x="32" y="50"/>
                    <a:pt x="31" y="53"/>
                    <a:pt x="30" y="55"/>
                  </a:cubicBezTo>
                  <a:cubicBezTo>
                    <a:pt x="29" y="57"/>
                    <a:pt x="30" y="60"/>
                    <a:pt x="32" y="61"/>
                  </a:cubicBezTo>
                  <a:cubicBezTo>
                    <a:pt x="34" y="62"/>
                    <a:pt x="36" y="61"/>
                    <a:pt x="37" y="59"/>
                  </a:cubicBezTo>
                  <a:cubicBezTo>
                    <a:pt x="38" y="56"/>
                    <a:pt x="39" y="54"/>
                    <a:pt x="41" y="52"/>
                  </a:cubicBezTo>
                  <a:cubicBezTo>
                    <a:pt x="42" y="50"/>
                    <a:pt x="44" y="48"/>
                    <a:pt x="46" y="46"/>
                  </a:cubicBezTo>
                  <a:cubicBezTo>
                    <a:pt x="48" y="44"/>
                    <a:pt x="49" y="43"/>
                    <a:pt x="52" y="41"/>
                  </a:cubicBezTo>
                  <a:cubicBezTo>
                    <a:pt x="54" y="40"/>
                    <a:pt x="56" y="38"/>
                    <a:pt x="58" y="37"/>
                  </a:cubicBezTo>
                  <a:cubicBezTo>
                    <a:pt x="60" y="37"/>
                    <a:pt x="61" y="34"/>
                    <a:pt x="60" y="32"/>
                  </a:cubicBezTo>
                  <a:cubicBezTo>
                    <a:pt x="59" y="30"/>
                    <a:pt x="57" y="29"/>
                    <a:pt x="55" y="30"/>
                  </a:cubicBezTo>
                  <a:close/>
                  <a:moveTo>
                    <a:pt x="160" y="150"/>
                  </a:moveTo>
                  <a:cubicBezTo>
                    <a:pt x="160" y="150"/>
                    <a:pt x="160" y="150"/>
                    <a:pt x="160" y="150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135" y="115"/>
                    <a:pt x="139" y="109"/>
                    <a:pt x="142" y="102"/>
                  </a:cubicBezTo>
                  <a:cubicBezTo>
                    <a:pt x="145" y="93"/>
                    <a:pt x="147" y="84"/>
                    <a:pt x="147" y="74"/>
                  </a:cubicBezTo>
                  <a:cubicBezTo>
                    <a:pt x="147" y="64"/>
                    <a:pt x="145" y="55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38" y="37"/>
                    <a:pt x="133" y="29"/>
                    <a:pt x="126" y="22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19" y="15"/>
                    <a:pt x="111" y="10"/>
                    <a:pt x="102" y="6"/>
                  </a:cubicBezTo>
                  <a:cubicBezTo>
                    <a:pt x="93" y="2"/>
                    <a:pt x="84" y="0"/>
                    <a:pt x="74" y="0"/>
                  </a:cubicBezTo>
                  <a:cubicBezTo>
                    <a:pt x="53" y="0"/>
                    <a:pt x="35" y="8"/>
                    <a:pt x="21" y="22"/>
                  </a:cubicBezTo>
                  <a:cubicBezTo>
                    <a:pt x="15" y="29"/>
                    <a:pt x="9" y="37"/>
                    <a:pt x="6" y="46"/>
                  </a:cubicBezTo>
                  <a:cubicBezTo>
                    <a:pt x="2" y="55"/>
                    <a:pt x="0" y="64"/>
                    <a:pt x="0" y="74"/>
                  </a:cubicBezTo>
                  <a:cubicBezTo>
                    <a:pt x="0" y="84"/>
                    <a:pt x="2" y="93"/>
                    <a:pt x="5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9" y="111"/>
                    <a:pt x="15" y="119"/>
                    <a:pt x="21" y="126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8" y="133"/>
                    <a:pt x="36" y="138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54" y="146"/>
                    <a:pt x="64" y="148"/>
                    <a:pt x="74" y="148"/>
                  </a:cubicBezTo>
                  <a:cubicBezTo>
                    <a:pt x="84" y="148"/>
                    <a:pt x="93" y="146"/>
                    <a:pt x="102" y="142"/>
                  </a:cubicBezTo>
                  <a:cubicBezTo>
                    <a:pt x="109" y="139"/>
                    <a:pt x="115" y="135"/>
                    <a:pt x="121" y="13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3" y="163"/>
                    <a:pt x="157" y="163"/>
                    <a:pt x="160" y="160"/>
                  </a:cubicBezTo>
                  <a:cubicBezTo>
                    <a:pt x="162" y="157"/>
                    <a:pt x="162" y="153"/>
                    <a:pt x="160" y="150"/>
                  </a:cubicBezTo>
                  <a:close/>
                  <a:moveTo>
                    <a:pt x="116" y="117"/>
                  </a:moveTo>
                  <a:cubicBezTo>
                    <a:pt x="116" y="117"/>
                    <a:pt x="116" y="117"/>
                    <a:pt x="116" y="117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1" y="122"/>
                    <a:pt x="104" y="127"/>
                    <a:pt x="97" y="130"/>
                  </a:cubicBezTo>
                  <a:cubicBezTo>
                    <a:pt x="90" y="133"/>
                    <a:pt x="82" y="134"/>
                    <a:pt x="74" y="134"/>
                  </a:cubicBezTo>
                  <a:cubicBezTo>
                    <a:pt x="65" y="134"/>
                    <a:pt x="58" y="133"/>
                    <a:pt x="51" y="130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43" y="127"/>
                    <a:pt x="37" y="122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26" y="111"/>
                    <a:pt x="21" y="104"/>
                    <a:pt x="18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5" y="90"/>
                    <a:pt x="13" y="82"/>
                    <a:pt x="13" y="74"/>
                  </a:cubicBezTo>
                  <a:cubicBezTo>
                    <a:pt x="13" y="66"/>
                    <a:pt x="15" y="58"/>
                    <a:pt x="18" y="51"/>
                  </a:cubicBezTo>
                  <a:cubicBezTo>
                    <a:pt x="21" y="44"/>
                    <a:pt x="26" y="37"/>
                    <a:pt x="31" y="31"/>
                  </a:cubicBezTo>
                  <a:cubicBezTo>
                    <a:pt x="42" y="21"/>
                    <a:pt x="57" y="14"/>
                    <a:pt x="74" y="14"/>
                  </a:cubicBezTo>
                  <a:cubicBezTo>
                    <a:pt x="82" y="14"/>
                    <a:pt x="90" y="15"/>
                    <a:pt x="97" y="18"/>
                  </a:cubicBezTo>
                  <a:cubicBezTo>
                    <a:pt x="104" y="21"/>
                    <a:pt x="111" y="26"/>
                    <a:pt x="116" y="31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22" y="37"/>
                    <a:pt x="126" y="44"/>
                    <a:pt x="129" y="51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32" y="58"/>
                    <a:pt x="134" y="66"/>
                    <a:pt x="134" y="74"/>
                  </a:cubicBezTo>
                  <a:cubicBezTo>
                    <a:pt x="134" y="82"/>
                    <a:pt x="132" y="90"/>
                    <a:pt x="129" y="97"/>
                  </a:cubicBezTo>
                  <a:cubicBezTo>
                    <a:pt x="126" y="104"/>
                    <a:pt x="122" y="111"/>
                    <a:pt x="116" y="117"/>
                  </a:cubicBezTo>
                  <a:close/>
                  <a:moveTo>
                    <a:pt x="117" y="70"/>
                  </a:moveTo>
                  <a:cubicBezTo>
                    <a:pt x="117" y="70"/>
                    <a:pt x="117" y="70"/>
                    <a:pt x="117" y="70"/>
                  </a:cubicBezTo>
                  <a:cubicBezTo>
                    <a:pt x="115" y="70"/>
                    <a:pt x="113" y="72"/>
                    <a:pt x="113" y="74"/>
                  </a:cubicBezTo>
                  <a:cubicBezTo>
                    <a:pt x="113" y="79"/>
                    <a:pt x="112" y="84"/>
                    <a:pt x="110" y="89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08" y="94"/>
                    <a:pt x="105" y="98"/>
                    <a:pt x="102" y="102"/>
                  </a:cubicBezTo>
                  <a:cubicBezTo>
                    <a:pt x="98" y="106"/>
                    <a:pt x="94" y="109"/>
                    <a:pt x="89" y="111"/>
                  </a:cubicBezTo>
                  <a:cubicBezTo>
                    <a:pt x="84" y="113"/>
                    <a:pt x="79" y="114"/>
                    <a:pt x="74" y="114"/>
                  </a:cubicBezTo>
                  <a:cubicBezTo>
                    <a:pt x="71" y="114"/>
                    <a:pt x="70" y="115"/>
                    <a:pt x="70" y="118"/>
                  </a:cubicBezTo>
                  <a:cubicBezTo>
                    <a:pt x="70" y="120"/>
                    <a:pt x="71" y="122"/>
                    <a:pt x="74" y="122"/>
                  </a:cubicBezTo>
                  <a:cubicBezTo>
                    <a:pt x="80" y="122"/>
                    <a:pt x="86" y="120"/>
                    <a:pt x="92" y="118"/>
                  </a:cubicBezTo>
                  <a:cubicBezTo>
                    <a:pt x="98" y="116"/>
                    <a:pt x="103" y="112"/>
                    <a:pt x="107" y="108"/>
                  </a:cubicBezTo>
                  <a:cubicBezTo>
                    <a:pt x="112" y="103"/>
                    <a:pt x="115" y="98"/>
                    <a:pt x="118" y="92"/>
                  </a:cubicBezTo>
                  <a:cubicBezTo>
                    <a:pt x="118" y="92"/>
                    <a:pt x="118" y="92"/>
                    <a:pt x="118" y="92"/>
                  </a:cubicBezTo>
                  <a:cubicBezTo>
                    <a:pt x="120" y="86"/>
                    <a:pt x="121" y="80"/>
                    <a:pt x="121" y="74"/>
                  </a:cubicBezTo>
                  <a:cubicBezTo>
                    <a:pt x="121" y="72"/>
                    <a:pt x="120" y="70"/>
                    <a:pt x="117" y="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311662" y="2714972"/>
            <a:ext cx="716648" cy="716648"/>
            <a:chOff x="4213675" y="2714972"/>
            <a:chExt cx="716648" cy="716648"/>
          </a:xfrm>
        </p:grpSpPr>
        <p:sp>
          <p:nvSpPr>
            <p:cNvPr id="116" name="椭圆 115"/>
            <p:cNvSpPr/>
            <p:nvPr/>
          </p:nvSpPr>
          <p:spPr>
            <a:xfrm>
              <a:off x="4213675" y="2714972"/>
              <a:ext cx="716648" cy="716648"/>
            </a:xfrm>
            <a:prstGeom prst="ellipse">
              <a:avLst/>
            </a:prstGeom>
            <a:solidFill>
              <a:srgbClr val="F08C00"/>
            </a:solidFill>
            <a:ln w="28575"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Freeform 12"/>
            <p:cNvSpPr>
              <a:spLocks noEditPoints="1"/>
            </p:cNvSpPr>
            <p:nvPr/>
          </p:nvSpPr>
          <p:spPr bwMode="auto">
            <a:xfrm>
              <a:off x="4464895" y="2920173"/>
              <a:ext cx="214210" cy="307834"/>
            </a:xfrm>
            <a:custGeom>
              <a:avLst/>
              <a:gdLst>
                <a:gd name="T0" fmla="*/ 3 w 121"/>
                <a:gd name="T1" fmla="*/ 119 h 174"/>
                <a:gd name="T2" fmla="*/ 23 w 121"/>
                <a:gd name="T3" fmla="*/ 115 h 174"/>
                <a:gd name="T4" fmla="*/ 38 w 121"/>
                <a:gd name="T5" fmla="*/ 74 h 174"/>
                <a:gd name="T6" fmla="*/ 38 w 121"/>
                <a:gd name="T7" fmla="*/ 74 h 174"/>
                <a:gd name="T8" fmla="*/ 38 w 121"/>
                <a:gd name="T9" fmla="*/ 29 h 174"/>
                <a:gd name="T10" fmla="*/ 54 w 121"/>
                <a:gd name="T11" fmla="*/ 21 h 174"/>
                <a:gd name="T12" fmla="*/ 60 w 121"/>
                <a:gd name="T13" fmla="*/ 0 h 174"/>
                <a:gd name="T14" fmla="*/ 67 w 121"/>
                <a:gd name="T15" fmla="*/ 21 h 174"/>
                <a:gd name="T16" fmla="*/ 92 w 121"/>
                <a:gd name="T17" fmla="*/ 51 h 174"/>
                <a:gd name="T18" fmla="*/ 82 w 121"/>
                <a:gd name="T19" fmla="*/ 74 h 174"/>
                <a:gd name="T20" fmla="*/ 98 w 121"/>
                <a:gd name="T21" fmla="*/ 115 h 174"/>
                <a:gd name="T22" fmla="*/ 117 w 121"/>
                <a:gd name="T23" fmla="*/ 119 h 174"/>
                <a:gd name="T24" fmla="*/ 102 w 121"/>
                <a:gd name="T25" fmla="*/ 124 h 174"/>
                <a:gd name="T26" fmla="*/ 116 w 121"/>
                <a:gd name="T27" fmla="*/ 159 h 174"/>
                <a:gd name="T28" fmla="*/ 120 w 121"/>
                <a:gd name="T29" fmla="*/ 168 h 174"/>
                <a:gd name="T30" fmla="*/ 113 w 121"/>
                <a:gd name="T31" fmla="*/ 171 h 174"/>
                <a:gd name="T32" fmla="*/ 108 w 121"/>
                <a:gd name="T33" fmla="*/ 162 h 174"/>
                <a:gd name="T34" fmla="*/ 87 w 121"/>
                <a:gd name="T35" fmla="*/ 124 h 174"/>
                <a:gd name="T36" fmla="*/ 67 w 121"/>
                <a:gd name="T37" fmla="*/ 129 h 174"/>
                <a:gd name="T38" fmla="*/ 54 w 121"/>
                <a:gd name="T39" fmla="*/ 129 h 174"/>
                <a:gd name="T40" fmla="*/ 34 w 121"/>
                <a:gd name="T41" fmla="*/ 124 h 174"/>
                <a:gd name="T42" fmla="*/ 13 w 121"/>
                <a:gd name="T43" fmla="*/ 162 h 174"/>
                <a:gd name="T44" fmla="*/ 8 w 121"/>
                <a:gd name="T45" fmla="*/ 171 h 174"/>
                <a:gd name="T46" fmla="*/ 1 w 121"/>
                <a:gd name="T47" fmla="*/ 168 h 174"/>
                <a:gd name="T48" fmla="*/ 5 w 121"/>
                <a:gd name="T49" fmla="*/ 159 h 174"/>
                <a:gd name="T50" fmla="*/ 19 w 121"/>
                <a:gd name="T51" fmla="*/ 124 h 174"/>
                <a:gd name="T52" fmla="*/ 54 w 121"/>
                <a:gd name="T53" fmla="*/ 115 h 174"/>
                <a:gd name="T54" fmla="*/ 54 w 121"/>
                <a:gd name="T55" fmla="*/ 110 h 174"/>
                <a:gd name="T56" fmla="*/ 67 w 121"/>
                <a:gd name="T57" fmla="*/ 110 h 174"/>
                <a:gd name="T58" fmla="*/ 83 w 121"/>
                <a:gd name="T59" fmla="*/ 115 h 174"/>
                <a:gd name="T60" fmla="*/ 54 w 121"/>
                <a:gd name="T61" fmla="*/ 82 h 174"/>
                <a:gd name="T62" fmla="*/ 54 w 121"/>
                <a:gd name="T63" fmla="*/ 115 h 174"/>
                <a:gd name="T64" fmla="*/ 73 w 121"/>
                <a:gd name="T65" fmla="*/ 39 h 174"/>
                <a:gd name="T66" fmla="*/ 48 w 121"/>
                <a:gd name="T67" fmla="*/ 39 h 174"/>
                <a:gd name="T68" fmla="*/ 48 w 121"/>
                <a:gd name="T69" fmla="*/ 64 h 174"/>
                <a:gd name="T70" fmla="*/ 68 w 121"/>
                <a:gd name="T71" fmla="*/ 68 h 174"/>
                <a:gd name="T72" fmla="*/ 73 w 121"/>
                <a:gd name="T73" fmla="*/ 64 h 174"/>
                <a:gd name="T74" fmla="*/ 73 w 121"/>
                <a:gd name="T75" fmla="*/ 3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1" h="174">
                  <a:moveTo>
                    <a:pt x="8" y="124"/>
                  </a:moveTo>
                  <a:cubicBezTo>
                    <a:pt x="5" y="124"/>
                    <a:pt x="3" y="122"/>
                    <a:pt x="3" y="119"/>
                  </a:cubicBezTo>
                  <a:cubicBezTo>
                    <a:pt x="3" y="117"/>
                    <a:pt x="5" y="115"/>
                    <a:pt x="8" y="115"/>
                  </a:cubicBezTo>
                  <a:cubicBezTo>
                    <a:pt x="23" y="115"/>
                    <a:pt x="23" y="115"/>
                    <a:pt x="23" y="115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1" y="76"/>
                    <a:pt x="40" y="75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3" y="68"/>
                    <a:pt x="29" y="60"/>
                    <a:pt x="29" y="51"/>
                  </a:cubicBezTo>
                  <a:cubicBezTo>
                    <a:pt x="29" y="43"/>
                    <a:pt x="33" y="35"/>
                    <a:pt x="38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25"/>
                    <a:pt x="48" y="22"/>
                    <a:pt x="54" y="21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3"/>
                    <a:pt x="57" y="0"/>
                    <a:pt x="60" y="0"/>
                  </a:cubicBezTo>
                  <a:cubicBezTo>
                    <a:pt x="64" y="0"/>
                    <a:pt x="67" y="3"/>
                    <a:pt x="67" y="7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3" y="22"/>
                    <a:pt x="78" y="25"/>
                    <a:pt x="82" y="29"/>
                  </a:cubicBezTo>
                  <a:cubicBezTo>
                    <a:pt x="88" y="35"/>
                    <a:pt x="92" y="43"/>
                    <a:pt x="92" y="51"/>
                  </a:cubicBezTo>
                  <a:cubicBezTo>
                    <a:pt x="92" y="60"/>
                    <a:pt x="88" y="68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1" y="75"/>
                    <a:pt x="80" y="76"/>
                    <a:pt x="79" y="77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116" y="115"/>
                    <a:pt x="117" y="117"/>
                    <a:pt x="117" y="119"/>
                  </a:cubicBezTo>
                  <a:cubicBezTo>
                    <a:pt x="117" y="122"/>
                    <a:pt x="116" y="124"/>
                    <a:pt x="113" y="124"/>
                  </a:cubicBezTo>
                  <a:cubicBezTo>
                    <a:pt x="102" y="124"/>
                    <a:pt x="102" y="124"/>
                    <a:pt x="102" y="124"/>
                  </a:cubicBezTo>
                  <a:cubicBezTo>
                    <a:pt x="116" y="153"/>
                    <a:pt x="116" y="153"/>
                    <a:pt x="116" y="153"/>
                  </a:cubicBezTo>
                  <a:cubicBezTo>
                    <a:pt x="117" y="155"/>
                    <a:pt x="117" y="157"/>
                    <a:pt x="116" y="159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20" y="168"/>
                    <a:pt x="120" y="168"/>
                    <a:pt x="120" y="168"/>
                  </a:cubicBezTo>
                  <a:cubicBezTo>
                    <a:pt x="121" y="170"/>
                    <a:pt x="120" y="172"/>
                    <a:pt x="118" y="173"/>
                  </a:cubicBezTo>
                  <a:cubicBezTo>
                    <a:pt x="116" y="174"/>
                    <a:pt x="114" y="173"/>
                    <a:pt x="113" y="171"/>
                  </a:cubicBezTo>
                  <a:cubicBezTo>
                    <a:pt x="110" y="165"/>
                    <a:pt x="110" y="165"/>
                    <a:pt x="110" y="16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6" y="162"/>
                    <a:pt x="104" y="160"/>
                    <a:pt x="103" y="158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132"/>
                    <a:pt x="64" y="136"/>
                    <a:pt x="60" y="136"/>
                  </a:cubicBezTo>
                  <a:cubicBezTo>
                    <a:pt x="57" y="136"/>
                    <a:pt x="54" y="132"/>
                    <a:pt x="54" y="129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17" y="158"/>
                    <a:pt x="17" y="158"/>
                    <a:pt x="17" y="158"/>
                  </a:cubicBezTo>
                  <a:cubicBezTo>
                    <a:pt x="16" y="160"/>
                    <a:pt x="15" y="162"/>
                    <a:pt x="13" y="162"/>
                  </a:cubicBezTo>
                  <a:cubicBezTo>
                    <a:pt x="11" y="165"/>
                    <a:pt x="11" y="165"/>
                    <a:pt x="11" y="165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7" y="173"/>
                    <a:pt x="5" y="174"/>
                    <a:pt x="3" y="173"/>
                  </a:cubicBezTo>
                  <a:cubicBezTo>
                    <a:pt x="1" y="172"/>
                    <a:pt x="0" y="170"/>
                    <a:pt x="1" y="168"/>
                  </a:cubicBezTo>
                  <a:cubicBezTo>
                    <a:pt x="4" y="162"/>
                    <a:pt x="4" y="162"/>
                    <a:pt x="4" y="162"/>
                  </a:cubicBezTo>
                  <a:cubicBezTo>
                    <a:pt x="5" y="159"/>
                    <a:pt x="5" y="159"/>
                    <a:pt x="5" y="159"/>
                  </a:cubicBezTo>
                  <a:cubicBezTo>
                    <a:pt x="4" y="157"/>
                    <a:pt x="4" y="155"/>
                    <a:pt x="5" y="153"/>
                  </a:cubicBezTo>
                  <a:cubicBezTo>
                    <a:pt x="19" y="124"/>
                    <a:pt x="19" y="124"/>
                    <a:pt x="19" y="124"/>
                  </a:cubicBezTo>
                  <a:cubicBezTo>
                    <a:pt x="8" y="124"/>
                    <a:pt x="8" y="124"/>
                    <a:pt x="8" y="124"/>
                  </a:cubicBezTo>
                  <a:close/>
                  <a:moveTo>
                    <a:pt x="54" y="115"/>
                  </a:moveTo>
                  <a:cubicBezTo>
                    <a:pt x="54" y="115"/>
                    <a:pt x="54" y="115"/>
                    <a:pt x="54" y="115"/>
                  </a:cubicBezTo>
                  <a:cubicBezTo>
                    <a:pt x="54" y="110"/>
                    <a:pt x="54" y="110"/>
                    <a:pt x="54" y="110"/>
                  </a:cubicBezTo>
                  <a:cubicBezTo>
                    <a:pt x="54" y="107"/>
                    <a:pt x="57" y="103"/>
                    <a:pt x="60" y="103"/>
                  </a:cubicBezTo>
                  <a:cubicBezTo>
                    <a:pt x="64" y="103"/>
                    <a:pt x="67" y="107"/>
                    <a:pt x="67" y="110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83" y="115"/>
                    <a:pt x="83" y="115"/>
                    <a:pt x="83" y="115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3" y="83"/>
                    <a:pt x="58" y="83"/>
                    <a:pt x="54" y="82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54" y="115"/>
                    <a:pt x="54" y="115"/>
                    <a:pt x="54" y="115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66" y="32"/>
                    <a:pt x="55" y="32"/>
                    <a:pt x="48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5" y="42"/>
                    <a:pt x="43" y="47"/>
                    <a:pt x="43" y="51"/>
                  </a:cubicBezTo>
                  <a:cubicBezTo>
                    <a:pt x="43" y="56"/>
                    <a:pt x="45" y="61"/>
                    <a:pt x="48" y="64"/>
                  </a:cubicBezTo>
                  <a:cubicBezTo>
                    <a:pt x="53" y="69"/>
                    <a:pt x="61" y="71"/>
                    <a:pt x="67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9" y="67"/>
                    <a:pt x="71" y="66"/>
                    <a:pt x="73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6" y="61"/>
                    <a:pt x="78" y="56"/>
                    <a:pt x="78" y="51"/>
                  </a:cubicBezTo>
                  <a:cubicBezTo>
                    <a:pt x="78" y="47"/>
                    <a:pt x="76" y="42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08C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96319" y="2714972"/>
            <a:ext cx="716648" cy="716648"/>
            <a:chOff x="908288" y="2714972"/>
            <a:chExt cx="716648" cy="716648"/>
          </a:xfrm>
        </p:grpSpPr>
        <p:sp>
          <p:nvSpPr>
            <p:cNvPr id="2" name="椭圆 1"/>
            <p:cNvSpPr/>
            <p:nvPr/>
          </p:nvSpPr>
          <p:spPr>
            <a:xfrm>
              <a:off x="908288" y="2714972"/>
              <a:ext cx="716648" cy="716648"/>
            </a:xfrm>
            <a:prstGeom prst="ellipse">
              <a:avLst/>
            </a:prstGeom>
            <a:solidFill>
              <a:srgbClr val="F08C00"/>
            </a:solidFill>
            <a:ln w="28575"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Freeform 13"/>
            <p:cNvSpPr>
              <a:spLocks noEditPoints="1"/>
            </p:cNvSpPr>
            <p:nvPr/>
          </p:nvSpPr>
          <p:spPr bwMode="auto">
            <a:xfrm>
              <a:off x="1100223" y="2929161"/>
              <a:ext cx="349030" cy="289858"/>
            </a:xfrm>
            <a:custGeom>
              <a:avLst/>
              <a:gdLst>
                <a:gd name="T0" fmla="*/ 111 w 197"/>
                <a:gd name="T1" fmla="*/ 11 h 164"/>
                <a:gd name="T2" fmla="*/ 0 w 197"/>
                <a:gd name="T3" fmla="*/ 15 h 164"/>
                <a:gd name="T4" fmla="*/ 105 w 197"/>
                <a:gd name="T5" fmla="*/ 164 h 164"/>
                <a:gd name="T6" fmla="*/ 136 w 197"/>
                <a:gd name="T7" fmla="*/ 159 h 164"/>
                <a:gd name="T8" fmla="*/ 196 w 197"/>
                <a:gd name="T9" fmla="*/ 142 h 164"/>
                <a:gd name="T10" fmla="*/ 52 w 197"/>
                <a:gd name="T11" fmla="*/ 150 h 164"/>
                <a:gd name="T12" fmla="*/ 52 w 197"/>
                <a:gd name="T13" fmla="*/ 22 h 164"/>
                <a:gd name="T14" fmla="*/ 99 w 197"/>
                <a:gd name="T15" fmla="*/ 150 h 164"/>
                <a:gd name="T16" fmla="*/ 99 w 197"/>
                <a:gd name="T17" fmla="*/ 22 h 164"/>
                <a:gd name="T18" fmla="*/ 147 w 197"/>
                <a:gd name="T19" fmla="*/ 149 h 164"/>
                <a:gd name="T20" fmla="*/ 181 w 197"/>
                <a:gd name="T21" fmla="*/ 139 h 164"/>
                <a:gd name="T22" fmla="*/ 23 w 197"/>
                <a:gd name="T23" fmla="*/ 133 h 164"/>
                <a:gd name="T24" fmla="*/ 42 w 197"/>
                <a:gd name="T25" fmla="*/ 134 h 164"/>
                <a:gd name="T26" fmla="*/ 43 w 197"/>
                <a:gd name="T27" fmla="*/ 114 h 164"/>
                <a:gd name="T28" fmla="*/ 23 w 197"/>
                <a:gd name="T29" fmla="*/ 114 h 164"/>
                <a:gd name="T30" fmla="*/ 29 w 197"/>
                <a:gd name="T31" fmla="*/ 120 h 164"/>
                <a:gd name="T32" fmla="*/ 37 w 197"/>
                <a:gd name="T33" fmla="*/ 120 h 164"/>
                <a:gd name="T34" fmla="*/ 37 w 197"/>
                <a:gd name="T35" fmla="*/ 128 h 164"/>
                <a:gd name="T36" fmla="*/ 29 w 197"/>
                <a:gd name="T37" fmla="*/ 127 h 164"/>
                <a:gd name="T38" fmla="*/ 32 w 197"/>
                <a:gd name="T39" fmla="*/ 91 h 164"/>
                <a:gd name="T40" fmla="*/ 36 w 197"/>
                <a:gd name="T41" fmla="*/ 38 h 164"/>
                <a:gd name="T42" fmla="*/ 28 w 197"/>
                <a:gd name="T43" fmla="*/ 87 h 164"/>
                <a:gd name="T44" fmla="*/ 134 w 197"/>
                <a:gd name="T45" fmla="*/ 31 h 164"/>
                <a:gd name="T46" fmla="*/ 149 w 197"/>
                <a:gd name="T47" fmla="*/ 86 h 164"/>
                <a:gd name="T48" fmla="*/ 134 w 197"/>
                <a:gd name="T49" fmla="*/ 31 h 164"/>
                <a:gd name="T50" fmla="*/ 69 w 197"/>
                <a:gd name="T51" fmla="*/ 133 h 164"/>
                <a:gd name="T52" fmla="*/ 88 w 197"/>
                <a:gd name="T53" fmla="*/ 133 h 164"/>
                <a:gd name="T54" fmla="*/ 79 w 197"/>
                <a:gd name="T55" fmla="*/ 110 h 164"/>
                <a:gd name="T56" fmla="*/ 65 w 197"/>
                <a:gd name="T57" fmla="*/ 124 h 164"/>
                <a:gd name="T58" fmla="*/ 75 w 197"/>
                <a:gd name="T59" fmla="*/ 120 h 164"/>
                <a:gd name="T60" fmla="*/ 82 w 197"/>
                <a:gd name="T61" fmla="*/ 120 h 164"/>
                <a:gd name="T62" fmla="*/ 82 w 197"/>
                <a:gd name="T63" fmla="*/ 128 h 164"/>
                <a:gd name="T64" fmla="*/ 74 w 197"/>
                <a:gd name="T65" fmla="*/ 127 h 164"/>
                <a:gd name="T66" fmla="*/ 81 w 197"/>
                <a:gd name="T67" fmla="*/ 91 h 164"/>
                <a:gd name="T68" fmla="*/ 85 w 197"/>
                <a:gd name="T69" fmla="*/ 38 h 164"/>
                <a:gd name="T70" fmla="*/ 77 w 197"/>
                <a:gd name="T71" fmla="*/ 87 h 164"/>
                <a:gd name="T72" fmla="*/ 148 w 197"/>
                <a:gd name="T73" fmla="*/ 109 h 164"/>
                <a:gd name="T74" fmla="*/ 148 w 197"/>
                <a:gd name="T75" fmla="*/ 128 h 164"/>
                <a:gd name="T76" fmla="*/ 167 w 197"/>
                <a:gd name="T77" fmla="*/ 128 h 164"/>
                <a:gd name="T78" fmla="*/ 168 w 197"/>
                <a:gd name="T79" fmla="*/ 109 h 164"/>
                <a:gd name="T80" fmla="*/ 158 w 197"/>
                <a:gd name="T81" fmla="*/ 105 h 164"/>
                <a:gd name="T82" fmla="*/ 154 w 197"/>
                <a:gd name="T83" fmla="*/ 114 h 164"/>
                <a:gd name="T84" fmla="*/ 163 w 197"/>
                <a:gd name="T85" fmla="*/ 118 h 164"/>
                <a:gd name="T86" fmla="*/ 154 w 197"/>
                <a:gd name="T87" fmla="*/ 122 h 164"/>
                <a:gd name="T88" fmla="*/ 154 w 197"/>
                <a:gd name="T89" fmla="*/ 11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7" h="164">
                  <a:moveTo>
                    <a:pt x="159" y="6"/>
                  </a:moveTo>
                  <a:cubicBezTo>
                    <a:pt x="158" y="2"/>
                    <a:pt x="155" y="0"/>
                    <a:pt x="151" y="1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0" y="10"/>
                    <a:pt x="108" y="8"/>
                    <a:pt x="105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3" y="8"/>
                    <a:pt x="0" y="11"/>
                    <a:pt x="0" y="1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1"/>
                    <a:pt x="3" y="164"/>
                    <a:pt x="7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9" y="164"/>
                    <a:pt x="112" y="161"/>
                    <a:pt x="112" y="157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36" y="159"/>
                    <a:pt x="136" y="159"/>
                    <a:pt x="136" y="159"/>
                  </a:cubicBezTo>
                  <a:cubicBezTo>
                    <a:pt x="136" y="162"/>
                    <a:pt x="140" y="164"/>
                    <a:pt x="144" y="163"/>
                  </a:cubicBezTo>
                  <a:cubicBezTo>
                    <a:pt x="191" y="151"/>
                    <a:pt x="191" y="151"/>
                    <a:pt x="191" y="151"/>
                  </a:cubicBezTo>
                  <a:cubicBezTo>
                    <a:pt x="195" y="150"/>
                    <a:pt x="197" y="146"/>
                    <a:pt x="196" y="142"/>
                  </a:cubicBezTo>
                  <a:cubicBezTo>
                    <a:pt x="159" y="6"/>
                    <a:pt x="159" y="6"/>
                    <a:pt x="159" y="6"/>
                  </a:cubicBezTo>
                  <a:close/>
                  <a:moveTo>
                    <a:pt x="52" y="150"/>
                  </a:moveTo>
                  <a:cubicBezTo>
                    <a:pt x="52" y="150"/>
                    <a:pt x="52" y="150"/>
                    <a:pt x="52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150"/>
                    <a:pt x="52" y="150"/>
                    <a:pt x="52" y="150"/>
                  </a:cubicBezTo>
                  <a:close/>
                  <a:moveTo>
                    <a:pt x="99" y="150"/>
                  </a:moveTo>
                  <a:cubicBezTo>
                    <a:pt x="99" y="150"/>
                    <a:pt x="99" y="150"/>
                    <a:pt x="99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150"/>
                    <a:pt x="99" y="150"/>
                    <a:pt x="99" y="150"/>
                  </a:cubicBezTo>
                  <a:close/>
                  <a:moveTo>
                    <a:pt x="147" y="149"/>
                  </a:moveTo>
                  <a:cubicBezTo>
                    <a:pt x="147" y="149"/>
                    <a:pt x="147" y="149"/>
                    <a:pt x="147" y="149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81" y="139"/>
                    <a:pt x="181" y="139"/>
                    <a:pt x="181" y="139"/>
                  </a:cubicBezTo>
                  <a:cubicBezTo>
                    <a:pt x="147" y="149"/>
                    <a:pt x="147" y="149"/>
                    <a:pt x="147" y="149"/>
                  </a:cubicBezTo>
                  <a:close/>
                  <a:moveTo>
                    <a:pt x="23" y="133"/>
                  </a:moveTo>
                  <a:cubicBezTo>
                    <a:pt x="23" y="133"/>
                    <a:pt x="23" y="133"/>
                    <a:pt x="23" y="133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6" y="136"/>
                    <a:pt x="29" y="137"/>
                    <a:pt x="33" y="137"/>
                  </a:cubicBezTo>
                  <a:cubicBezTo>
                    <a:pt x="37" y="137"/>
                    <a:pt x="40" y="136"/>
                    <a:pt x="42" y="134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5" y="131"/>
                    <a:pt x="47" y="127"/>
                    <a:pt x="47" y="124"/>
                  </a:cubicBezTo>
                  <a:cubicBezTo>
                    <a:pt x="47" y="120"/>
                    <a:pt x="45" y="116"/>
                    <a:pt x="43" y="114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0" y="112"/>
                    <a:pt x="37" y="110"/>
                    <a:pt x="33" y="110"/>
                  </a:cubicBezTo>
                  <a:cubicBezTo>
                    <a:pt x="29" y="110"/>
                    <a:pt x="26" y="112"/>
                    <a:pt x="23" y="114"/>
                  </a:cubicBezTo>
                  <a:cubicBezTo>
                    <a:pt x="21" y="116"/>
                    <a:pt x="19" y="120"/>
                    <a:pt x="19" y="124"/>
                  </a:cubicBezTo>
                  <a:cubicBezTo>
                    <a:pt x="19" y="127"/>
                    <a:pt x="21" y="131"/>
                    <a:pt x="23" y="133"/>
                  </a:cubicBezTo>
                  <a:close/>
                  <a:moveTo>
                    <a:pt x="29" y="120"/>
                  </a:moveTo>
                  <a:cubicBezTo>
                    <a:pt x="29" y="120"/>
                    <a:pt x="29" y="120"/>
                    <a:pt x="29" y="120"/>
                  </a:cubicBezTo>
                  <a:cubicBezTo>
                    <a:pt x="30" y="119"/>
                    <a:pt x="31" y="118"/>
                    <a:pt x="33" y="118"/>
                  </a:cubicBezTo>
                  <a:cubicBezTo>
                    <a:pt x="34" y="118"/>
                    <a:pt x="36" y="119"/>
                    <a:pt x="37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8" y="121"/>
                    <a:pt x="38" y="122"/>
                    <a:pt x="38" y="124"/>
                  </a:cubicBezTo>
                  <a:cubicBezTo>
                    <a:pt x="38" y="125"/>
                    <a:pt x="38" y="127"/>
                    <a:pt x="37" y="128"/>
                  </a:cubicBezTo>
                  <a:cubicBezTo>
                    <a:pt x="36" y="129"/>
                    <a:pt x="34" y="129"/>
                    <a:pt x="33" y="129"/>
                  </a:cubicBezTo>
                  <a:cubicBezTo>
                    <a:pt x="31" y="129"/>
                    <a:pt x="30" y="129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8" y="126"/>
                    <a:pt x="27" y="125"/>
                    <a:pt x="27" y="124"/>
                  </a:cubicBezTo>
                  <a:cubicBezTo>
                    <a:pt x="27" y="122"/>
                    <a:pt x="28" y="121"/>
                    <a:pt x="29" y="120"/>
                  </a:cubicBezTo>
                  <a:close/>
                  <a:moveTo>
                    <a:pt x="32" y="91"/>
                  </a:moveTo>
                  <a:cubicBezTo>
                    <a:pt x="32" y="91"/>
                    <a:pt x="32" y="91"/>
                    <a:pt x="32" y="91"/>
                  </a:cubicBezTo>
                  <a:cubicBezTo>
                    <a:pt x="34" y="91"/>
                    <a:pt x="36" y="89"/>
                    <a:pt x="36" y="87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5"/>
                    <a:pt x="34" y="34"/>
                    <a:pt x="32" y="34"/>
                  </a:cubicBezTo>
                  <a:cubicBezTo>
                    <a:pt x="29" y="34"/>
                    <a:pt x="28" y="35"/>
                    <a:pt x="28" y="38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8" y="89"/>
                    <a:pt x="29" y="91"/>
                    <a:pt x="32" y="91"/>
                  </a:cubicBezTo>
                  <a:close/>
                  <a:moveTo>
                    <a:pt x="134" y="31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2" y="32"/>
                    <a:pt x="131" y="34"/>
                    <a:pt x="131" y="36"/>
                  </a:cubicBezTo>
                  <a:cubicBezTo>
                    <a:pt x="144" y="84"/>
                    <a:pt x="144" y="84"/>
                    <a:pt x="144" y="84"/>
                  </a:cubicBezTo>
                  <a:cubicBezTo>
                    <a:pt x="144" y="86"/>
                    <a:pt x="146" y="87"/>
                    <a:pt x="149" y="86"/>
                  </a:cubicBezTo>
                  <a:cubicBezTo>
                    <a:pt x="151" y="86"/>
                    <a:pt x="152" y="84"/>
                    <a:pt x="152" y="82"/>
                  </a:cubicBezTo>
                  <a:cubicBezTo>
                    <a:pt x="139" y="34"/>
                    <a:pt x="139" y="34"/>
                    <a:pt x="139" y="34"/>
                  </a:cubicBezTo>
                  <a:cubicBezTo>
                    <a:pt x="138" y="32"/>
                    <a:pt x="136" y="31"/>
                    <a:pt x="134" y="31"/>
                  </a:cubicBezTo>
                  <a:close/>
                  <a:moveTo>
                    <a:pt x="69" y="133"/>
                  </a:moveTo>
                  <a:cubicBezTo>
                    <a:pt x="69" y="133"/>
                    <a:pt x="69" y="133"/>
                    <a:pt x="69" y="133"/>
                  </a:cubicBezTo>
                  <a:cubicBezTo>
                    <a:pt x="69" y="133"/>
                    <a:pt x="69" y="133"/>
                    <a:pt x="69" y="133"/>
                  </a:cubicBezTo>
                  <a:cubicBezTo>
                    <a:pt x="71" y="136"/>
                    <a:pt x="75" y="137"/>
                    <a:pt x="79" y="137"/>
                  </a:cubicBezTo>
                  <a:cubicBezTo>
                    <a:pt x="82" y="137"/>
                    <a:pt x="86" y="136"/>
                    <a:pt x="88" y="134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1" y="131"/>
                    <a:pt x="92" y="127"/>
                    <a:pt x="92" y="124"/>
                  </a:cubicBezTo>
                  <a:cubicBezTo>
                    <a:pt x="92" y="120"/>
                    <a:pt x="91" y="116"/>
                    <a:pt x="88" y="114"/>
                  </a:cubicBezTo>
                  <a:cubicBezTo>
                    <a:pt x="86" y="112"/>
                    <a:pt x="82" y="110"/>
                    <a:pt x="79" y="110"/>
                  </a:cubicBezTo>
                  <a:cubicBezTo>
                    <a:pt x="75" y="110"/>
                    <a:pt x="71" y="112"/>
                    <a:pt x="69" y="114"/>
                  </a:cubicBezTo>
                  <a:cubicBezTo>
                    <a:pt x="69" y="114"/>
                    <a:pt x="69" y="114"/>
                    <a:pt x="69" y="114"/>
                  </a:cubicBezTo>
                  <a:cubicBezTo>
                    <a:pt x="66" y="116"/>
                    <a:pt x="65" y="120"/>
                    <a:pt x="65" y="124"/>
                  </a:cubicBezTo>
                  <a:cubicBezTo>
                    <a:pt x="65" y="127"/>
                    <a:pt x="66" y="131"/>
                    <a:pt x="69" y="133"/>
                  </a:cubicBezTo>
                  <a:close/>
                  <a:moveTo>
                    <a:pt x="75" y="120"/>
                  </a:moveTo>
                  <a:cubicBezTo>
                    <a:pt x="75" y="120"/>
                    <a:pt x="75" y="120"/>
                    <a:pt x="75" y="120"/>
                  </a:cubicBezTo>
                  <a:cubicBezTo>
                    <a:pt x="76" y="119"/>
                    <a:pt x="77" y="118"/>
                    <a:pt x="79" y="118"/>
                  </a:cubicBezTo>
                  <a:cubicBezTo>
                    <a:pt x="80" y="118"/>
                    <a:pt x="81" y="119"/>
                    <a:pt x="82" y="120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4" y="121"/>
                    <a:pt x="84" y="122"/>
                    <a:pt x="84" y="124"/>
                  </a:cubicBezTo>
                  <a:cubicBezTo>
                    <a:pt x="84" y="125"/>
                    <a:pt x="84" y="127"/>
                    <a:pt x="83" y="128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81" y="129"/>
                    <a:pt x="80" y="129"/>
                    <a:pt x="79" y="129"/>
                  </a:cubicBezTo>
                  <a:cubicBezTo>
                    <a:pt x="77" y="129"/>
                    <a:pt x="76" y="129"/>
                    <a:pt x="75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6"/>
                    <a:pt x="73" y="125"/>
                    <a:pt x="73" y="124"/>
                  </a:cubicBezTo>
                  <a:cubicBezTo>
                    <a:pt x="73" y="122"/>
                    <a:pt x="74" y="121"/>
                    <a:pt x="75" y="120"/>
                  </a:cubicBezTo>
                  <a:close/>
                  <a:moveTo>
                    <a:pt x="81" y="91"/>
                  </a:moveTo>
                  <a:cubicBezTo>
                    <a:pt x="81" y="91"/>
                    <a:pt x="81" y="91"/>
                    <a:pt x="81" y="91"/>
                  </a:cubicBezTo>
                  <a:cubicBezTo>
                    <a:pt x="83" y="91"/>
                    <a:pt x="85" y="89"/>
                    <a:pt x="85" y="87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5" y="35"/>
                    <a:pt x="83" y="34"/>
                    <a:pt x="81" y="34"/>
                  </a:cubicBezTo>
                  <a:cubicBezTo>
                    <a:pt x="79" y="34"/>
                    <a:pt x="77" y="35"/>
                    <a:pt x="77" y="3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9"/>
                    <a:pt x="79" y="91"/>
                    <a:pt x="81" y="91"/>
                  </a:cubicBezTo>
                  <a:close/>
                  <a:moveTo>
                    <a:pt x="148" y="109"/>
                  </a:moveTo>
                  <a:cubicBezTo>
                    <a:pt x="148" y="109"/>
                    <a:pt x="148" y="109"/>
                    <a:pt x="148" y="109"/>
                  </a:cubicBezTo>
                  <a:cubicBezTo>
                    <a:pt x="146" y="111"/>
                    <a:pt x="144" y="114"/>
                    <a:pt x="144" y="118"/>
                  </a:cubicBezTo>
                  <a:cubicBezTo>
                    <a:pt x="144" y="122"/>
                    <a:pt x="146" y="125"/>
                    <a:pt x="148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51" y="130"/>
                    <a:pt x="154" y="132"/>
                    <a:pt x="158" y="132"/>
                  </a:cubicBezTo>
                  <a:cubicBezTo>
                    <a:pt x="161" y="132"/>
                    <a:pt x="165" y="131"/>
                    <a:pt x="167" y="128"/>
                  </a:cubicBezTo>
                  <a:cubicBezTo>
                    <a:pt x="167" y="128"/>
                    <a:pt x="167" y="128"/>
                    <a:pt x="167" y="128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70" y="126"/>
                    <a:pt x="171" y="122"/>
                    <a:pt x="171" y="118"/>
                  </a:cubicBezTo>
                  <a:cubicBezTo>
                    <a:pt x="171" y="114"/>
                    <a:pt x="170" y="111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5" y="106"/>
                    <a:pt x="162" y="105"/>
                    <a:pt x="158" y="105"/>
                  </a:cubicBezTo>
                  <a:cubicBezTo>
                    <a:pt x="154" y="105"/>
                    <a:pt x="151" y="106"/>
                    <a:pt x="148" y="109"/>
                  </a:cubicBezTo>
                  <a:close/>
                  <a:moveTo>
                    <a:pt x="154" y="114"/>
                  </a:moveTo>
                  <a:cubicBezTo>
                    <a:pt x="154" y="114"/>
                    <a:pt x="154" y="114"/>
                    <a:pt x="154" y="114"/>
                  </a:cubicBezTo>
                  <a:cubicBezTo>
                    <a:pt x="155" y="113"/>
                    <a:pt x="156" y="113"/>
                    <a:pt x="158" y="113"/>
                  </a:cubicBezTo>
                  <a:cubicBezTo>
                    <a:pt x="159" y="113"/>
                    <a:pt x="161" y="113"/>
                    <a:pt x="162" y="114"/>
                  </a:cubicBezTo>
                  <a:cubicBezTo>
                    <a:pt x="163" y="115"/>
                    <a:pt x="163" y="117"/>
                    <a:pt x="163" y="118"/>
                  </a:cubicBezTo>
                  <a:cubicBezTo>
                    <a:pt x="163" y="120"/>
                    <a:pt x="163" y="121"/>
                    <a:pt x="162" y="122"/>
                  </a:cubicBezTo>
                  <a:cubicBezTo>
                    <a:pt x="161" y="123"/>
                    <a:pt x="159" y="124"/>
                    <a:pt x="158" y="124"/>
                  </a:cubicBezTo>
                  <a:cubicBezTo>
                    <a:pt x="156" y="124"/>
                    <a:pt x="155" y="123"/>
                    <a:pt x="154" y="122"/>
                  </a:cubicBezTo>
                  <a:cubicBezTo>
                    <a:pt x="154" y="122"/>
                    <a:pt x="154" y="122"/>
                    <a:pt x="154" y="122"/>
                  </a:cubicBezTo>
                  <a:cubicBezTo>
                    <a:pt x="153" y="121"/>
                    <a:pt x="152" y="120"/>
                    <a:pt x="152" y="118"/>
                  </a:cubicBezTo>
                  <a:cubicBezTo>
                    <a:pt x="152" y="117"/>
                    <a:pt x="153" y="115"/>
                    <a:pt x="154" y="11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08C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9" name="矩形 108"/>
          <p:cNvSpPr/>
          <p:nvPr/>
        </p:nvSpPr>
        <p:spPr>
          <a:xfrm>
            <a:off x="4884117" y="3815509"/>
            <a:ext cx="16161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Zookeeper</a:t>
            </a:r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客户端使用</a:t>
            </a:r>
          </a:p>
        </p:txBody>
      </p:sp>
      <p:sp>
        <p:nvSpPr>
          <p:cNvPr id="110" name="矩形 109"/>
          <p:cNvSpPr/>
          <p:nvPr/>
        </p:nvSpPr>
        <p:spPr>
          <a:xfrm>
            <a:off x="2737170" y="3815509"/>
            <a:ext cx="14622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Zookeeper</a:t>
            </a:r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环境搭建</a:t>
            </a:r>
          </a:p>
        </p:txBody>
      </p:sp>
      <p:sp>
        <p:nvSpPr>
          <p:cNvPr id="111" name="矩形 110"/>
          <p:cNvSpPr/>
          <p:nvPr/>
        </p:nvSpPr>
        <p:spPr>
          <a:xfrm>
            <a:off x="683568" y="3815509"/>
            <a:ext cx="16561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Zookeeper</a:t>
            </a:r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的基本概念</a:t>
            </a:r>
          </a:p>
        </p:txBody>
      </p:sp>
      <p:sp>
        <p:nvSpPr>
          <p:cNvPr id="112" name="矩形 111"/>
          <p:cNvSpPr/>
          <p:nvPr/>
        </p:nvSpPr>
        <p:spPr>
          <a:xfrm>
            <a:off x="7206750" y="3815509"/>
            <a:ext cx="13548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ZookeeperApi</a:t>
            </a:r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使用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109" grpId="0"/>
      <p:bldP spid="110" grpId="0"/>
      <p:bldP spid="111" grpId="0"/>
      <p:bldP spid="1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148782" y="2388918"/>
            <a:ext cx="2846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的基本概念</a:t>
            </a: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D570DF48-485C-423C-969C-FD33F1BD57DB}"/>
              </a:ext>
            </a:extLst>
          </p:cNvPr>
          <p:cNvSpPr>
            <a:spLocks noEditPoints="1"/>
          </p:cNvSpPr>
          <p:nvPr/>
        </p:nvSpPr>
        <p:spPr bwMode="auto">
          <a:xfrm>
            <a:off x="4397477" y="1380014"/>
            <a:ext cx="349030" cy="28985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58816" y="358586"/>
            <a:ext cx="2697359" cy="450017"/>
            <a:chOff x="3458817" y="358586"/>
            <a:chExt cx="2226366" cy="450017"/>
          </a:xfrm>
        </p:grpSpPr>
        <p:sp>
          <p:nvSpPr>
            <p:cNvPr id="48" name="TextBox 47"/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zookeeper</a:t>
              </a:r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是什么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87BA8168-1EB7-4516-AE92-64152F5FD738}"/>
              </a:ext>
            </a:extLst>
          </p:cNvPr>
          <p:cNvSpPr/>
          <p:nvPr/>
        </p:nvSpPr>
        <p:spPr>
          <a:xfrm>
            <a:off x="683568" y="1562844"/>
            <a:ext cx="7704856" cy="40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是一个高性能，分布式的，开源分布式应用协调服务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F308E1-A60C-4A69-9FD7-3AAC15C255CB}"/>
              </a:ext>
            </a:extLst>
          </p:cNvPr>
          <p:cNvSpPr/>
          <p:nvPr/>
        </p:nvSpPr>
        <p:spPr>
          <a:xfrm>
            <a:off x="683568" y="1490836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配置中心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负载均衡                      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统一命名服务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共享锁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C3045D4-326C-4999-9B93-CA01AB60F71D}"/>
              </a:ext>
            </a:extLst>
          </p:cNvPr>
          <p:cNvGrpSpPr/>
          <p:nvPr/>
        </p:nvGrpSpPr>
        <p:grpSpPr>
          <a:xfrm>
            <a:off x="3203848" y="358586"/>
            <a:ext cx="2952327" cy="646331"/>
            <a:chOff x="3458817" y="358586"/>
            <a:chExt cx="2226366" cy="646331"/>
          </a:xfrm>
        </p:grpSpPr>
        <p:sp>
          <p:nvSpPr>
            <p:cNvPr id="4" name="TextBox 47">
              <a:extLst>
                <a:ext uri="{FF2B5EF4-FFF2-40B4-BE49-F238E27FC236}">
                  <a16:creationId xmlns:a16="http://schemas.microsoft.com/office/drawing/2014/main" id="{C2FC5898-7C4C-4F7A-854F-A49629262ADF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Zookeeper</a:t>
              </a:r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常见应用场景</a:t>
              </a:r>
            </a:p>
          </p:txBody>
        </p:sp>
        <p:sp>
          <p:nvSpPr>
            <p:cNvPr id="5" name="Rectangle 20">
              <a:extLst>
                <a:ext uri="{FF2B5EF4-FFF2-40B4-BE49-F238E27FC236}">
                  <a16:creationId xmlns:a16="http://schemas.microsoft.com/office/drawing/2014/main" id="{AAA34A4D-9D29-4EEA-8E5E-2573A7E3C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21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8B9E422-FEFA-47AD-8823-A98BAE276320}"/>
              </a:ext>
            </a:extLst>
          </p:cNvPr>
          <p:cNvGrpSpPr/>
          <p:nvPr/>
        </p:nvGrpSpPr>
        <p:grpSpPr>
          <a:xfrm>
            <a:off x="3203848" y="358586"/>
            <a:ext cx="2952327" cy="450017"/>
            <a:chOff x="3458817" y="358586"/>
            <a:chExt cx="2226366" cy="450017"/>
          </a:xfrm>
        </p:grpSpPr>
        <p:sp>
          <p:nvSpPr>
            <p:cNvPr id="3" name="TextBox 47">
              <a:extLst>
                <a:ext uri="{FF2B5EF4-FFF2-40B4-BE49-F238E27FC236}">
                  <a16:creationId xmlns:a16="http://schemas.microsoft.com/office/drawing/2014/main" id="{8A7AC957-BA72-4379-9F8D-DAA07289EF4A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Zookeeper</a:t>
              </a:r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基本概念</a:t>
              </a:r>
            </a:p>
          </p:txBody>
        </p:sp>
        <p:sp>
          <p:nvSpPr>
            <p:cNvPr id="4" name="Rectangle 20">
              <a:extLst>
                <a:ext uri="{FF2B5EF4-FFF2-40B4-BE49-F238E27FC236}">
                  <a16:creationId xmlns:a16="http://schemas.microsoft.com/office/drawing/2014/main" id="{E09FE70F-B85F-4732-9674-7859D0630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BCA8F23-2876-49CB-8032-2E2B57530637}"/>
              </a:ext>
            </a:extLst>
          </p:cNvPr>
          <p:cNvSpPr/>
          <p:nvPr/>
        </p:nvSpPr>
        <p:spPr>
          <a:xfrm>
            <a:off x="899592" y="1274812"/>
            <a:ext cx="66247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集群角色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Watcher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权限控制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7581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CD1771B4-0025-4016-9CEA-620C4947F0C6}"/>
              </a:ext>
            </a:extLst>
          </p:cNvPr>
          <p:cNvSpPr txBox="1">
            <a:spLocks/>
          </p:cNvSpPr>
          <p:nvPr/>
        </p:nvSpPr>
        <p:spPr>
          <a:xfrm>
            <a:off x="683568" y="1202804"/>
            <a:ext cx="6777416" cy="15121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Leader: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接受所有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Follower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的提案请求并统一协调发起提案的投票，负责与所有的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Follower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进行内部的数据交换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b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Follower: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直接为客户端服务并参与提案的投票，同时与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进行数据交换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b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Observer: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直接为客户端服务但并不参与提案的投票，同时也与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进行数据交换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6875CD-697E-4935-8234-0363A3F10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98948"/>
            <a:ext cx="5771429" cy="2209524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78B0E2DE-2A2E-4DA4-A952-CDEEDBCBC0D3}"/>
              </a:ext>
            </a:extLst>
          </p:cNvPr>
          <p:cNvGrpSpPr/>
          <p:nvPr/>
        </p:nvGrpSpPr>
        <p:grpSpPr>
          <a:xfrm>
            <a:off x="3203848" y="358586"/>
            <a:ext cx="2952327" cy="450017"/>
            <a:chOff x="3458817" y="358586"/>
            <a:chExt cx="2226366" cy="450017"/>
          </a:xfrm>
        </p:grpSpPr>
        <p:sp>
          <p:nvSpPr>
            <p:cNvPr id="5" name="TextBox 47">
              <a:extLst>
                <a:ext uri="{FF2B5EF4-FFF2-40B4-BE49-F238E27FC236}">
                  <a16:creationId xmlns:a16="http://schemas.microsoft.com/office/drawing/2014/main" id="{4771FF5F-15E4-47B5-AF6A-A612329056AB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集群角色</a:t>
              </a:r>
            </a:p>
          </p:txBody>
        </p:sp>
        <p:sp>
          <p:nvSpPr>
            <p:cNvPr id="6" name="Rectangle 20">
              <a:extLst>
                <a:ext uri="{FF2B5EF4-FFF2-40B4-BE49-F238E27FC236}">
                  <a16:creationId xmlns:a16="http://schemas.microsoft.com/office/drawing/2014/main" id="{A47FBE39-D41B-4CCA-84E3-8209D13BB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344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394E489-ECFA-4071-973D-CD70B3A2B2CC}"/>
              </a:ext>
            </a:extLst>
          </p:cNvPr>
          <p:cNvGrpSpPr/>
          <p:nvPr/>
        </p:nvGrpSpPr>
        <p:grpSpPr>
          <a:xfrm>
            <a:off x="3203848" y="358586"/>
            <a:ext cx="2952327" cy="450017"/>
            <a:chOff x="3458817" y="358586"/>
            <a:chExt cx="2226366" cy="450017"/>
          </a:xfrm>
        </p:grpSpPr>
        <p:sp>
          <p:nvSpPr>
            <p:cNvPr id="3" name="TextBox 47">
              <a:extLst>
                <a:ext uri="{FF2B5EF4-FFF2-40B4-BE49-F238E27FC236}">
                  <a16:creationId xmlns:a16="http://schemas.microsoft.com/office/drawing/2014/main" id="{9B2F1A26-249E-4B05-92FB-4C3C33112902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会话</a:t>
              </a:r>
            </a:p>
          </p:txBody>
        </p:sp>
        <p:sp>
          <p:nvSpPr>
            <p:cNvPr id="4" name="Rectangle 20">
              <a:extLst>
                <a:ext uri="{FF2B5EF4-FFF2-40B4-BE49-F238E27FC236}">
                  <a16:creationId xmlns:a16="http://schemas.microsoft.com/office/drawing/2014/main" id="{737CC433-B1B9-429F-959E-4269AB532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5" name="Picture 2" descr="这里写图片描述">
            <a:extLst>
              <a:ext uri="{FF2B5EF4-FFF2-40B4-BE49-F238E27FC236}">
                <a16:creationId xmlns:a16="http://schemas.microsoft.com/office/drawing/2014/main" id="{6A481CA6-362B-49D0-8C93-6C246EB82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18743"/>
            <a:ext cx="5544616" cy="121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864A632-F28D-4A37-8279-04AB27D46A96}"/>
              </a:ext>
            </a:extLst>
          </p:cNvPr>
          <p:cNvSpPr/>
          <p:nvPr/>
        </p:nvSpPr>
        <p:spPr>
          <a:xfrm>
            <a:off x="1043608" y="2570956"/>
            <a:ext cx="7416824" cy="225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初始化连接，状态转为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CONNECTING(①)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成功建立连接，状态转为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CONNECTED(②)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丢失了与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的连接或者没有接受到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的响应，状态转为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CONNECTING(③)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连上另外的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或连接上了之前的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，状态转为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CONNECTED(②)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若会话过期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负责声明会话过期，而不是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 )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，状态转为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CLOSED(⑤)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，状态转为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CLOSED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也可以主动关闭会话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(④)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，状态转为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1400535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277025" y="2388918"/>
            <a:ext cx="2589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环境搭建</a:t>
            </a: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6F34C8C9-2FAC-4146-B2BA-A92A58DD3577}"/>
              </a:ext>
            </a:extLst>
          </p:cNvPr>
          <p:cNvSpPr>
            <a:spLocks noEditPoints="1"/>
          </p:cNvSpPr>
          <p:nvPr/>
        </p:nvSpPr>
        <p:spPr bwMode="auto">
          <a:xfrm>
            <a:off x="4381754" y="1400986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E3B46EE-C841-46D4-B5F6-9D419E0EC4C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401"/>
</p:tagLst>
</file>

<file path=ppt/theme/theme1.xml><?xml version="1.0" encoding="utf-8"?>
<a:theme xmlns:a="http://schemas.openxmlformats.org/drawingml/2006/main" name="自定义设计方案">
  <a:themeElements>
    <a:clrScheme name="自定义 2">
      <a:dk1>
        <a:sysClr val="windowText" lastClr="000000"/>
      </a:dk1>
      <a:lt1>
        <a:sysClr val="window" lastClr="FFFFFF"/>
      </a:lt1>
      <a:dk2>
        <a:srgbClr val="9DE3D7"/>
      </a:dk2>
      <a:lt2>
        <a:srgbClr val="E7E6E6"/>
      </a:lt2>
      <a:accent1>
        <a:srgbClr val="77CBC3"/>
      </a:accent1>
      <a:accent2>
        <a:srgbClr val="9DE3D7"/>
      </a:accent2>
      <a:accent3>
        <a:srgbClr val="77CBC3"/>
      </a:accent3>
      <a:accent4>
        <a:srgbClr val="9DE3D7"/>
      </a:accent4>
      <a:accent5>
        <a:srgbClr val="77CBC3"/>
      </a:accent5>
      <a:accent6>
        <a:srgbClr val="9DE3D7"/>
      </a:accent6>
      <a:hlink>
        <a:srgbClr val="77CBC3"/>
      </a:hlink>
      <a:folHlink>
        <a:srgbClr val="9DE3D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2631</TotalTime>
  <Words>316</Words>
  <Application>Microsoft Office PowerPoint</Application>
  <PresentationFormat>自定义</PresentationFormat>
  <Paragraphs>67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Impact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401</dc:title>
  <dc:subject/>
  <dc:creator/>
  <cp:keywords/>
  <dc:description/>
  <cp:lastModifiedBy>谭锋</cp:lastModifiedBy>
  <cp:revision>523</cp:revision>
  <dcterms:created xsi:type="dcterms:W3CDTF">2016-03-21T01:49:00Z</dcterms:created>
  <dcterms:modified xsi:type="dcterms:W3CDTF">2017-08-02T05:38:30Z</dcterms:modified>
  <cp:category/>
  <cp:contentStatus>www.pptfans.cn下载更多免费模板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