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0" r:id="rId4"/>
    <p:sldMasterId id="2147483681" r:id="rId5"/>
  </p:sldMasterIdLst>
  <p:notesMasterIdLst>
    <p:notesMasterId r:id="rId7"/>
  </p:notesMasterIdLst>
  <p:sldIdLst>
    <p:sldId id="262" r:id="rId6"/>
    <p:sldId id="263" r:id="rId8"/>
    <p:sldId id="264" r:id="rId9"/>
    <p:sldId id="267" r:id="rId10"/>
    <p:sldId id="268" r:id="rId11"/>
    <p:sldId id="272" r:id="rId12"/>
    <p:sldId id="273" r:id="rId13"/>
    <p:sldId id="274" r:id="rId14"/>
    <p:sldId id="275" r:id="rId15"/>
    <p:sldId id="269" r:id="rId16"/>
    <p:sldId id="270" r:id="rId17"/>
    <p:sldId id="271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>
        <p:guide orient="horz" pos="223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54300"/>
            <a:ext cx="9144000" cy="106209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cxnSp>
        <p:nvCxnSpPr>
          <p:cNvPr id="20" name="Straight Connector 20@|9FFC:0|FBC:0|LFC:16777215|LBC:16777215"/>
          <p:cNvCxnSpPr/>
          <p:nvPr userDrawn="1"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1@|1FFC:16777215|FBC:16777215|LFC:16777215|LBC:16777215"/>
          <p:cNvSpPr/>
          <p:nvPr userDrawn="1"/>
        </p:nvSpPr>
        <p:spPr>
          <a:xfrm rot="16200000">
            <a:off x="1250039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Isosceles Triangle 22@|1FFC:16777215|FBC:16777215|LFC:16777215|LBC:16777215"/>
          <p:cNvSpPr/>
          <p:nvPr userDrawn="1"/>
        </p:nvSpPr>
        <p:spPr>
          <a:xfrm rot="16200000">
            <a:off x="1128415" y="3576922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Isosceles Triangle 23@|1FFC:16777215|FBC:16777215|LFC:16777215|LBC:16777215"/>
          <p:cNvSpPr/>
          <p:nvPr userDrawn="1"/>
        </p:nvSpPr>
        <p:spPr>
          <a:xfrm rot="16200000">
            <a:off x="1006791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" name="Straight Connector 18@|9FFC:0|FBC:0|LFC:16777215|LBC:16777215"/>
          <p:cNvCxnSpPr/>
          <p:nvPr userDrawn="1"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6@|1FFC:16777215|FBC:16777215|LFC:16777215|LBC:16777215"/>
          <p:cNvSpPr/>
          <p:nvPr userDrawn="1"/>
        </p:nvSpPr>
        <p:spPr>
          <a:xfrm rot="5400000" flipH="1">
            <a:off x="1052566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Isosceles Triangle 27@|1FFC:16777215|FBC:16777215|LFC:16777215|LBC:16777215"/>
          <p:cNvSpPr/>
          <p:nvPr userDrawn="1"/>
        </p:nvSpPr>
        <p:spPr>
          <a:xfrm rot="5400000" flipH="1">
            <a:off x="10635523" y="3564749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Isosceles Triangle 28@|1FFC:16777215|FBC:16777215|LFC:16777215|LBC:16777215"/>
          <p:cNvSpPr/>
          <p:nvPr userDrawn="1"/>
        </p:nvSpPr>
        <p:spPr>
          <a:xfrm rot="5400000" flipH="1">
            <a:off x="1074537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Freeform 28"/>
          <p:cNvSpPr/>
          <p:nvPr userDrawn="1"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17532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02400" y="2962800"/>
            <a:ext cx="9784800" cy="32868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306285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8737599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07600" y="4082400"/>
            <a:ext cx="9414000" cy="1015200"/>
          </a:xfrm>
        </p:spPr>
        <p:txBody>
          <a:bodyPr anchor="t" anchorCtr="0">
            <a:normAutofit/>
          </a:bodyPr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椭圆 6"/>
          <p:cNvSpPr/>
          <p:nvPr userDrawn="1"/>
        </p:nvSpPr>
        <p:spPr>
          <a:xfrm>
            <a:off x="5122343" y="1678732"/>
            <a:ext cx="1947314" cy="19979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0" b="1" dirty="0">
              <a:solidFill>
                <a:schemeClr val="accen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9144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02400" y="1922526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02400" y="4223292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306285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8737599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0@|9FFC:0|FBC:0|LFC:16777215|LBC:16777215"/>
          <p:cNvCxnSpPr/>
          <p:nvPr userDrawn="1"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8@|9FFC:0|FBC:0|LFC:16777215|LBC:16777215"/>
          <p:cNvCxnSpPr/>
          <p:nvPr userDrawn="1"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28"/>
          <p:cNvSpPr/>
          <p:nvPr userDrawn="1"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9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800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800" y="2059200"/>
            <a:ext cx="4165200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81882" y="365125"/>
            <a:ext cx="1771918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627772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11175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39656" y="1122363"/>
            <a:ext cx="6633030" cy="2387600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239656" y="3602038"/>
            <a:ext cx="663303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02400" y="1684800"/>
            <a:ext cx="9784800" cy="4237200"/>
          </a:xfrm>
        </p:spPr>
        <p:txBody>
          <a:bodyPr>
            <a:normAutofit/>
          </a:bodyPr>
          <a:lstStyle>
            <a:lvl1pPr marL="0" indent="0">
              <a:lnSpc>
                <a:spcPct val="160000"/>
              </a:lnSpc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8800" y="3963600"/>
            <a:ext cx="8114400" cy="925200"/>
          </a:xfrm>
        </p:spPr>
        <p:txBody>
          <a:bodyPr anchor="ctr" anchorCtr="0">
            <a:normAutofit/>
          </a:bodyPr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>
            <a:off x="6242958" y="1511300"/>
            <a:ext cx="2578099" cy="222250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96000" rtlCol="0" anchor="ctr"/>
          <a:lstStyle/>
          <a:p>
            <a:pPr algn="ctr"/>
            <a:endParaRPr lang="zh-CN" altLang="en-US" sz="9600" b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02400" y="1343837"/>
            <a:ext cx="9784800" cy="2463955"/>
          </a:xfrm>
        </p:spPr>
        <p:txBody>
          <a:bodyPr>
            <a:normAutofit/>
          </a:bodyPr>
          <a:lstStyle>
            <a:lvl1pPr marL="342900" indent="-3429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>
              <a:spcBef>
                <a:spcPts val="0"/>
              </a:spcBef>
              <a:spcAft>
                <a:spcPts val="0"/>
              </a:spcAft>
              <a:defRPr sz="2000"/>
            </a:lvl2pPr>
            <a:lvl3pPr>
              <a:spcBef>
                <a:spcPts val="0"/>
              </a:spcBef>
              <a:spcAft>
                <a:spcPts val="0"/>
              </a:spcAft>
              <a:defRPr sz="1800"/>
            </a:lvl3pPr>
            <a:lvl4pPr>
              <a:spcBef>
                <a:spcPts val="0"/>
              </a:spcBef>
              <a:spcAft>
                <a:spcPts val="0"/>
              </a:spcAft>
              <a:defRPr sz="1800"/>
            </a:lvl4pPr>
            <a:lvl5pPr>
              <a:spcBef>
                <a:spcPts val="0"/>
              </a:spcBef>
              <a:spcAft>
                <a:spcPts val="0"/>
              </a:spcAft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02400" y="3892395"/>
            <a:ext cx="9784800" cy="2463955"/>
          </a:xfrm>
        </p:spPr>
        <p:txBody>
          <a:bodyPr>
            <a:normAutofit/>
          </a:bodyPr>
          <a:lstStyle>
            <a:lvl1pPr marL="342900" indent="-3429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>
              <a:spcBef>
                <a:spcPts val="0"/>
              </a:spcBef>
              <a:spcAft>
                <a:spcPts val="0"/>
              </a:spcAft>
              <a:defRPr sz="2000"/>
            </a:lvl2pPr>
            <a:lvl3pPr>
              <a:spcBef>
                <a:spcPts val="0"/>
              </a:spcBef>
              <a:spcAft>
                <a:spcPts val="0"/>
              </a:spcAft>
              <a:defRPr sz="1800"/>
            </a:lvl3pPr>
            <a:lvl4pPr>
              <a:spcBef>
                <a:spcPts val="0"/>
              </a:spcBef>
              <a:spcAft>
                <a:spcPts val="0"/>
              </a:spcAft>
              <a:defRPr sz="1800"/>
            </a:lvl4pPr>
            <a:lvl5pPr>
              <a:spcBef>
                <a:spcPts val="0"/>
              </a:spcBef>
              <a:spcAft>
                <a:spcPts val="0"/>
              </a:spcAft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41600" y="1951200"/>
            <a:ext cx="6634800" cy="2386800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defRPr sz="9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800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800" y="20592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59636" y="365125"/>
            <a:ext cx="1794164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365125"/>
            <a:ext cx="8596745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9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889" y="2686050"/>
            <a:ext cx="2297112" cy="198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46038"/>
            <a:ext cx="1763712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434975"/>
            <a:ext cx="122872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0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1" b="16444"/>
          <a:stretch>
            <a:fillRect/>
          </a:stretch>
        </p:blipFill>
        <p:spPr bwMode="auto">
          <a:xfrm>
            <a:off x="0" y="5359400"/>
            <a:ext cx="2888143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0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788" y="4738688"/>
            <a:ext cx="1287462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任意多边形 18"/>
          <p:cNvSpPr/>
          <p:nvPr/>
        </p:nvSpPr>
        <p:spPr>
          <a:xfrm>
            <a:off x="7366000" y="0"/>
            <a:ext cx="4826000" cy="4043303"/>
          </a:xfrm>
          <a:custGeom>
            <a:avLst/>
            <a:gdLst>
              <a:gd name="connsiteX0" fmla="*/ 1029709 w 4254500"/>
              <a:gd name="connsiteY0" fmla="*/ 0 h 3564491"/>
              <a:gd name="connsiteX1" fmla="*/ 4254500 w 4254500"/>
              <a:gd name="connsiteY1" fmla="*/ 0 h 3564491"/>
              <a:gd name="connsiteX2" fmla="*/ 4254500 w 4254500"/>
              <a:gd name="connsiteY2" fmla="*/ 3564491 h 3564491"/>
              <a:gd name="connsiteX3" fmla="*/ 0 w 4254500"/>
              <a:gd name="connsiteY3" fmla="*/ 1927225 h 356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4500" h="3564491">
                <a:moveTo>
                  <a:pt x="1029709" y="0"/>
                </a:moveTo>
                <a:lnTo>
                  <a:pt x="4254500" y="0"/>
                </a:lnTo>
                <a:lnTo>
                  <a:pt x="4254500" y="3564491"/>
                </a:lnTo>
                <a:lnTo>
                  <a:pt x="0" y="1927225"/>
                </a:lnTo>
                <a:close/>
              </a:path>
            </a:pathLst>
          </a:custGeom>
          <a:blipFill>
            <a:blip r:embed="rId7" cstate="print"/>
            <a:srcRect/>
            <a:stretch>
              <a:fillRect l="15224" t="-14598" r="-15224" b="606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077640" y="4077447"/>
            <a:ext cx="70975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731" y="2416031"/>
            <a:ext cx="8603369" cy="1463030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4400" b="1">
                <a:ln w="317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8877" y="4237692"/>
            <a:ext cx="6375077" cy="550986"/>
          </a:xfr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24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00" y="162000"/>
            <a:ext cx="6667200" cy="1080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276000" y="3396343"/>
            <a:ext cx="5644800" cy="1913657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5487" y="1054100"/>
            <a:ext cx="7556500" cy="263747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55319" y="3748314"/>
            <a:ext cx="7616837" cy="15094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736600" y="2000250"/>
            <a:ext cx="2857500" cy="2857500"/>
            <a:chOff x="838200" y="2000250"/>
            <a:chExt cx="2857500" cy="2857500"/>
          </a:xfrm>
        </p:grpSpPr>
        <p:sp>
          <p:nvSpPr>
            <p:cNvPr id="19" name="椭圆 18"/>
            <p:cNvSpPr/>
            <p:nvPr userDrawn="1"/>
          </p:nvSpPr>
          <p:spPr>
            <a:xfrm>
              <a:off x="838200" y="2000250"/>
              <a:ext cx="2857500" cy="2857500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 userDrawn="1"/>
          </p:nvSpPr>
          <p:spPr>
            <a:xfrm>
              <a:off x="2189951" y="2513486"/>
              <a:ext cx="1505749" cy="2309526"/>
            </a:xfrm>
            <a:custGeom>
              <a:avLst/>
              <a:gdLst>
                <a:gd name="connsiteX0" fmla="*/ 356323 w 1505749"/>
                <a:gd name="connsiteY0" fmla="*/ 0 h 2309526"/>
                <a:gd name="connsiteX1" fmla="*/ 384861 w 1505749"/>
                <a:gd name="connsiteY1" fmla="*/ 0 h 2309526"/>
                <a:gd name="connsiteX2" fmla="*/ 1493770 w 1505749"/>
                <a:gd name="connsiteY2" fmla="*/ 739272 h 2309526"/>
                <a:gd name="connsiteX3" fmla="*/ 1498373 w 1505749"/>
                <a:gd name="connsiteY3" fmla="*/ 769433 h 2309526"/>
                <a:gd name="connsiteX4" fmla="*/ 1505749 w 1505749"/>
                <a:gd name="connsiteY4" fmla="*/ 915515 h 2309526"/>
                <a:gd name="connsiteX5" fmla="*/ 501865 w 1505749"/>
                <a:gd name="connsiteY5" fmla="*/ 2280031 h 2309526"/>
                <a:gd name="connsiteX6" fmla="*/ 387155 w 1505749"/>
                <a:gd name="connsiteY6" fmla="*/ 2309526 h 2309526"/>
                <a:gd name="connsiteX7" fmla="*/ 0 w 1505749"/>
                <a:gd name="connsiteY7" fmla="*/ 2019160 h 230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5749" h="2309526">
                  <a:moveTo>
                    <a:pt x="356323" y="0"/>
                  </a:moveTo>
                  <a:lnTo>
                    <a:pt x="384861" y="0"/>
                  </a:lnTo>
                  <a:lnTo>
                    <a:pt x="1493770" y="739272"/>
                  </a:lnTo>
                  <a:lnTo>
                    <a:pt x="1498373" y="769433"/>
                  </a:lnTo>
                  <a:cubicBezTo>
                    <a:pt x="1503251" y="817465"/>
                    <a:pt x="1505749" y="866198"/>
                    <a:pt x="1505749" y="915515"/>
                  </a:cubicBezTo>
                  <a:cubicBezTo>
                    <a:pt x="1505749" y="1556640"/>
                    <a:pt x="1083464" y="2099135"/>
                    <a:pt x="501865" y="2280031"/>
                  </a:cubicBezTo>
                  <a:lnTo>
                    <a:pt x="387155" y="2309526"/>
                  </a:lnTo>
                  <a:lnTo>
                    <a:pt x="0" y="201916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 userDrawn="1"/>
          </p:nvSpPr>
          <p:spPr>
            <a:xfrm>
              <a:off x="1914446" y="2513486"/>
              <a:ext cx="705009" cy="2038779"/>
            </a:xfrm>
            <a:custGeom>
              <a:avLst/>
              <a:gdLst>
                <a:gd name="connsiteX0" fmla="*/ 261453 w 705009"/>
                <a:gd name="connsiteY0" fmla="*/ 1504098 h 2038779"/>
                <a:gd name="connsiteX1" fmla="*/ 436829 w 705009"/>
                <a:gd name="connsiteY1" fmla="*/ 1504934 h 2038779"/>
                <a:gd name="connsiteX2" fmla="*/ 433279 w 705009"/>
                <a:gd name="connsiteY2" fmla="*/ 2038779 h 2038779"/>
                <a:gd name="connsiteX3" fmla="*/ 257895 w 705009"/>
                <a:gd name="connsiteY3" fmla="*/ 2037559 h 2038779"/>
                <a:gd name="connsiteX4" fmla="*/ 380683 w 705009"/>
                <a:gd name="connsiteY4" fmla="*/ 209743 h 2038779"/>
                <a:gd name="connsiteX5" fmla="*/ 497603 w 705009"/>
                <a:gd name="connsiteY5" fmla="*/ 210428 h 2038779"/>
                <a:gd name="connsiteX6" fmla="*/ 497342 w 705009"/>
                <a:gd name="connsiteY6" fmla="*/ 280807 h 2038779"/>
                <a:gd name="connsiteX7" fmla="*/ 380225 w 705009"/>
                <a:gd name="connsiteY7" fmla="*/ 279935 h 2038779"/>
                <a:gd name="connsiteX8" fmla="*/ 228377 w 705009"/>
                <a:gd name="connsiteY8" fmla="*/ 208744 h 2038779"/>
                <a:gd name="connsiteX9" fmla="*/ 345493 w 705009"/>
                <a:gd name="connsiteY9" fmla="*/ 209617 h 2038779"/>
                <a:gd name="connsiteX10" fmla="*/ 345231 w 705009"/>
                <a:gd name="connsiteY10" fmla="*/ 279996 h 2038779"/>
                <a:gd name="connsiteX11" fmla="*/ 227730 w 705009"/>
                <a:gd name="connsiteY11" fmla="*/ 279132 h 2038779"/>
                <a:gd name="connsiteX12" fmla="*/ 173006 w 705009"/>
                <a:gd name="connsiteY12" fmla="*/ 111228 h 2038779"/>
                <a:gd name="connsiteX13" fmla="*/ 171355 w 705009"/>
                <a:gd name="connsiteY13" fmla="*/ 399682 h 2038779"/>
                <a:gd name="connsiteX14" fmla="*/ 544434 w 705009"/>
                <a:gd name="connsiteY14" fmla="*/ 402362 h 2038779"/>
                <a:gd name="connsiteX15" fmla="*/ 546264 w 705009"/>
                <a:gd name="connsiteY15" fmla="*/ 113326 h 2038779"/>
                <a:gd name="connsiteX16" fmla="*/ 63474 w 705009"/>
                <a:gd name="connsiteY16" fmla="*/ 0 h 2038779"/>
                <a:gd name="connsiteX17" fmla="*/ 118668 w 705009"/>
                <a:gd name="connsiteY17" fmla="*/ 420 h 2038779"/>
                <a:gd name="connsiteX18" fmla="*/ 602312 w 705009"/>
                <a:gd name="connsiteY18" fmla="*/ 3359 h 2038779"/>
                <a:gd name="connsiteX19" fmla="*/ 657506 w 705009"/>
                <a:gd name="connsiteY19" fmla="*/ 3779 h 2038779"/>
                <a:gd name="connsiteX20" fmla="*/ 657079 w 705009"/>
                <a:gd name="connsiteY20" fmla="*/ 58973 h 2038779"/>
                <a:gd name="connsiteX21" fmla="*/ 654821 w 705009"/>
                <a:gd name="connsiteY21" fmla="*/ 403203 h 2038779"/>
                <a:gd name="connsiteX22" fmla="*/ 705009 w 705009"/>
                <a:gd name="connsiteY22" fmla="*/ 403356 h 2038779"/>
                <a:gd name="connsiteX23" fmla="*/ 701222 w 705009"/>
                <a:gd name="connsiteY23" fmla="*/ 1000467 h 2038779"/>
                <a:gd name="connsiteX24" fmla="*/ 569529 w 705009"/>
                <a:gd name="connsiteY24" fmla="*/ 1286240 h 2038779"/>
                <a:gd name="connsiteX25" fmla="*/ 568567 w 705009"/>
                <a:gd name="connsiteY25" fmla="*/ 1424703 h 2038779"/>
                <a:gd name="connsiteX26" fmla="*/ 133573 w 705009"/>
                <a:gd name="connsiteY26" fmla="*/ 1421954 h 2038779"/>
                <a:gd name="connsiteX27" fmla="*/ 134759 w 705009"/>
                <a:gd name="connsiteY27" fmla="*/ 1284834 h 2038779"/>
                <a:gd name="connsiteX28" fmla="*/ 0 w 705009"/>
                <a:gd name="connsiteY28" fmla="*/ 1009039 h 2038779"/>
                <a:gd name="connsiteX29" fmla="*/ 3863 w 705009"/>
                <a:gd name="connsiteY29" fmla="*/ 398852 h 2038779"/>
                <a:gd name="connsiteX30" fmla="*/ 60978 w 705009"/>
                <a:gd name="connsiteY30" fmla="*/ 399227 h 2038779"/>
                <a:gd name="connsiteX31" fmla="*/ 63244 w 705009"/>
                <a:gd name="connsiteY31" fmla="*/ 55381 h 203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5009" h="2038779">
                  <a:moveTo>
                    <a:pt x="261453" y="1504098"/>
                  </a:moveTo>
                  <a:lnTo>
                    <a:pt x="436829" y="1504934"/>
                  </a:lnTo>
                  <a:lnTo>
                    <a:pt x="433279" y="2038779"/>
                  </a:lnTo>
                  <a:lnTo>
                    <a:pt x="257895" y="2037559"/>
                  </a:lnTo>
                  <a:close/>
                  <a:moveTo>
                    <a:pt x="380683" y="209743"/>
                  </a:moveTo>
                  <a:lnTo>
                    <a:pt x="497603" y="210428"/>
                  </a:lnTo>
                  <a:lnTo>
                    <a:pt x="497342" y="280807"/>
                  </a:lnTo>
                  <a:lnTo>
                    <a:pt x="380225" y="279935"/>
                  </a:lnTo>
                  <a:close/>
                  <a:moveTo>
                    <a:pt x="228377" y="208744"/>
                  </a:moveTo>
                  <a:lnTo>
                    <a:pt x="345493" y="209617"/>
                  </a:lnTo>
                  <a:lnTo>
                    <a:pt x="345231" y="279996"/>
                  </a:lnTo>
                  <a:lnTo>
                    <a:pt x="227730" y="279132"/>
                  </a:lnTo>
                  <a:close/>
                  <a:moveTo>
                    <a:pt x="173006" y="111228"/>
                  </a:moveTo>
                  <a:lnTo>
                    <a:pt x="171355" y="399682"/>
                  </a:lnTo>
                  <a:lnTo>
                    <a:pt x="544434" y="402362"/>
                  </a:lnTo>
                  <a:lnTo>
                    <a:pt x="546264" y="113326"/>
                  </a:lnTo>
                  <a:close/>
                  <a:moveTo>
                    <a:pt x="63474" y="0"/>
                  </a:moveTo>
                  <a:lnTo>
                    <a:pt x="118668" y="420"/>
                  </a:lnTo>
                  <a:lnTo>
                    <a:pt x="602312" y="3359"/>
                  </a:lnTo>
                  <a:lnTo>
                    <a:pt x="657506" y="3779"/>
                  </a:lnTo>
                  <a:lnTo>
                    <a:pt x="657079" y="58973"/>
                  </a:lnTo>
                  <a:lnTo>
                    <a:pt x="654821" y="403203"/>
                  </a:lnTo>
                  <a:lnTo>
                    <a:pt x="705009" y="403356"/>
                  </a:lnTo>
                  <a:lnTo>
                    <a:pt x="701222" y="1000467"/>
                  </a:lnTo>
                  <a:lnTo>
                    <a:pt x="569529" y="1286240"/>
                  </a:lnTo>
                  <a:lnTo>
                    <a:pt x="568567" y="1424703"/>
                  </a:lnTo>
                  <a:lnTo>
                    <a:pt x="133573" y="1421954"/>
                  </a:lnTo>
                  <a:lnTo>
                    <a:pt x="134759" y="1284834"/>
                  </a:lnTo>
                  <a:lnTo>
                    <a:pt x="0" y="1009039"/>
                  </a:lnTo>
                  <a:lnTo>
                    <a:pt x="3863" y="398852"/>
                  </a:lnTo>
                  <a:lnTo>
                    <a:pt x="60978" y="399227"/>
                  </a:lnTo>
                  <a:lnTo>
                    <a:pt x="63244" y="5538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670800" y="3360120"/>
            <a:ext cx="3254400" cy="300240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 algn="l">
              <a:buNone/>
              <a:defRPr sz="20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13" hasCustomPrompt="1"/>
          </p:nvPr>
        </p:nvSpPr>
        <p:spPr>
          <a:xfrm>
            <a:off x="2192400" y="3353950"/>
            <a:ext cx="3254400" cy="300240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3935413" y="1042988"/>
            <a:ext cx="4460876" cy="4468812"/>
            <a:chOff x="3935413" y="1042988"/>
            <a:chExt cx="4460876" cy="4468812"/>
          </a:xfrm>
        </p:grpSpPr>
        <p:sp>
          <p:nvSpPr>
            <p:cNvPr id="6" name="任意多边形 5"/>
            <p:cNvSpPr/>
            <p:nvPr userDrawn="1">
              <p:custDataLst>
                <p:tags r:id="rId2"/>
              </p:custDataLst>
            </p:nvPr>
          </p:nvSpPr>
          <p:spPr>
            <a:xfrm flipH="1">
              <a:off x="6164263" y="1836738"/>
              <a:ext cx="2228850" cy="36750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任意多边形 6"/>
            <p:cNvSpPr/>
            <p:nvPr userDrawn="1">
              <p:custDataLst>
                <p:tags r:id="rId3"/>
              </p:custDataLst>
            </p:nvPr>
          </p:nvSpPr>
          <p:spPr>
            <a:xfrm>
              <a:off x="3935413" y="1042988"/>
              <a:ext cx="2228850" cy="368141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任意多边形 7"/>
            <p:cNvSpPr/>
            <p:nvPr userDrawn="1">
              <p:custDataLst>
                <p:tags r:id="rId4"/>
              </p:custDataLst>
            </p:nvPr>
          </p:nvSpPr>
          <p:spPr>
            <a:xfrm>
              <a:off x="393541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任意多边形 8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616426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56800" y="2250000"/>
            <a:ext cx="1569600" cy="1753200"/>
          </a:xfrm>
          <a:noFill/>
        </p:spPr>
        <p:txBody>
          <a:bodyPr>
            <a:normAutofit/>
          </a:bodyPr>
          <a:lstStyle>
            <a:lvl1pPr algn="ctr">
              <a:defRPr sz="54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00" y="162000"/>
            <a:ext cx="6667200" cy="1080000"/>
          </a:xfrm>
        </p:spPr>
        <p:txBody>
          <a:bodyPr anchor="ctr" anchorCtr="0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4800" y="2376000"/>
            <a:ext cx="5176800" cy="18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65600" y="2800800"/>
            <a:ext cx="5140800" cy="957600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9588" y="1925638"/>
            <a:ext cx="11134725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509588" y="4630738"/>
            <a:ext cx="11134725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6096000" y="1925638"/>
            <a:ext cx="0" cy="27051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11175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image" Target="../media/image5.jpe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1" Type="http://schemas.openxmlformats.org/officeDocument/2006/relationships/image" Target="../media/image10.png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06286"/>
            <a:ext cx="10515600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58270"/>
            <a:ext cx="41148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 baseline="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1429"/>
            <a:ext cx="10515600" cy="472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7.xml"/><Relationship Id="rId3" Type="http://schemas.openxmlformats.org/officeDocument/2006/relationships/tags" Target="../tags/tag1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7.xml"/><Relationship Id="rId2" Type="http://schemas.openxmlformats.org/officeDocument/2006/relationships/tags" Target="../tags/tag19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9.xml"/><Relationship Id="rId2" Type="http://schemas.openxmlformats.org/officeDocument/2006/relationships/tags" Target="../tags/tag7.xml"/><Relationship Id="rId1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7.xml"/><Relationship Id="rId2" Type="http://schemas.openxmlformats.org/officeDocument/2006/relationships/tags" Target="../tags/tag8.xml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2045970" y="1153160"/>
            <a:ext cx="607758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indent="0"/>
            <a:r>
              <a:rPr lang="en-US" altLang="zh-CN" sz="2400" b="0" i="1"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400" b="0" i="1"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互联网技术学习交流群号：</a:t>
            </a:r>
            <a:r>
              <a:rPr lang="en-US" altLang="zh-CN" sz="2400" b="0" i="1"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656951213</a:t>
            </a:r>
            <a:endParaRPr lang="en-US" altLang="zh-CN" sz="2400" b="0" i="1"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indent="0"/>
            <a:r>
              <a:rPr lang="zh-CN" altLang="en-US" sz="2400" b="0" i="1"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往期视频加小乔老师</a:t>
            </a:r>
            <a:r>
              <a:rPr lang="en-US" altLang="zh-CN" sz="2400" b="0" i="1"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QQ</a:t>
            </a:r>
            <a:r>
              <a:rPr lang="zh-CN" altLang="en-US" sz="2400" b="0" i="1"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400" b="0" i="1"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895900009</a:t>
            </a:r>
            <a:endParaRPr lang="en-US" altLang="zh-CN" sz="2400" b="0" i="1"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020699" y="937744"/>
            <a:ext cx="2990881" cy="9852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解决之道？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57043" y="3093142"/>
            <a:ext cx="6419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如果你是一名架构师，正在带领团队开发大量的</a:t>
            </a:r>
            <a:r>
              <a:rPr lang="en-US" altLang="zh-CN" sz="2000" dirty="0"/>
              <a:t>API</a:t>
            </a:r>
            <a:r>
              <a:rPr lang="zh-CN" altLang="en-US" sz="2000" dirty="0"/>
              <a:t>接口，如何在保证项目进度的情况下又保证质量呢？</a:t>
            </a:r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020699" y="937744"/>
            <a:ext cx="2990881" cy="9852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解决之道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99466" y="2618334"/>
            <a:ext cx="641985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dirty="0"/>
              <a:t>首先应该把组员召集起来，宣讲项目对各成员的意义，从心态上重视该项目。</a:t>
            </a:r>
            <a:endParaRPr lang="en-US" altLang="zh-CN" sz="2000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dirty="0"/>
              <a:t>制定接口开发规范，不允许有不清晰的接口结构</a:t>
            </a:r>
            <a:endParaRPr lang="en-US" altLang="zh-CN" sz="2000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dirty="0"/>
              <a:t>在执行上对接口进行严格审查，建立奖罚制度</a:t>
            </a:r>
            <a:endParaRPr lang="en-US" altLang="zh-CN" sz="2000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dirty="0"/>
              <a:t>建议有效的沟通反馈机制，比如每日开展晨会、项目日报、周报总结等。</a:t>
            </a:r>
            <a:endParaRPr lang="en-US" altLang="zh-CN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723983" y="5436545"/>
            <a:ext cx="967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CFFCC"/>
                </a:solidFill>
              </a:rPr>
              <a:t>只要严格遵守以上四点，一般的效率问题和质量问题都不会得到解决，项目会按时完成，项目奖金也会顺利下发，形势喜人。</a:t>
            </a:r>
            <a:endParaRPr kumimoji="1" lang="zh-CN" altLang="en-US" dirty="0">
              <a:solidFill>
                <a:srgbClr val="CCFFCC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771459" y="819043"/>
            <a:ext cx="3263859" cy="9614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有效的解决之道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57043" y="3093142"/>
            <a:ext cx="6419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直正的解决办法应该技术层面上去思考，是对程序的把控，而不是去把控人。</a:t>
            </a:r>
            <a:endParaRPr lang="en-US" altLang="zh-CN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1625994" y="5294103"/>
            <a:ext cx="642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CFFCC"/>
                </a:solidFill>
              </a:rPr>
              <a:t>代码要怎么做就一定会那样去做，而人的不可控因素就太多了</a:t>
            </a:r>
            <a:endParaRPr kumimoji="1" lang="en-US" altLang="zh-CN" dirty="0">
              <a:solidFill>
                <a:srgbClr val="CCFFCC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88375" y="403593"/>
            <a:ext cx="4142135" cy="9852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Http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接口实现过程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244" y="1483771"/>
            <a:ext cx="4248223" cy="52132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56" y="1394907"/>
            <a:ext cx="3786078" cy="546309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700244" y="724088"/>
            <a:ext cx="4142135" cy="9852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API</a:t>
            </a:r>
            <a:r>
              <a:rPr kumimoji="1" lang="zh-CN" altLang="en-US" dirty="0"/>
              <a:t>网关的作用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411362" y="2374039"/>
            <a:ext cx="682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1、去掉</a:t>
            </a:r>
            <a:r>
              <a:rPr kumimoji="1" lang="en-US" altLang="zh-CN" dirty="0" err="1"/>
              <a:t>mvc</a:t>
            </a:r>
            <a:r>
              <a:rPr kumimoji="1" lang="zh-CN" altLang="en-US" dirty="0"/>
              <a:t>控制器，将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请求直接无缝接入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服务接口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72732" y="3957895"/>
            <a:ext cx="519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、自动检测服务接口规范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96016" y="2920346"/>
            <a:ext cx="376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、统一出入参格式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81121" y="3464239"/>
            <a:ext cx="408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、统一异常规范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05284" y="5344520"/>
            <a:ext cx="6353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CCFFCC"/>
                </a:solidFill>
              </a:rPr>
              <a:t>API</a:t>
            </a:r>
            <a:r>
              <a:rPr kumimoji="1" lang="zh-CN" altLang="en-US" sz="1600" dirty="0">
                <a:solidFill>
                  <a:srgbClr val="CCFFCC"/>
                </a:solidFill>
              </a:rPr>
              <a:t>除了做到以上几点，还要保证他的易用性，没有过多的配置。</a:t>
            </a:r>
            <a:endParaRPr kumimoji="1" lang="zh-CN" altLang="en-US" sz="1600" dirty="0">
              <a:solidFill>
                <a:srgbClr val="CCFFCC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783324" y="771565"/>
            <a:ext cx="4130269" cy="9140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API</a:t>
            </a:r>
            <a:r>
              <a:rPr kumimoji="1" lang="zh-CN" altLang="en-US" dirty="0"/>
              <a:t>网关的实现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5574" y="1684700"/>
            <a:ext cx="1841500" cy="5054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902012" y="842790"/>
            <a:ext cx="3762338" cy="9852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后续扩展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63367" y="2445258"/>
            <a:ext cx="604110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API</a:t>
            </a:r>
            <a:r>
              <a:rPr kumimoji="1" lang="zh-CN" altLang="en-US" dirty="0"/>
              <a:t>文档结构自动生成</a:t>
            </a:r>
            <a:endParaRPr kumimoji="1" lang="en-US" altLang="zh-CN" dirty="0"/>
          </a:p>
          <a:p>
            <a:r>
              <a:rPr kumimoji="1" lang="zh-CN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API</a:t>
            </a:r>
            <a:r>
              <a:rPr kumimoji="1" lang="zh-CN" altLang="en-US" dirty="0"/>
              <a:t> </a:t>
            </a:r>
            <a:r>
              <a:rPr kumimoji="1" lang="en-US" altLang="zh-CN" dirty="0"/>
              <a:t>Mock</a:t>
            </a:r>
            <a:endParaRPr kumimoji="1" lang="en-US" altLang="zh-CN" dirty="0"/>
          </a:p>
          <a:p>
            <a:r>
              <a:rPr kumimoji="1" lang="zh-CN" altLang="zh-CN" dirty="0"/>
              <a:t>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API</a:t>
            </a:r>
            <a:r>
              <a:rPr kumimoji="1" lang="zh-CN" altLang="en-US" dirty="0"/>
              <a:t> 自动化测试工具集成</a:t>
            </a:r>
            <a:endParaRPr kumimoji="1" lang="en-US" altLang="zh-CN" dirty="0"/>
          </a:p>
          <a:p>
            <a:r>
              <a:rPr kumimoji="1" lang="zh-CN" altLang="zh-CN" dirty="0"/>
              <a:t>4</a:t>
            </a:r>
            <a:r>
              <a:rPr kumimoji="1" lang="zh-CN" altLang="en-US" dirty="0"/>
              <a:t>、接口版本管理</a:t>
            </a:r>
            <a:endParaRPr kumimoji="1" lang="en-US" altLang="zh-CN" dirty="0"/>
          </a:p>
          <a:p>
            <a:r>
              <a:rPr kumimoji="1" lang="zh-CN" altLang="zh-CN" dirty="0"/>
              <a:t>5</a:t>
            </a:r>
            <a:r>
              <a:rPr kumimoji="1" lang="zh-CN" altLang="en-US" dirty="0"/>
              <a:t>、接口缓存</a:t>
            </a:r>
            <a:endParaRPr kumimoji="1" lang="en-US" altLang="zh-CN" dirty="0"/>
          </a:p>
          <a:p>
            <a:r>
              <a:rPr kumimoji="1" lang="en-US" altLang="zh-CN" dirty="0"/>
              <a:t>6</a:t>
            </a:r>
            <a:r>
              <a:rPr kumimoji="1" lang="zh-CN" altLang="en-US" dirty="0"/>
              <a:t>、授权与验证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59834" y="5021089"/>
            <a:ext cx="6052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CFFCC"/>
                </a:solidFill>
              </a:rPr>
              <a:t>如果能做到以上几点，完全可以成就一个漂亮的开源系统，商业化也不是没有可能。</a:t>
            </a:r>
            <a:endParaRPr kumimoji="1" lang="zh-CN" altLang="en-US" dirty="0">
              <a:solidFill>
                <a:srgbClr val="CCFFCC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937618" y="925874"/>
            <a:ext cx="3299464" cy="9496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总结回顾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720942" y="2777623"/>
            <a:ext cx="5969899" cy="1471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、五大最不友好的接口</a:t>
            </a:r>
            <a:endParaRPr kumimoji="1" lang="en-US" altLang="zh-CN" dirty="0"/>
          </a:p>
          <a:p>
            <a:r>
              <a:rPr kumimoji="1" lang="zh-CN" altLang="zh-CN" dirty="0"/>
              <a:t>2</a:t>
            </a:r>
            <a:r>
              <a:rPr kumimoji="1" lang="zh-CN" altLang="en-US" dirty="0"/>
              <a:t>、解决接口开发的效率与质量问题应该从程序角度去思考</a:t>
            </a:r>
            <a:endParaRPr kumimoji="1" lang="en-US" altLang="zh-CN" dirty="0"/>
          </a:p>
          <a:p>
            <a:r>
              <a:rPr kumimoji="1" lang="zh-CN" altLang="zh-CN" dirty="0"/>
              <a:t>3</a:t>
            </a:r>
            <a:r>
              <a:rPr kumimoji="1" lang="zh-CN" altLang="en-US" dirty="0"/>
              <a:t>、我们通过开发一个</a:t>
            </a:r>
            <a:r>
              <a:rPr kumimoji="1" lang="en-US" altLang="zh-CN" dirty="0"/>
              <a:t>API</a:t>
            </a:r>
            <a:r>
              <a:rPr kumimoji="1" lang="zh-CN" altLang="en-US" dirty="0"/>
              <a:t>网关组件一定程度上解决了效率与质量问题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71230" y="1460157"/>
            <a:ext cx="9976778" cy="18764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</a:rPr>
              <a:t>大型互联网公司</a:t>
            </a:r>
            <a:r>
              <a:rPr lang="zh-CN" altLang="en-US" sz="4400">
                <a:solidFill>
                  <a:schemeClr val="accent1">
                    <a:lumMod val="75000"/>
                  </a:schemeClr>
                </a:solidFill>
              </a:rPr>
              <a:t>必备之</a:t>
            </a:r>
            <a:endParaRPr lang="en-US" altLang="zh-CN" sz="44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7200">
                <a:solidFill>
                  <a:schemeClr val="accent1">
                    <a:lumMod val="75000"/>
                  </a:schemeClr>
                </a:solidFill>
              </a:rPr>
              <a:t>高质量</a:t>
            </a:r>
            <a:r>
              <a:rPr lang="en-US" altLang="zh-CN" sz="7200">
                <a:solidFill>
                  <a:schemeClr val="accent1">
                    <a:lumMod val="75000"/>
                  </a:schemeClr>
                </a:solidFill>
              </a:rPr>
              <a:t>API</a:t>
            </a:r>
            <a:r>
              <a:rPr lang="zh-CN" altLang="en-US" sz="7200">
                <a:solidFill>
                  <a:schemeClr val="accent1">
                    <a:lumMod val="75000"/>
                  </a:schemeClr>
                </a:solidFill>
              </a:rPr>
              <a:t>网关组件实现</a:t>
            </a:r>
            <a:endParaRPr lang="zh-CN" altLang="en-US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283710" y="1478280"/>
            <a:ext cx="3873500" cy="11887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zh-CN" sz="7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主讲老师</a:t>
            </a:r>
            <a:endParaRPr lang="zh-CN" altLang="zh-CN" sz="7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98682" y="2827643"/>
            <a:ext cx="1560851" cy="59474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3200" dirty="0">
                <a:solidFill>
                  <a:schemeClr val="tx2"/>
                </a:solidFill>
              </a:rPr>
              <a:t>曾广炜</a:t>
            </a:r>
            <a:endParaRPr lang="zh-CN" altLang="en-US" sz="3200" dirty="0">
              <a:solidFill>
                <a:schemeClr val="tx2"/>
              </a:solidFill>
              <a:effectLst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49445" y="3947795"/>
            <a:ext cx="6419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多年的互联网技术开发和管理经验，曾任云猴网架构师，参与多个大型互联网平台的搭建，擅长</a:t>
            </a:r>
            <a:r>
              <a:rPr lang="en-US" altLang="zh-CN" sz="2000" dirty="0"/>
              <a:t>API</a:t>
            </a:r>
            <a:r>
              <a:rPr lang="zh-CN" altLang="en-US" sz="2000" dirty="0"/>
              <a:t>接口设计。目前正在研究通过工具解决团队编码效率的问题。</a:t>
            </a:r>
            <a:endParaRPr lang="en-US" altLang="zh-CN" sz="2000" dirty="0"/>
          </a:p>
          <a:p>
            <a:r>
              <a:rPr lang="en-US" altLang="zh-CN" sz="2000" dirty="0"/>
              <a:t>QQ:2877438881</a:t>
            </a:r>
            <a:endParaRPr lang="en-US" altLang="zh-CN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03" y="1268641"/>
            <a:ext cx="3572204" cy="535830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449444" y="2894182"/>
            <a:ext cx="1951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代号：鲁班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581561" y="890264"/>
            <a:ext cx="7242924" cy="10387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怎么判断一个接口写的好坏？</a:t>
            </a:r>
            <a:endParaRPr kumimoji="1"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3347208" y="2362166"/>
            <a:ext cx="6100182" cy="1471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代码写的好不好每个人的标准都不一样？但当大家碰到烂代码的时候感受都是一至的？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7886" y="4082929"/>
            <a:ext cx="2336800" cy="2514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828556" y="478233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CCFFCC"/>
                </a:solidFill>
              </a:rPr>
              <a:t>坑队友！！</a:t>
            </a:r>
            <a:endParaRPr kumimoji="1" lang="zh-CN" altLang="en-US" sz="1600" dirty="0">
              <a:solidFill>
                <a:srgbClr val="CCFFCC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89129" y="404328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CCFFCC"/>
                </a:solidFill>
              </a:rPr>
              <a:t>这决逼是个新手</a:t>
            </a:r>
            <a:endParaRPr kumimoji="1" lang="zh-CN" altLang="en-US" sz="1600" dirty="0">
              <a:solidFill>
                <a:srgbClr val="CCFFCC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29055" y="436558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CCFFCC"/>
                </a:solidFill>
              </a:rPr>
              <a:t>还有比这更坑的吗？</a:t>
            </a:r>
            <a:endParaRPr kumimoji="1" lang="en-US" altLang="zh-CN" sz="1600" dirty="0">
              <a:solidFill>
                <a:srgbClr val="CCFFCC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88171" y="5072959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CCFFCC"/>
                </a:solidFill>
              </a:rPr>
              <a:t>各种秀编程模式呀</a:t>
            </a:r>
            <a:endParaRPr kumimoji="1" lang="zh-CN" altLang="en-US" sz="1600" dirty="0">
              <a:solidFill>
                <a:srgbClr val="CCFFCC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46870" y="545702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CCFFCC"/>
                </a:solidFill>
              </a:rPr>
              <a:t>简值要炸了！！</a:t>
            </a:r>
            <a:endParaRPr kumimoji="1" lang="zh-CN" altLang="en-US" sz="1600" dirty="0">
              <a:solidFill>
                <a:srgbClr val="CCFFCC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7515" y="1246371"/>
            <a:ext cx="3441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solidFill>
                  <a:srgbClr val="0B6983"/>
                </a:solidFill>
              </a:rPr>
              <a:t>五大坑队友接口</a:t>
            </a:r>
            <a:endParaRPr kumimoji="1" lang="zh-CN" altLang="en-US" sz="3600" dirty="0">
              <a:solidFill>
                <a:srgbClr val="0B6983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2752" y="2931937"/>
            <a:ext cx="3845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/>
              <a:t>一、没有接口文档</a:t>
            </a:r>
            <a:endParaRPr kumimoji="1" lang="zh-CN" altLang="en-US" sz="3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176995" y="3996431"/>
            <a:ext cx="197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坑对队友指数：</a:t>
            </a:r>
            <a:endParaRPr kumimoji="1"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5067885" y="3964642"/>
            <a:ext cx="74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★★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872196" y="2931937"/>
            <a:ext cx="4759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/>
              <a:t>二、出入参风格不统一</a:t>
            </a:r>
            <a:endParaRPr kumimoji="1" lang="zh-CN" altLang="en-US" sz="3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402499" y="3996431"/>
            <a:ext cx="1819677" cy="407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坑对队友指数：</a:t>
            </a:r>
            <a:endParaRPr kumimoji="1"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5245913" y="4000253"/>
            <a:ext cx="74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★★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03177" y="976544"/>
            <a:ext cx="5089864" cy="88587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solidFill>
                  <a:srgbClr val="0B6983"/>
                </a:solidFill>
              </a:rPr>
              <a:t>五大坑队友接口</a:t>
            </a:r>
            <a:br>
              <a:rPr kumimoji="1" lang="zh-CN" altLang="en-US" dirty="0">
                <a:solidFill>
                  <a:srgbClr val="0B6983"/>
                </a:solidFill>
              </a:rPr>
            </a:b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002751" y="2931937"/>
            <a:ext cx="4403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/>
              <a:t>三、异常提示不友好</a:t>
            </a:r>
            <a:endParaRPr kumimoji="1" lang="zh-CN" altLang="en-US" sz="3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236339" y="3960821"/>
            <a:ext cx="1772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坑对队友指数：</a:t>
            </a:r>
            <a:endParaRPr kumimoji="1"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127515" y="1246371"/>
            <a:ext cx="3441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solidFill>
                  <a:srgbClr val="0B6983"/>
                </a:solidFill>
              </a:rPr>
              <a:t>五大坑队友接口</a:t>
            </a:r>
            <a:endParaRPr kumimoji="1" lang="zh-CN" altLang="en-US" sz="3600" dirty="0">
              <a:solidFill>
                <a:srgbClr val="0B6983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67884" y="3964642"/>
            <a:ext cx="91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★★★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002751" y="2931938"/>
            <a:ext cx="5601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/>
              <a:t>四、模型结构混乱，接口粗暴升级</a:t>
            </a:r>
            <a:endParaRPr kumimoji="1" lang="zh-CN" altLang="en-US" sz="3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806031" y="4400017"/>
            <a:ext cx="1855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坑对队友指数：</a:t>
            </a:r>
            <a:endParaRPr kumimoji="1"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127515" y="1246371"/>
            <a:ext cx="3441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solidFill>
                  <a:srgbClr val="0B6983"/>
                </a:solidFill>
              </a:rPr>
              <a:t>五大坑队友接口</a:t>
            </a:r>
            <a:endParaRPr kumimoji="1" lang="zh-CN" altLang="en-US" sz="3600" dirty="0">
              <a:solidFill>
                <a:srgbClr val="0B6983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66365" y="4403839"/>
            <a:ext cx="1163122" cy="37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★★★★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931540" y="2931941"/>
            <a:ext cx="573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/>
              <a:t>五、稳定性差，还找不到人！</a:t>
            </a:r>
            <a:endParaRPr kumimoji="1" lang="zh-CN" altLang="en-US" sz="3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628002" y="3996432"/>
            <a:ext cx="1831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坑对队友指数：</a:t>
            </a:r>
            <a:endParaRPr kumimoji="1"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127515" y="1246371"/>
            <a:ext cx="3441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solidFill>
                  <a:srgbClr val="0B6983"/>
                </a:solidFill>
              </a:rPr>
              <a:t>五大坑队友接口</a:t>
            </a:r>
            <a:endParaRPr kumimoji="1" lang="zh-CN" altLang="en-US" sz="3600" dirty="0">
              <a:solidFill>
                <a:srgbClr val="0B6983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95153" y="4012123"/>
            <a:ext cx="137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★★★★★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p="http://schemas.openxmlformats.org/presentationml/2006/main">
  <p:tag name="MH" val="20151102154557"/>
  <p:tag name="MH_LIBRARY" val="GRAPHIC"/>
  <p:tag name="MH_ORDER" val="Freeform 36"/>
</p:tagLst>
</file>

<file path=ppt/tags/tag10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1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2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3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4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5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6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7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8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9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MH" val="20151102154557"/>
  <p:tag name="MH_LIBRARY" val="GRAPHIC"/>
  <p:tag name="MH_ORDER" val="Freeform 34"/>
</p:tagLst>
</file>

<file path=ppt/tags/tag20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1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MH" val="20151102154557"/>
  <p:tag name="MH_LIBRARY" val="GRAPHIC"/>
  <p:tag name="MH_ORDER" val="Freeform 35"/>
</p:tagLst>
</file>

<file path=ppt/tags/tag4.xml><?xml version="1.0" encoding="utf-8"?>
<p:tagLst xmlns:p="http://schemas.openxmlformats.org/presentationml/2006/main">
  <p:tag name="MH" val="20151102154557"/>
  <p:tag name="MH_LIBRARY" val="GRAPHIC"/>
  <p:tag name="MH_ORDER" val="Freeform 38"/>
</p:tagLst>
</file>

<file path=ppt/tags/tag5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8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9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118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9B2C56"/>
      </a:accent1>
      <a:accent2>
        <a:srgbClr val="E4625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自定义 1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BCC5"/>
      </a:accent1>
      <a:accent2>
        <a:srgbClr val="00759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向天歌稻壳儿模板23XIN - 副本">
  <a:themeElements>
    <a:clrScheme name="自定义 4">
      <a:dk1>
        <a:srgbClr val="FFFFFF"/>
      </a:dk1>
      <a:lt1>
        <a:srgbClr val="262626"/>
      </a:lt1>
      <a:dk2>
        <a:srgbClr val="FFFFFF"/>
      </a:dk2>
      <a:lt2>
        <a:srgbClr val="262626"/>
      </a:lt2>
      <a:accent1>
        <a:srgbClr val="0B6983"/>
      </a:accent1>
      <a:accent2>
        <a:srgbClr val="496764"/>
      </a:accent2>
      <a:accent3>
        <a:srgbClr val="B97247"/>
      </a:accent3>
      <a:accent4>
        <a:srgbClr val="94526E"/>
      </a:accent4>
      <a:accent5>
        <a:srgbClr val="9CC34C"/>
      </a:accent5>
      <a:accent6>
        <a:srgbClr val="D93F60"/>
      </a:accent6>
      <a:hlink>
        <a:srgbClr val="7F7FB7"/>
      </a:hlink>
      <a:folHlink>
        <a:srgbClr val="5081BC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974</Words>
  <Application>WPS 演示</Application>
  <PresentationFormat>宽屏</PresentationFormat>
  <Paragraphs>122</Paragraphs>
  <Slides>17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黑体</vt:lpstr>
      <vt:lpstr>Calibri</vt:lpstr>
      <vt:lpstr>微软雅黑</vt:lpstr>
      <vt:lpstr>Calibri</vt:lpstr>
      <vt:lpstr>Arial Unicode MS</vt:lpstr>
      <vt:lpstr>自定义设计方案</vt:lpstr>
      <vt:lpstr>1_自定义设计方案</vt:lpstr>
      <vt:lpstr>2_自定义设计方案</vt:lpstr>
      <vt:lpstr>2_向天歌稻壳儿模板23XIN - 副本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五大坑队友接口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</dc:title>
  <dc:creator/>
  <cp:lastModifiedBy>Tommy</cp:lastModifiedBy>
  <cp:revision>61</cp:revision>
  <dcterms:created xsi:type="dcterms:W3CDTF">2015-05-05T08:02:00Z</dcterms:created>
  <dcterms:modified xsi:type="dcterms:W3CDTF">2017-09-13T12:18:04Z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