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98" r:id="rId4"/>
    <p:sldId id="299" r:id="rId5"/>
    <p:sldId id="301" r:id="rId6"/>
    <p:sldId id="302" r:id="rId7"/>
    <p:sldId id="307" r:id="rId8"/>
    <p:sldId id="304" r:id="rId9"/>
    <p:sldId id="306" r:id="rId10"/>
    <p:sldId id="303" r:id="rId11"/>
    <p:sldId id="29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36" autoAdjust="0"/>
    <p:restoredTop sz="94414" autoAdjust="0"/>
  </p:normalViewPr>
  <p:slideViewPr>
    <p:cSldViewPr snapToGrid="0">
      <p:cViewPr>
        <p:scale>
          <a:sx n="100" d="100"/>
          <a:sy n="100" d="100"/>
        </p:scale>
        <p:origin x="588" y="72"/>
      </p:cViewPr>
      <p:guideLst>
        <p:guide orient="horz" pos="2208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pPr/>
              <a:t>2018/1/16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9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33C9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4980940" y="31083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任意多边形 46"/>
          <p:cNvSpPr/>
          <p:nvPr userDrawn="1"/>
        </p:nvSpPr>
        <p:spPr>
          <a:xfrm rot="3325521">
            <a:off x="5387340" y="4090670"/>
            <a:ext cx="1048385" cy="2272665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831825" y="0"/>
              </a:cxn>
              <a:cxn ang="0">
                <a:pos x="968396" y="57239"/>
              </a:cxn>
              <a:cxn ang="0">
                <a:pos x="1663651" y="831247"/>
              </a:cxn>
              <a:cxn ang="0">
                <a:pos x="968396" y="1605254"/>
              </a:cxn>
              <a:cxn ang="0">
                <a:pos x="831825" y="1662493"/>
              </a:cxn>
              <a:cxn ang="0">
                <a:pos x="695253" y="1605254"/>
              </a:cxn>
              <a:cxn ang="0">
                <a:pos x="0" y="831246"/>
              </a:cxn>
              <a:cxn ang="0">
                <a:pos x="695253" y="57238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3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173" y="29305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88"/>
          <p:cNvGrpSpPr/>
          <p:nvPr userDrawn="1"/>
        </p:nvGrpSpPr>
        <p:grpSpPr>
          <a:xfrm rot="20040000" flipH="1">
            <a:off x="176213" y="4493260"/>
            <a:ext cx="1541462" cy="1201738"/>
            <a:chOff x="0" y="0"/>
            <a:chExt cx="945409" cy="740056"/>
          </a:xfrm>
        </p:grpSpPr>
        <p:grpSp>
          <p:nvGrpSpPr>
            <p:cNvPr id="9" name="组合 89"/>
            <p:cNvGrpSpPr/>
            <p:nvPr/>
          </p:nvGrpSpPr>
          <p:grpSpPr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10" name="任意多边形 91"/>
              <p:cNvSpPr/>
              <p:nvPr/>
            </p:nvSpPr>
            <p:spPr>
              <a:xfrm rot="-3146483">
                <a:off x="284356" y="-284357"/>
                <a:ext cx="376696" cy="94540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6578" y="0"/>
                  </a:cxn>
                  <a:cxn ang="0">
                    <a:pos x="7659" y="1525"/>
                  </a:cxn>
                  <a:cxn ang="0">
                    <a:pos x="13157" y="22145"/>
                  </a:cxn>
                  <a:cxn ang="0">
                    <a:pos x="7659" y="42765"/>
                  </a:cxn>
                  <a:cxn ang="0">
                    <a:pos x="6578" y="44290"/>
                  </a:cxn>
                  <a:cxn ang="0">
                    <a:pos x="5498" y="42765"/>
                  </a:cxn>
                  <a:cxn ang="0">
                    <a:pos x="0" y="22145"/>
                  </a:cxn>
                  <a:cxn ang="0">
                    <a:pos x="5498" y="1525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任意多边形 92"/>
              <p:cNvSpPr/>
              <p:nvPr/>
            </p:nvSpPr>
            <p:spPr>
              <a:xfrm rot="-5400000">
                <a:off x="291714" y="77705"/>
                <a:ext cx="314355" cy="78894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3823" y="0"/>
                  </a:cxn>
                  <a:cxn ang="0">
                    <a:pos x="4451" y="886"/>
                  </a:cxn>
                  <a:cxn ang="0">
                    <a:pos x="7646" y="12869"/>
                  </a:cxn>
                  <a:cxn ang="0">
                    <a:pos x="4451" y="24853"/>
                  </a:cxn>
                  <a:cxn ang="0">
                    <a:pos x="3823" y="25739"/>
                  </a:cxn>
                  <a:cxn ang="0">
                    <a:pos x="3195" y="24853"/>
                  </a:cxn>
                  <a:cxn ang="0">
                    <a:pos x="0" y="12869"/>
                  </a:cxn>
                  <a:cxn ang="0">
                    <a:pos x="3195" y="886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任意多边形 90"/>
            <p:cNvSpPr/>
            <p:nvPr/>
          </p:nvSpPr>
          <p:spPr>
            <a:xfrm rot="-7236193">
              <a:off x="479954" y="339066"/>
              <a:ext cx="228500" cy="573475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1468" y="0"/>
                </a:cxn>
                <a:cxn ang="0">
                  <a:pos x="1709" y="340"/>
                </a:cxn>
                <a:cxn ang="0">
                  <a:pos x="2937" y="4943"/>
                </a:cxn>
                <a:cxn ang="0">
                  <a:pos x="1709" y="9545"/>
                </a:cxn>
                <a:cxn ang="0">
                  <a:pos x="1468" y="9885"/>
                </a:cxn>
                <a:cxn ang="0">
                  <a:pos x="1227" y="9545"/>
                </a:cxn>
                <a:cxn ang="0">
                  <a:pos x="0" y="4943"/>
                </a:cxn>
                <a:cxn ang="0">
                  <a:pos x="1227" y="340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4" name="组合 50"/>
          <p:cNvGrpSpPr/>
          <p:nvPr userDrawn="1"/>
        </p:nvGrpSpPr>
        <p:grpSpPr>
          <a:xfrm>
            <a:off x="10612120" y="4401503"/>
            <a:ext cx="1331913" cy="1230312"/>
            <a:chOff x="0" y="0"/>
            <a:chExt cx="821284" cy="758537"/>
          </a:xfrm>
        </p:grpSpPr>
        <p:grpSp>
          <p:nvGrpSpPr>
            <p:cNvPr id="25608" name="组合 51"/>
            <p:cNvGrpSpPr/>
            <p:nvPr/>
          </p:nvGrpSpPr>
          <p:grpSpPr>
            <a:xfrm>
              <a:off x="0" y="0"/>
              <a:ext cx="821284" cy="642892"/>
              <a:chOff x="0" y="0"/>
              <a:chExt cx="945409" cy="740056"/>
            </a:xfrm>
          </p:grpSpPr>
          <p:grpSp>
            <p:nvGrpSpPr>
              <p:cNvPr id="25610" name="组合 53"/>
              <p:cNvGrpSpPr/>
              <p:nvPr/>
            </p:nvGrpSpPr>
            <p:grpSpPr>
              <a:xfrm>
                <a:off x="0" y="0"/>
                <a:ext cx="945409" cy="629359"/>
                <a:chOff x="0" y="0"/>
                <a:chExt cx="945409" cy="629359"/>
              </a:xfrm>
            </p:grpSpPr>
            <p:sp>
              <p:nvSpPr>
                <p:cNvPr id="25612" name="任意多边形 55"/>
                <p:cNvSpPr/>
                <p:nvPr/>
              </p:nvSpPr>
              <p:spPr>
                <a:xfrm rot="-3146483">
                  <a:off x="284356" y="-284357"/>
                  <a:ext cx="376696" cy="94540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6578" y="0"/>
                    </a:cxn>
                    <a:cxn ang="0">
                      <a:pos x="7659" y="1525"/>
                    </a:cxn>
                    <a:cxn ang="0">
                      <a:pos x="13157" y="22145"/>
                    </a:cxn>
                    <a:cxn ang="0">
                      <a:pos x="7659" y="42765"/>
                    </a:cxn>
                    <a:cxn ang="0">
                      <a:pos x="6578" y="44290"/>
                    </a:cxn>
                    <a:cxn ang="0">
                      <a:pos x="5498" y="42765"/>
                    </a:cxn>
                    <a:cxn ang="0">
                      <a:pos x="0" y="22145"/>
                    </a:cxn>
                    <a:cxn ang="0">
                      <a:pos x="5498" y="1525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31000">
                      <a:srgbClr val="09D1AB">
                        <a:alpha val="100000"/>
                      </a:srgbClr>
                    </a:gs>
                    <a:gs pos="100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3" name="任意多边形 56"/>
                <p:cNvSpPr/>
                <p:nvPr/>
              </p:nvSpPr>
              <p:spPr>
                <a:xfrm rot="-5400000">
                  <a:off x="291714" y="77705"/>
                  <a:ext cx="314355" cy="78894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3823" y="0"/>
                    </a:cxn>
                    <a:cxn ang="0">
                      <a:pos x="4451" y="886"/>
                    </a:cxn>
                    <a:cxn ang="0">
                      <a:pos x="7646" y="12869"/>
                    </a:cxn>
                    <a:cxn ang="0">
                      <a:pos x="4451" y="24853"/>
                    </a:cxn>
                    <a:cxn ang="0">
                      <a:pos x="3823" y="25739"/>
                    </a:cxn>
                    <a:cxn ang="0">
                      <a:pos x="3195" y="24853"/>
                    </a:cxn>
                    <a:cxn ang="0">
                      <a:pos x="0" y="12869"/>
                    </a:cxn>
                    <a:cxn ang="0">
                      <a:pos x="3195" y="886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47000">
                      <a:srgbClr val="09D1AB">
                        <a:alpha val="100000"/>
                      </a:srgbClr>
                    </a:gs>
                    <a:gs pos="78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11" name="任意多边形 54"/>
              <p:cNvSpPr/>
              <p:nvPr/>
            </p:nvSpPr>
            <p:spPr>
              <a:xfrm rot="-7236193">
                <a:off x="479954" y="339066"/>
                <a:ext cx="228500" cy="573475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1468" y="0"/>
                  </a:cxn>
                  <a:cxn ang="0">
                    <a:pos x="1709" y="340"/>
                  </a:cxn>
                  <a:cxn ang="0">
                    <a:pos x="2937" y="4943"/>
                  </a:cxn>
                  <a:cxn ang="0">
                    <a:pos x="1709" y="9545"/>
                  </a:cxn>
                  <a:cxn ang="0">
                    <a:pos x="1468" y="9885"/>
                  </a:cxn>
                  <a:cxn ang="0">
                    <a:pos x="1227" y="9545"/>
                  </a:cxn>
                  <a:cxn ang="0">
                    <a:pos x="0" y="4943"/>
                  </a:cxn>
                  <a:cxn ang="0">
                    <a:pos x="1227" y="340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09" name="任意多边形 52"/>
            <p:cNvSpPr/>
            <p:nvPr/>
          </p:nvSpPr>
          <p:spPr>
            <a:xfrm rot="-9094124">
              <a:off x="570556" y="384703"/>
              <a:ext cx="148954" cy="373834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407" y="0"/>
                </a:cxn>
                <a:cxn ang="0">
                  <a:pos x="474" y="94"/>
                </a:cxn>
                <a:cxn ang="0">
                  <a:pos x="813" y="1369"/>
                </a:cxn>
                <a:cxn ang="0">
                  <a:pos x="474" y="2644"/>
                </a:cxn>
                <a:cxn ang="0">
                  <a:pos x="407" y="2738"/>
                </a:cxn>
                <a:cxn ang="0">
                  <a:pos x="340" y="2644"/>
                </a:cxn>
                <a:cxn ang="0">
                  <a:pos x="0" y="1369"/>
                </a:cxn>
                <a:cxn ang="0">
                  <a:pos x="340" y="94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1pPr>
            <a:lvl2pPr marL="8001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2pPr>
            <a:lvl3pPr marL="12573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3pPr>
            <a:lvl4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4pPr>
            <a:lvl5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580053" y="16351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dirty="0"/>
              <a:t>图</a:t>
            </a:r>
            <a:r>
              <a:rPr lang="zh-CN" altLang="en-US"/>
              <a:t>灵</a:t>
            </a:r>
            <a:r>
              <a:rPr lang="zh-CN" altLang="en-US" smtClean="0"/>
              <a:t>学院张飞</a:t>
            </a:r>
            <a:endParaRPr lang="zh-CN" altLang="en-US" dirty="0"/>
          </a:p>
          <a:p>
            <a:r>
              <a:rPr lang="en-US" altLang="zh-CN" smtClean="0"/>
              <a:t>2018-01-16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68324" y="2810934"/>
            <a:ext cx="7766936" cy="890209"/>
          </a:xfrm>
        </p:spPr>
        <p:txBody>
          <a:bodyPr/>
          <a:lstStyle/>
          <a:p>
            <a:pPr algn="ctr"/>
            <a:r>
              <a:rPr kumimoji="1" lang="en-US" altLang="zh-CN" sz="6000" smtClean="0"/>
              <a:t>Netty</a:t>
            </a:r>
            <a:endParaRPr kumimoji="1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80" y="1946046"/>
            <a:ext cx="4238095" cy="3619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152" y="2326989"/>
            <a:ext cx="4580952" cy="31619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83771" y="1600200"/>
            <a:ext cx="168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NioWorkerPool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53148" y="1600200"/>
            <a:ext cx="2079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NioServerBoosPool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9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1" y="2141989"/>
            <a:ext cx="3352381" cy="4438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638" y="2141989"/>
            <a:ext cx="3742857" cy="361904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05490" y="1491344"/>
            <a:ext cx="1254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NioWorker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09774" y="1491344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NioServerBoss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zh-CN" altLang="en-US" dirty="0" smtClean="0"/>
              <a:t>课程安排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886871"/>
            <a:ext cx="8596668" cy="3880773"/>
          </a:xfrm>
        </p:spPr>
        <p:txBody>
          <a:bodyPr>
            <a:noAutofit/>
          </a:bodyPr>
          <a:lstStyle/>
          <a:p>
            <a:pPr lvl="0"/>
            <a:r>
              <a:rPr lang="en-US" altLang="zh-CN" sz="2600" smtClean="0">
                <a:latin typeface="+mj-ea"/>
                <a:ea typeface="+mj-ea"/>
              </a:rPr>
              <a:t>Netty</a:t>
            </a:r>
            <a:r>
              <a:rPr lang="zh-CN" altLang="en-US" sz="2600" smtClean="0">
                <a:latin typeface="+mj-ea"/>
                <a:ea typeface="+mj-ea"/>
              </a:rPr>
              <a:t>架构</a:t>
            </a:r>
            <a:endParaRPr lang="en-US" altLang="zh-CN" sz="2600" smtClean="0">
              <a:latin typeface="+mj-ea"/>
              <a:ea typeface="+mj-ea"/>
            </a:endParaRPr>
          </a:p>
          <a:p>
            <a:pPr lvl="0"/>
            <a:r>
              <a:rPr lang="en-US" altLang="zh-CN" sz="2600">
                <a:latin typeface="+mj-ea"/>
                <a:ea typeface="+mj-ea"/>
              </a:rPr>
              <a:t>Netty</a:t>
            </a:r>
            <a:r>
              <a:rPr lang="zh-CN" altLang="en-US" sz="2600" smtClean="0">
                <a:latin typeface="+mj-ea"/>
                <a:ea typeface="+mj-ea"/>
              </a:rPr>
              <a:t>模块组件</a:t>
            </a:r>
            <a:endParaRPr lang="en-US" altLang="zh-CN" sz="2600">
              <a:latin typeface="+mj-ea"/>
              <a:ea typeface="+mj-ea"/>
            </a:endParaRPr>
          </a:p>
          <a:p>
            <a:pPr lvl="0"/>
            <a:r>
              <a:rPr lang="en-US" altLang="zh-CN" sz="2600" smtClean="0">
                <a:latin typeface="+mj-ea"/>
                <a:ea typeface="+mj-ea"/>
              </a:rPr>
              <a:t>Netty</a:t>
            </a:r>
            <a:r>
              <a:rPr lang="zh-CN" altLang="en-US" sz="2600">
                <a:latin typeface="+mj-ea"/>
                <a:ea typeface="+mj-ea"/>
              </a:rPr>
              <a:t>线程</a:t>
            </a:r>
            <a:r>
              <a:rPr lang="zh-CN" altLang="en-US" sz="2600" smtClean="0">
                <a:latin typeface="+mj-ea"/>
                <a:ea typeface="+mj-ea"/>
              </a:rPr>
              <a:t>模型</a:t>
            </a:r>
            <a:endParaRPr lang="en-US" altLang="zh-CN" sz="2600" smtClean="0">
              <a:latin typeface="+mj-ea"/>
              <a:ea typeface="+mj-ea"/>
            </a:endParaRPr>
          </a:p>
          <a:p>
            <a:pPr lvl="1"/>
            <a:r>
              <a:rPr lang="en-US" altLang="zh-CN" sz="2400" smtClean="0">
                <a:latin typeface="+mj-ea"/>
                <a:ea typeface="+mj-ea"/>
              </a:rPr>
              <a:t>Boos</a:t>
            </a:r>
            <a:r>
              <a:rPr lang="zh-CN" altLang="en-US" sz="2400" smtClean="0">
                <a:latin typeface="+mj-ea"/>
                <a:ea typeface="+mj-ea"/>
              </a:rPr>
              <a:t>线程</a:t>
            </a:r>
            <a:endParaRPr lang="en-US" altLang="zh-CN" sz="2400" smtClean="0">
              <a:latin typeface="+mj-ea"/>
              <a:ea typeface="+mj-ea"/>
            </a:endParaRPr>
          </a:p>
          <a:p>
            <a:pPr lvl="1"/>
            <a:r>
              <a:rPr lang="en-US" altLang="zh-CN" sz="2400" smtClean="0">
                <a:latin typeface="+mj-ea"/>
                <a:ea typeface="+mj-ea"/>
              </a:rPr>
              <a:t>Worker</a:t>
            </a:r>
            <a:r>
              <a:rPr lang="zh-CN" altLang="en-US" sz="2400" smtClean="0">
                <a:latin typeface="+mj-ea"/>
                <a:ea typeface="+mj-ea"/>
              </a:rPr>
              <a:t>线程</a:t>
            </a:r>
            <a:endParaRPr lang="zh-CN" altLang="zh-CN" sz="2400" dirty="0">
              <a:latin typeface="+mj-ea"/>
              <a:ea typeface="+mj-ea"/>
            </a:endParaRPr>
          </a:p>
          <a:p>
            <a:pPr lvl="0"/>
            <a:r>
              <a:rPr lang="en-US" altLang="zh-CN" sz="2600">
                <a:latin typeface="+mj-ea"/>
                <a:ea typeface="+mj-ea"/>
              </a:rPr>
              <a:t>Netty</a:t>
            </a:r>
            <a:r>
              <a:rPr lang="zh-CN" altLang="en-US" sz="2600">
                <a:latin typeface="+mj-ea"/>
                <a:ea typeface="+mj-ea"/>
              </a:rPr>
              <a:t>线程模型源码深度</a:t>
            </a:r>
            <a:r>
              <a:rPr lang="zh-CN" altLang="en-US" sz="2600" smtClean="0">
                <a:latin typeface="+mj-ea"/>
                <a:ea typeface="+mj-ea"/>
              </a:rPr>
              <a:t>分析</a:t>
            </a:r>
            <a:endParaRPr lang="zh-CN" altLang="zh-CN" sz="26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etty.io/3.10/guide/images/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4" y="1387475"/>
            <a:ext cx="8683625" cy="510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zh-CN" smtClean="0"/>
              <a:t>Netty</a:t>
            </a:r>
            <a:r>
              <a:rPr lang="zh-CN" altLang="en-US" smtClean="0"/>
              <a:t>架构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89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zh-CN" smtClean="0"/>
              <a:t>Netty</a:t>
            </a:r>
            <a:r>
              <a:rPr lang="zh-CN" altLang="en-US" smtClean="0"/>
              <a:t>架构</a:t>
            </a:r>
            <a:r>
              <a:rPr lang="en-US" altLang="zh-CN" smtClean="0"/>
              <a:t>5</a:t>
            </a:r>
            <a:r>
              <a:rPr lang="zh-CN" altLang="en-US" smtClean="0"/>
              <a:t>部分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762000"/>
            <a:ext cx="10056168" cy="5900057"/>
          </a:xfrm>
        </p:spPr>
        <p:txBody>
          <a:bodyPr>
            <a:noAutofit/>
          </a:bodyPr>
          <a:lstStyle/>
          <a:p>
            <a:pPr lvl="0"/>
            <a:r>
              <a:rPr lang="en-US" altLang="zh-CN" sz="2600">
                <a:latin typeface="+mj-ea"/>
                <a:ea typeface="+mj-ea"/>
              </a:rPr>
              <a:t>Extensible Event Model</a:t>
            </a:r>
          </a:p>
          <a:p>
            <a:pPr lvl="1"/>
            <a:r>
              <a:rPr lang="zh-CN" altLang="en-US" sz="2400" smtClean="0">
                <a:latin typeface="+mj-ea"/>
                <a:ea typeface="+mj-ea"/>
              </a:rPr>
              <a:t>可扩展的事件模型</a:t>
            </a:r>
            <a:endParaRPr lang="en-US" altLang="zh-CN" sz="2400">
              <a:latin typeface="+mj-ea"/>
              <a:ea typeface="+mj-ea"/>
            </a:endParaRPr>
          </a:p>
          <a:p>
            <a:pPr lvl="0"/>
            <a:r>
              <a:rPr lang="en-US" altLang="zh-CN" sz="2600">
                <a:latin typeface="+mj-ea"/>
                <a:ea typeface="+mj-ea"/>
              </a:rPr>
              <a:t>Universal Communication API</a:t>
            </a:r>
          </a:p>
          <a:p>
            <a:pPr lvl="1"/>
            <a:r>
              <a:rPr lang="zh-CN" altLang="zh-CN" sz="2400">
                <a:latin typeface="+mj-ea"/>
                <a:ea typeface="+mj-ea"/>
              </a:rPr>
              <a:t>统一的</a:t>
            </a:r>
            <a:r>
              <a:rPr lang="zh-CN" altLang="zh-CN" sz="2400" smtClean="0">
                <a:latin typeface="+mj-ea"/>
                <a:ea typeface="+mj-ea"/>
              </a:rPr>
              <a:t>通讯</a:t>
            </a:r>
            <a:r>
              <a:rPr lang="en-US" altLang="zh-CN" sz="2400" smtClean="0">
                <a:latin typeface="+mj-ea"/>
                <a:ea typeface="+mj-ea"/>
              </a:rPr>
              <a:t>API</a:t>
            </a:r>
          </a:p>
          <a:p>
            <a:pPr lvl="0"/>
            <a:r>
              <a:rPr lang="en-US" altLang="zh-CN" sz="2600">
                <a:latin typeface="+mj-ea"/>
                <a:ea typeface="+mj-ea"/>
              </a:rPr>
              <a:t>Zero-Copy-Capable Rich Byte Buffer</a:t>
            </a:r>
          </a:p>
          <a:p>
            <a:pPr lvl="1"/>
            <a:r>
              <a:rPr lang="zh-CN" altLang="zh-CN" sz="2400">
                <a:latin typeface="+mj-ea"/>
                <a:ea typeface="+mj-ea"/>
              </a:rPr>
              <a:t>零拷贝的</a:t>
            </a:r>
            <a:r>
              <a:rPr lang="en-US" altLang="zh-CN" sz="2400">
                <a:latin typeface="+mj-ea"/>
                <a:ea typeface="+mj-ea"/>
              </a:rPr>
              <a:t>Buffer</a:t>
            </a:r>
          </a:p>
          <a:p>
            <a:r>
              <a:rPr lang="en-US" altLang="zh-CN" sz="2600">
                <a:latin typeface="+mj-ea"/>
                <a:ea typeface="+mj-ea"/>
              </a:rPr>
              <a:t>Transport Services</a:t>
            </a:r>
          </a:p>
          <a:p>
            <a:pPr lvl="1"/>
            <a:r>
              <a:rPr lang="zh-CN" altLang="en-US" sz="2400">
                <a:latin typeface="+mj-ea"/>
                <a:ea typeface="+mj-ea"/>
              </a:rPr>
              <a:t>传输层服务</a:t>
            </a:r>
            <a:endParaRPr lang="en-US" altLang="zh-CN" sz="2400">
              <a:latin typeface="+mj-ea"/>
              <a:ea typeface="+mj-ea"/>
            </a:endParaRPr>
          </a:p>
          <a:p>
            <a:r>
              <a:rPr lang="en-US" altLang="zh-CN" sz="2600">
                <a:latin typeface="+mj-ea"/>
                <a:ea typeface="+mj-ea"/>
              </a:rPr>
              <a:t>Protocol Support</a:t>
            </a:r>
          </a:p>
          <a:p>
            <a:pPr lvl="1"/>
            <a:r>
              <a:rPr lang="zh-CN" altLang="en-US" sz="2400">
                <a:latin typeface="+mj-ea"/>
                <a:ea typeface="+mj-ea"/>
              </a:rPr>
              <a:t>应用层协议支持</a:t>
            </a:r>
            <a:endParaRPr lang="en-US" altLang="zh-CN" sz="2400">
              <a:latin typeface="+mj-ea"/>
              <a:ea typeface="+mj-ea"/>
            </a:endParaRPr>
          </a:p>
          <a:p>
            <a:endParaRPr lang="en-US" altLang="zh-CN" sz="2400">
              <a:latin typeface="+mj-ea"/>
              <a:ea typeface="+mj-ea"/>
            </a:endParaRPr>
          </a:p>
          <a:p>
            <a:pPr lvl="1"/>
            <a:endParaRPr lang="en-US" altLang="zh-CN" sz="220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029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zh-CN" smtClean="0"/>
              <a:t>Netty</a:t>
            </a:r>
            <a:r>
              <a:rPr lang="zh-CN" altLang="en-US" smtClean="0"/>
              <a:t>模块</a:t>
            </a:r>
            <a:r>
              <a:rPr lang="en-US" altLang="zh-CN" smtClean="0"/>
              <a:t>/</a:t>
            </a:r>
            <a:r>
              <a:rPr lang="zh-CN" altLang="en-US" smtClean="0"/>
              <a:t>组件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762000"/>
            <a:ext cx="10056168" cy="5900057"/>
          </a:xfrm>
        </p:spPr>
        <p:txBody>
          <a:bodyPr>
            <a:noAutofit/>
          </a:bodyPr>
          <a:lstStyle/>
          <a:p>
            <a:pPr lvl="0"/>
            <a:r>
              <a:rPr lang="en-US" altLang="zh-CN" sz="2600">
                <a:latin typeface="+mj-ea"/>
                <a:ea typeface="+mj-ea"/>
              </a:rPr>
              <a:t>bootstrap </a:t>
            </a:r>
            <a:endParaRPr lang="en-US" altLang="zh-CN" sz="2600" smtClean="0">
              <a:latin typeface="+mj-ea"/>
              <a:ea typeface="+mj-ea"/>
            </a:endParaRPr>
          </a:p>
          <a:p>
            <a:pPr lvl="1"/>
            <a:r>
              <a:rPr lang="en-US" altLang="zh-CN" sz="2400">
                <a:latin typeface="+mj-ea"/>
                <a:ea typeface="+mj-ea"/>
              </a:rPr>
              <a:t>Netty</a:t>
            </a:r>
            <a:r>
              <a:rPr lang="zh-CN" altLang="en-US" sz="2400">
                <a:latin typeface="+mj-ea"/>
                <a:ea typeface="+mj-ea"/>
              </a:rPr>
              <a:t>服务端及客户端启动类</a:t>
            </a:r>
            <a:endParaRPr lang="en-US" altLang="zh-CN" sz="2400">
              <a:latin typeface="+mj-ea"/>
              <a:ea typeface="+mj-ea"/>
            </a:endParaRPr>
          </a:p>
          <a:p>
            <a:pPr lvl="0"/>
            <a:r>
              <a:rPr lang="en-US" altLang="zh-CN" sz="2600" smtClean="0">
                <a:latin typeface="+mj-ea"/>
                <a:ea typeface="+mj-ea"/>
              </a:rPr>
              <a:t>buffer </a:t>
            </a:r>
          </a:p>
          <a:p>
            <a:pPr lvl="1"/>
            <a:r>
              <a:rPr lang="zh-CN" altLang="en-US" sz="2400" smtClean="0">
                <a:latin typeface="+mj-ea"/>
                <a:ea typeface="+mj-ea"/>
              </a:rPr>
              <a:t>缓冲相关，</a:t>
            </a:r>
            <a:r>
              <a:rPr lang="zh-CN" altLang="en-US" sz="2400">
                <a:latin typeface="+mj-ea"/>
                <a:ea typeface="+mj-ea"/>
              </a:rPr>
              <a:t>对</a:t>
            </a:r>
            <a:r>
              <a:rPr lang="en-US" altLang="zh-CN" sz="2400">
                <a:latin typeface="+mj-ea"/>
                <a:ea typeface="+mj-ea"/>
              </a:rPr>
              <a:t>NIO Buffer</a:t>
            </a:r>
            <a:r>
              <a:rPr lang="zh-CN" altLang="en-US" sz="2400">
                <a:latin typeface="+mj-ea"/>
                <a:ea typeface="+mj-ea"/>
              </a:rPr>
              <a:t>做了</a:t>
            </a:r>
            <a:r>
              <a:rPr lang="zh-CN" altLang="en-US" sz="2400" smtClean="0">
                <a:latin typeface="+mj-ea"/>
                <a:ea typeface="+mj-ea"/>
              </a:rPr>
              <a:t>一些优化</a:t>
            </a:r>
            <a:r>
              <a:rPr lang="zh-CN" altLang="en-US" sz="2400">
                <a:latin typeface="+mj-ea"/>
                <a:ea typeface="+mj-ea"/>
              </a:rPr>
              <a:t>、</a:t>
            </a:r>
            <a:r>
              <a:rPr lang="zh-CN" altLang="en-US" sz="2400" smtClean="0">
                <a:latin typeface="+mj-ea"/>
                <a:ea typeface="+mj-ea"/>
              </a:rPr>
              <a:t>封装</a:t>
            </a:r>
            <a:endParaRPr lang="en-US" altLang="zh-CN" sz="2400" smtClean="0">
              <a:latin typeface="+mj-ea"/>
              <a:ea typeface="+mj-ea"/>
            </a:endParaRPr>
          </a:p>
          <a:p>
            <a:pPr lvl="0"/>
            <a:r>
              <a:rPr lang="en-US" altLang="zh-CN" sz="2600">
                <a:latin typeface="+mj-ea"/>
                <a:ea typeface="+mj-ea"/>
              </a:rPr>
              <a:t>channel </a:t>
            </a:r>
            <a:endParaRPr lang="en-US" altLang="zh-CN" sz="2600" smtClean="0">
              <a:latin typeface="+mj-ea"/>
              <a:ea typeface="+mj-ea"/>
            </a:endParaRPr>
          </a:p>
          <a:p>
            <a:pPr lvl="1"/>
            <a:r>
              <a:rPr lang="zh-CN" altLang="en-US" sz="2400" smtClean="0">
                <a:latin typeface="+mj-ea"/>
                <a:ea typeface="+mj-ea"/>
              </a:rPr>
              <a:t>处理客户端与服务端之间的连接通道</a:t>
            </a:r>
            <a:endParaRPr lang="en-US" altLang="zh-CN" sz="2400">
              <a:latin typeface="+mj-ea"/>
              <a:ea typeface="+mj-ea"/>
            </a:endParaRPr>
          </a:p>
          <a:p>
            <a:pPr lvl="0"/>
            <a:r>
              <a:rPr lang="en-US" altLang="zh-CN" sz="2400">
                <a:latin typeface="+mj-ea"/>
                <a:ea typeface="+mj-ea"/>
              </a:rPr>
              <a:t>container </a:t>
            </a:r>
            <a:endParaRPr lang="en-US" altLang="zh-CN" sz="2400" smtClean="0">
              <a:latin typeface="+mj-ea"/>
              <a:ea typeface="+mj-ea"/>
            </a:endParaRPr>
          </a:p>
          <a:p>
            <a:pPr lvl="1"/>
            <a:r>
              <a:rPr lang="zh-CN" altLang="en-US" sz="2200" smtClean="0">
                <a:latin typeface="+mj-ea"/>
                <a:ea typeface="+mj-ea"/>
              </a:rPr>
              <a:t>连接</a:t>
            </a:r>
            <a:r>
              <a:rPr lang="zh-CN" altLang="en-US" sz="2200">
                <a:latin typeface="+mj-ea"/>
                <a:ea typeface="+mj-ea"/>
              </a:rPr>
              <a:t>其他容器的</a:t>
            </a:r>
            <a:r>
              <a:rPr lang="zh-CN" altLang="en-US" sz="2200" smtClean="0">
                <a:latin typeface="+mj-ea"/>
                <a:ea typeface="+mj-ea"/>
              </a:rPr>
              <a:t>代码，例如</a:t>
            </a:r>
            <a:r>
              <a:rPr lang="en-US" altLang="zh-CN" sz="2200" smtClean="0">
                <a:latin typeface="+mj-ea"/>
                <a:ea typeface="+mj-ea"/>
              </a:rPr>
              <a:t>Spring</a:t>
            </a:r>
          </a:p>
          <a:p>
            <a:pPr lvl="0"/>
            <a:r>
              <a:rPr lang="en-US" altLang="zh-CN" sz="2400">
                <a:latin typeface="+mj-ea"/>
                <a:ea typeface="+mj-ea"/>
              </a:rPr>
              <a:t>handler </a:t>
            </a:r>
            <a:endParaRPr lang="en-US" altLang="zh-CN" sz="2400" smtClean="0">
              <a:latin typeface="+mj-ea"/>
              <a:ea typeface="+mj-ea"/>
            </a:endParaRPr>
          </a:p>
          <a:p>
            <a:pPr lvl="1"/>
            <a:r>
              <a:rPr lang="zh-CN" altLang="en-US" sz="2200" smtClean="0">
                <a:latin typeface="+mj-ea"/>
                <a:ea typeface="+mj-ea"/>
              </a:rPr>
              <a:t>实现</a:t>
            </a:r>
            <a:r>
              <a:rPr lang="zh-CN" altLang="en-US" sz="2200">
                <a:latin typeface="+mj-ea"/>
                <a:ea typeface="+mj-ea"/>
              </a:rPr>
              <a:t>协议编解码等附加</a:t>
            </a:r>
            <a:r>
              <a:rPr lang="zh-CN" altLang="en-US" sz="2200" smtClean="0">
                <a:latin typeface="+mj-ea"/>
                <a:ea typeface="+mj-ea"/>
              </a:rPr>
              <a:t>功能，</a:t>
            </a:r>
            <a:endParaRPr lang="en-US" altLang="zh-CN" sz="2200">
              <a:latin typeface="+mj-ea"/>
              <a:ea typeface="+mj-ea"/>
            </a:endParaRPr>
          </a:p>
          <a:p>
            <a:r>
              <a:rPr lang="en-US" altLang="zh-CN" sz="2400" smtClean="0">
                <a:latin typeface="+mj-ea"/>
                <a:ea typeface="+mj-ea"/>
              </a:rPr>
              <a:t>logging </a:t>
            </a:r>
            <a:r>
              <a:rPr lang="zh-CN" altLang="en-US" sz="2400">
                <a:latin typeface="+mj-ea"/>
                <a:ea typeface="+mj-ea"/>
              </a:rPr>
              <a:t>日志</a:t>
            </a:r>
            <a:endParaRPr lang="en-US" altLang="zh-CN" sz="2400">
              <a:latin typeface="+mj-ea"/>
              <a:ea typeface="+mj-ea"/>
            </a:endParaRPr>
          </a:p>
          <a:p>
            <a:r>
              <a:rPr lang="en-US" altLang="zh-CN" sz="2400" smtClean="0">
                <a:latin typeface="+mj-ea"/>
                <a:ea typeface="+mj-ea"/>
              </a:rPr>
              <a:t>util</a:t>
            </a:r>
            <a:r>
              <a:rPr lang="zh-CN" altLang="en-US" sz="2400">
                <a:latin typeface="+mj-ea"/>
                <a:ea typeface="+mj-ea"/>
              </a:rPr>
              <a:t>工具类</a:t>
            </a:r>
            <a:endParaRPr lang="en-US" altLang="zh-CN" sz="2400">
              <a:latin typeface="+mj-ea"/>
              <a:ea typeface="+mj-ea"/>
            </a:endParaRPr>
          </a:p>
          <a:p>
            <a:pPr lvl="1"/>
            <a:endParaRPr lang="en-US" altLang="zh-CN" sz="220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327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7" y="1965057"/>
            <a:ext cx="11667584" cy="4000315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zh-CN" altLang="en-US" smtClean="0"/>
              <a:t>主从</a:t>
            </a:r>
            <a:r>
              <a:rPr lang="zh-CN" altLang="zh-CN" smtClean="0"/>
              <a:t>多线程</a:t>
            </a:r>
            <a:r>
              <a:rPr lang="en-US" altLang="zh-CN" smtClean="0"/>
              <a:t>Reactor</a:t>
            </a:r>
            <a:r>
              <a:rPr lang="zh-CN" altLang="zh-CN"/>
              <a:t>模式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012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Netty</a:t>
            </a:r>
            <a:r>
              <a:rPr lang="zh-CN" altLang="en-US" smtClean="0"/>
              <a:t>中的对应关系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MainReactor = NioServerBoss</a:t>
            </a:r>
          </a:p>
          <a:p>
            <a:r>
              <a:rPr lang="en-US" altLang="zh-CN" smtClean="0"/>
              <a:t>SubReactor =  </a:t>
            </a:r>
            <a:r>
              <a:rPr lang="en-US" altLang="zh-CN"/>
              <a:t>NioWorker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30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处理流程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smtClean="0">
                <a:latin typeface="+mj-ea"/>
                <a:ea typeface="+mj-ea"/>
              </a:rPr>
              <a:t>标记</a:t>
            </a:r>
            <a:r>
              <a:rPr lang="en-US" altLang="zh-CN" sz="2400" smtClean="0">
                <a:latin typeface="+mj-ea"/>
                <a:ea typeface="+mj-ea"/>
              </a:rPr>
              <a:t>nio selector</a:t>
            </a:r>
            <a:r>
              <a:rPr lang="zh-CN" altLang="zh-CN" sz="2400">
                <a:latin typeface="+mj-ea"/>
                <a:ea typeface="+mj-ea"/>
              </a:rPr>
              <a:t>唤醒状态（</a:t>
            </a:r>
            <a:r>
              <a:rPr lang="en-US" altLang="zh-CN" sz="2400">
                <a:latin typeface="+mj-ea"/>
                <a:ea typeface="+mj-ea"/>
              </a:rPr>
              <a:t>wakeUp</a:t>
            </a:r>
            <a:r>
              <a:rPr lang="zh-CN" altLang="zh-CN" sz="2400">
                <a:latin typeface="+mj-ea"/>
                <a:ea typeface="+mj-ea"/>
              </a:rPr>
              <a:t>状态位）</a:t>
            </a:r>
          </a:p>
          <a:p>
            <a:r>
              <a:rPr lang="en-US" altLang="zh-CN" sz="2400">
                <a:latin typeface="+mj-ea"/>
                <a:ea typeface="+mj-ea"/>
              </a:rPr>
              <a:t>Selector</a:t>
            </a:r>
            <a:r>
              <a:rPr lang="zh-CN" altLang="zh-CN" sz="2400">
                <a:latin typeface="+mj-ea"/>
                <a:ea typeface="+mj-ea"/>
              </a:rPr>
              <a:t>（注册）</a:t>
            </a:r>
          </a:p>
          <a:p>
            <a:r>
              <a:rPr lang="zh-CN" altLang="zh-CN" sz="2400">
                <a:latin typeface="+mj-ea"/>
                <a:ea typeface="+mj-ea"/>
              </a:rPr>
              <a:t>处理任务</a:t>
            </a:r>
            <a:r>
              <a:rPr lang="zh-CN" altLang="zh-CN" sz="2400" smtClean="0">
                <a:latin typeface="+mj-ea"/>
                <a:ea typeface="+mj-ea"/>
              </a:rPr>
              <a:t>队列</a:t>
            </a:r>
            <a:endParaRPr lang="en-US" altLang="zh-CN" sz="2400" smtClean="0">
              <a:latin typeface="+mj-ea"/>
              <a:ea typeface="+mj-ea"/>
            </a:endParaRPr>
          </a:p>
          <a:p>
            <a:r>
              <a:rPr lang="zh-CN" altLang="zh-CN" sz="2400" smtClean="0">
                <a:latin typeface="+mj-ea"/>
                <a:ea typeface="+mj-ea"/>
              </a:rPr>
              <a:t>处理</a:t>
            </a:r>
            <a:r>
              <a:rPr lang="zh-CN" altLang="zh-CN" sz="2400">
                <a:latin typeface="+mj-ea"/>
                <a:ea typeface="+mj-ea"/>
              </a:rPr>
              <a:t>自己的</a:t>
            </a:r>
            <a:r>
              <a:rPr lang="zh-CN" altLang="zh-CN" sz="2400" smtClean="0">
                <a:latin typeface="+mj-ea"/>
                <a:ea typeface="+mj-ea"/>
              </a:rPr>
              <a:t>业务（客户端的读写请求等）</a:t>
            </a:r>
            <a:endParaRPr lang="zh-CN" altLang="en-US" sz="2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026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66" y="205145"/>
            <a:ext cx="8889677" cy="653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593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CAEACE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2711</TotalTime>
  <Words>173</Words>
  <Application>Microsoft Office PowerPoint</Application>
  <PresentationFormat>宽屏</PresentationFormat>
  <Paragraphs>48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方正姚体</vt:lpstr>
      <vt:lpstr>华文新魏</vt:lpstr>
      <vt:lpstr>宋体</vt:lpstr>
      <vt:lpstr>Arial</vt:lpstr>
      <vt:lpstr>Calibri</vt:lpstr>
      <vt:lpstr>Trebuchet MS</vt:lpstr>
      <vt:lpstr>Wingdings</vt:lpstr>
      <vt:lpstr>Wingdings 3</vt:lpstr>
      <vt:lpstr>平面</vt:lpstr>
      <vt:lpstr>Netty</vt:lpstr>
      <vt:lpstr>课程安排</vt:lpstr>
      <vt:lpstr>Netty架构</vt:lpstr>
      <vt:lpstr>Netty架构5部分</vt:lpstr>
      <vt:lpstr>Netty模块/组件</vt:lpstr>
      <vt:lpstr>主从多线程Reactor模式</vt:lpstr>
      <vt:lpstr>Netty中的对应关系</vt:lpstr>
      <vt:lpstr>处理流程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YangHui</cp:lastModifiedBy>
  <cp:revision>277</cp:revision>
  <dcterms:created xsi:type="dcterms:W3CDTF">2016-07-12T22:52:00Z</dcterms:created>
  <dcterms:modified xsi:type="dcterms:W3CDTF">2018-01-16T12:47:53Z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