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6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1068" y="6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图</a:t>
            </a:r>
            <a:r>
              <a:rPr lang="zh-CN" altLang="en-US" sz="2400"/>
              <a:t>灵</a:t>
            </a:r>
            <a:r>
              <a:rPr lang="zh-CN" altLang="en-US" sz="2400" smtClean="0"/>
              <a:t>学院张飞</a:t>
            </a:r>
            <a:endParaRPr lang="zh-CN" altLang="en-US" sz="2400" dirty="0"/>
          </a:p>
          <a:p>
            <a:r>
              <a:rPr lang="en-US" altLang="zh-CN" sz="2400" smtClean="0"/>
              <a:t>2018-01-18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320801"/>
            <a:ext cx="9903768" cy="5232399"/>
          </a:xfrm>
        </p:spPr>
        <p:txBody>
          <a:bodyPr>
            <a:noAutofit/>
          </a:bodyPr>
          <a:lstStyle/>
          <a:p>
            <a:pPr lvl="0"/>
            <a:r>
              <a:rPr lang="zh-CN" altLang="en-US" sz="2600" smtClean="0">
                <a:latin typeface="+mj-ea"/>
                <a:ea typeface="+mj-ea"/>
              </a:rPr>
              <a:t>序列化协议基础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基础类型</a:t>
            </a:r>
            <a:r>
              <a:rPr lang="en-US" altLang="zh-CN" sz="2200" smtClean="0">
                <a:latin typeface="+mj-ea"/>
                <a:ea typeface="+mj-ea"/>
              </a:rPr>
              <a:t>int</a:t>
            </a:r>
            <a:r>
              <a:rPr lang="zh-CN" altLang="en-US" sz="2200" smtClean="0">
                <a:latin typeface="+mj-ea"/>
                <a:ea typeface="+mj-ea"/>
              </a:rPr>
              <a:t>在内存中的原始序列化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基于</a:t>
            </a:r>
            <a:r>
              <a:rPr lang="en-US" altLang="zh-CN" sz="2200" smtClean="0">
                <a:latin typeface="+mj-ea"/>
                <a:ea typeface="+mj-ea"/>
              </a:rPr>
              <a:t>nio</a:t>
            </a:r>
            <a:r>
              <a:rPr lang="zh-CN" altLang="en-US" sz="2200" smtClean="0">
                <a:latin typeface="+mj-ea"/>
                <a:ea typeface="+mj-ea"/>
              </a:rPr>
              <a:t>的序列化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基于</a:t>
            </a:r>
            <a:r>
              <a:rPr lang="en-US" altLang="zh-CN" sz="2200" smtClean="0">
                <a:latin typeface="+mj-ea"/>
                <a:ea typeface="+mj-ea"/>
              </a:rPr>
              <a:t>netty</a:t>
            </a:r>
            <a:r>
              <a:rPr lang="zh-CN" altLang="en-US" sz="2200" smtClean="0">
                <a:latin typeface="+mj-ea"/>
                <a:ea typeface="+mj-ea"/>
              </a:rPr>
              <a:t>的序列化</a:t>
            </a:r>
            <a:endParaRPr lang="en-US" altLang="zh-CN" sz="2200" smtClean="0">
              <a:latin typeface="+mj-ea"/>
              <a:ea typeface="+mj-ea"/>
            </a:endParaRPr>
          </a:p>
          <a:p>
            <a:pPr lvl="0"/>
            <a:r>
              <a:rPr lang="zh-CN" altLang="en-US" sz="2600" smtClean="0">
                <a:latin typeface="+mj-ea"/>
                <a:ea typeface="+mj-ea"/>
              </a:rPr>
              <a:t>对象序列化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Java</a:t>
            </a:r>
            <a:r>
              <a:rPr lang="zh-CN" altLang="en-US" sz="2400" smtClean="0">
                <a:latin typeface="+mj-ea"/>
                <a:ea typeface="+mj-ea"/>
              </a:rPr>
              <a:t>原始对象</a:t>
            </a:r>
            <a:r>
              <a:rPr lang="zh-CN" altLang="en-US" sz="2400" smtClean="0">
                <a:latin typeface="+mj-ea"/>
                <a:ea typeface="+mj-ea"/>
              </a:rPr>
              <a:t>序列化</a:t>
            </a:r>
            <a:endParaRPr lang="en-US" altLang="zh-CN" sz="2400" smtClean="0">
              <a:latin typeface="+mj-ea"/>
              <a:ea typeface="+mj-ea"/>
            </a:endParaRPr>
          </a:p>
          <a:p>
            <a:pPr lvl="2"/>
            <a:r>
              <a:rPr lang="en-US" altLang="zh-CN" sz="2200" smtClean="0">
                <a:latin typeface="+mj-ea"/>
                <a:ea typeface="+mj-ea"/>
              </a:rPr>
              <a:t>ObjectInputStream,ObjectOutStream</a:t>
            </a:r>
            <a:endParaRPr lang="en-US" altLang="zh-CN" sz="2200" smtClean="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基于</a:t>
            </a:r>
            <a:r>
              <a:rPr lang="en-US" altLang="zh-CN" sz="2400" smtClean="0">
                <a:latin typeface="+mj-ea"/>
                <a:ea typeface="+mj-ea"/>
              </a:rPr>
              <a:t>protobuf</a:t>
            </a:r>
            <a:r>
              <a:rPr lang="zh-CN" altLang="en-US" sz="2400" smtClean="0">
                <a:latin typeface="+mj-ea"/>
                <a:ea typeface="+mj-ea"/>
              </a:rPr>
              <a:t>序列化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Protobuf</a:t>
            </a:r>
            <a:r>
              <a:rPr lang="zh-CN" altLang="en-US" sz="2600" smtClean="0">
                <a:latin typeface="+mj-ea"/>
                <a:ea typeface="+mj-ea"/>
              </a:rPr>
              <a:t>序列化过程源码解析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Netty+Protobuf</a:t>
            </a:r>
            <a:r>
              <a:rPr lang="zh-CN" altLang="en-US" sz="2600" smtClean="0">
                <a:latin typeface="+mj-ea"/>
                <a:ea typeface="+mj-ea"/>
              </a:rPr>
              <a:t>案例</a:t>
            </a:r>
            <a:endParaRPr lang="zh-CN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</a:t>
            </a:r>
            <a:r>
              <a:rPr lang="zh-CN" altLang="en-US" smtClean="0"/>
              <a:t>类型序列化方式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大端序列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en-US" sz="2800" smtClean="0">
                <a:latin typeface="+mj-ea"/>
                <a:ea typeface="+mj-ea"/>
              </a:rPr>
              <a:t>先写高位，在写低位</a:t>
            </a:r>
            <a:endParaRPr lang="en-US" altLang="zh-CN" sz="2800" smtClean="0">
              <a:latin typeface="+mj-ea"/>
              <a:ea typeface="+mj-ea"/>
            </a:endParaRPr>
          </a:p>
          <a:p>
            <a:r>
              <a:rPr lang="zh-CN" altLang="en-US" sz="2800">
                <a:latin typeface="+mj-ea"/>
                <a:ea typeface="+mj-ea"/>
              </a:rPr>
              <a:t>小</a:t>
            </a:r>
            <a:r>
              <a:rPr lang="zh-CN" altLang="en-US" sz="2800" smtClean="0">
                <a:latin typeface="+mj-ea"/>
                <a:ea typeface="+mj-ea"/>
              </a:rPr>
              <a:t>端序列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en-US" sz="2800">
                <a:latin typeface="+mj-ea"/>
                <a:ea typeface="+mj-ea"/>
              </a:rPr>
              <a:t>先</a:t>
            </a:r>
            <a:r>
              <a:rPr lang="zh-CN" altLang="en-US" sz="2800">
                <a:latin typeface="+mj-ea"/>
                <a:ea typeface="+mj-ea"/>
              </a:rPr>
              <a:t>写低位</a:t>
            </a:r>
            <a:r>
              <a:rPr lang="zh-CN" altLang="en-US" sz="2800">
                <a:latin typeface="+mj-ea"/>
                <a:ea typeface="+mj-ea"/>
              </a:rPr>
              <a:t>，在</a:t>
            </a:r>
            <a:r>
              <a:rPr lang="zh-CN" altLang="en-US" sz="2800">
                <a:latin typeface="+mj-ea"/>
                <a:ea typeface="+mj-ea"/>
              </a:rPr>
              <a:t>写</a:t>
            </a:r>
            <a:r>
              <a:rPr lang="zh-CN" altLang="en-US" sz="2800">
                <a:latin typeface="+mj-ea"/>
                <a:ea typeface="+mj-ea"/>
              </a:rPr>
              <a:t>高位</a:t>
            </a:r>
            <a:endParaRPr lang="en-US" altLang="zh-CN" sz="2800">
              <a:latin typeface="+mj-ea"/>
              <a:ea typeface="+mj-ea"/>
            </a:endParaRPr>
          </a:p>
          <a:p>
            <a:pPr lvl="1"/>
            <a:endParaRPr lang="zh-CN" altLang="en-US" sz="2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47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/>
              <a:t>public void writeRawVarint32(int value) throws IOException {</a:t>
            </a:r>
          </a:p>
          <a:p>
            <a:r>
              <a:rPr lang="en-US" altLang="zh-CN"/>
              <a:t>    </a:t>
            </a:r>
            <a:r>
              <a:rPr lang="en-US" altLang="zh-CN" b="1"/>
              <a:t>while (true) {</a:t>
            </a:r>
          </a:p>
          <a:p>
            <a:r>
              <a:rPr lang="en-US" altLang="zh-CN"/>
              <a:t>      </a:t>
            </a:r>
            <a:r>
              <a:rPr lang="en-US" altLang="zh-CN" b="1"/>
              <a:t>if ((value &amp; ~0x7F) == 0) {</a:t>
            </a:r>
          </a:p>
          <a:p>
            <a:r>
              <a:rPr lang="en-US" altLang="zh-CN"/>
              <a:t>        writeRawByte(value);</a:t>
            </a:r>
          </a:p>
          <a:p>
            <a:r>
              <a:rPr lang="en-US" altLang="zh-CN"/>
              <a:t>        </a:t>
            </a:r>
            <a:r>
              <a:rPr lang="en-US" altLang="zh-CN" b="1"/>
              <a:t>return;</a:t>
            </a:r>
          </a:p>
          <a:p>
            <a:r>
              <a:rPr lang="en-US" altLang="zh-CN"/>
              <a:t>      } </a:t>
            </a:r>
            <a:r>
              <a:rPr lang="en-US" altLang="zh-CN" b="1"/>
              <a:t>else {</a:t>
            </a:r>
          </a:p>
          <a:p>
            <a:r>
              <a:rPr lang="en-US" altLang="zh-CN"/>
              <a:t>        writeRawByte((value &amp; 0x7F) | 0x80);</a:t>
            </a:r>
          </a:p>
          <a:p>
            <a:r>
              <a:rPr lang="en-US" altLang="zh-CN"/>
              <a:t>        value &gt;&gt;&gt;= 7;</a:t>
            </a:r>
          </a:p>
          <a:p>
            <a:r>
              <a:rPr lang="zh-CN" altLang="en-US"/>
              <a:t>      </a:t>
            </a:r>
            <a:r>
              <a:rPr lang="en-US" altLang="zh-CN"/>
              <a:t>}</a:t>
            </a:r>
          </a:p>
          <a:p>
            <a:r>
              <a:rPr lang="zh-CN" altLang="en-US"/>
              <a:t>    </a:t>
            </a:r>
            <a:r>
              <a:rPr lang="en-US" altLang="zh-CN"/>
              <a:t>}</a:t>
            </a:r>
          </a:p>
          <a:p>
            <a:r>
              <a:rPr lang="zh-CN" altLang="en-US"/>
              <a:t>  </a:t>
            </a: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  <a:ea typeface="+mj-ea"/>
              </a:rPr>
              <a:t>UpStream </a:t>
            </a:r>
            <a:r>
              <a:rPr lang="zh-CN" altLang="en-US" smtClean="0">
                <a:latin typeface="+mj-ea"/>
                <a:ea typeface="+mj-ea"/>
              </a:rPr>
              <a:t>从下层往上层传输</a:t>
            </a:r>
            <a:endParaRPr lang="en-US" altLang="zh-CN" smtClean="0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DownStream </a:t>
            </a:r>
            <a:r>
              <a:rPr lang="zh-CN" altLang="en-US">
                <a:latin typeface="+mj-ea"/>
                <a:ea typeface="+mj-ea"/>
              </a:rPr>
              <a:t>从</a:t>
            </a:r>
            <a:r>
              <a:rPr lang="zh-CN" altLang="en-US">
                <a:latin typeface="+mj-ea"/>
                <a:ea typeface="+mj-ea"/>
              </a:rPr>
              <a:t>上</a:t>
            </a:r>
            <a:r>
              <a:rPr lang="zh-CN" altLang="en-US">
                <a:latin typeface="+mj-ea"/>
                <a:ea typeface="+mj-ea"/>
              </a:rPr>
              <a:t>层往下层</a:t>
            </a:r>
            <a:r>
              <a:rPr lang="zh-CN" altLang="en-US">
                <a:latin typeface="+mj-ea"/>
                <a:ea typeface="+mj-ea"/>
              </a:rPr>
              <a:t>传输</a:t>
            </a:r>
          </a:p>
        </p:txBody>
      </p:sp>
    </p:spTree>
    <p:extLst>
      <p:ext uri="{BB962C8B-B14F-4D97-AF65-F5344CB8AC3E}">
        <p14:creationId xmlns:p14="http://schemas.microsoft.com/office/powerpoint/2010/main" val="266060467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2934</TotalTime>
  <Words>139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  <vt:lpstr>Int类型序列化方式</vt:lpstr>
      <vt:lpstr>核心代码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289</cp:revision>
  <dcterms:created xsi:type="dcterms:W3CDTF">2016-07-12T22:52:00Z</dcterms:created>
  <dcterms:modified xsi:type="dcterms:W3CDTF">2018-01-18T13:52:09Z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