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6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1068" y="6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2018-01-21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</a:t>
            </a:r>
            <a:r>
              <a:rPr lang="en-US" altLang="zh-CN" smtClean="0"/>
              <a:t>FrameDecoder</a:t>
            </a:r>
            <a:r>
              <a:rPr lang="zh-CN" altLang="en-US" smtClean="0"/>
              <a:t>存在的疑问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>
                <a:latin typeface="+mj-ea"/>
                <a:ea typeface="+mj-ea"/>
              </a:rPr>
              <a:t>1. return null, </a:t>
            </a:r>
            <a:r>
              <a:rPr lang="zh-CN" altLang="en-US" sz="2400" smtClean="0">
                <a:latin typeface="+mj-ea"/>
                <a:ea typeface="+mj-ea"/>
              </a:rPr>
              <a:t>为什么可以等到下一个数据包的到来？</a:t>
            </a:r>
            <a:endParaRPr lang="en-US" altLang="zh-CN" sz="2400" smtClean="0">
              <a:latin typeface="+mj-ea"/>
              <a:ea typeface="+mj-ea"/>
            </a:endParaRPr>
          </a:p>
          <a:p>
            <a:r>
              <a:rPr lang="en-US" altLang="zh-CN" sz="2400">
                <a:latin typeface="+mj-ea"/>
                <a:ea typeface="+mj-ea"/>
              </a:rPr>
              <a:t>2</a:t>
            </a:r>
            <a:r>
              <a:rPr lang="en-US" altLang="zh-CN" sz="2400">
                <a:latin typeface="+mj-ea"/>
                <a:ea typeface="+mj-ea"/>
              </a:rPr>
              <a:t>.</a:t>
            </a:r>
            <a:r>
              <a:rPr lang="zh-CN" altLang="en-US" sz="2400" smtClean="0">
                <a:latin typeface="+mj-ea"/>
                <a:ea typeface="+mj-ea"/>
              </a:rPr>
              <a:t>如果</a:t>
            </a:r>
            <a:r>
              <a:rPr lang="en-US" altLang="zh-CN" sz="2400" smtClean="0">
                <a:latin typeface="+mj-ea"/>
                <a:ea typeface="+mj-ea"/>
              </a:rPr>
              <a:t>buffer</a:t>
            </a:r>
            <a:r>
              <a:rPr lang="zh-CN" altLang="en-US" sz="2400" smtClean="0">
                <a:latin typeface="+mj-ea"/>
                <a:ea typeface="+mj-ea"/>
              </a:rPr>
              <a:t>中的数据大于</a:t>
            </a:r>
            <a:r>
              <a:rPr lang="en-US" altLang="zh-CN" sz="2400" smtClean="0">
                <a:latin typeface="+mj-ea"/>
                <a:ea typeface="+mj-ea"/>
              </a:rPr>
              <a:t>length,</a:t>
            </a:r>
            <a:r>
              <a:rPr lang="zh-CN" altLang="en-US" sz="2400" smtClean="0">
                <a:latin typeface="+mj-ea"/>
                <a:ea typeface="+mj-ea"/>
              </a:rPr>
              <a:t>此时</a:t>
            </a:r>
            <a:r>
              <a:rPr lang="en-US" altLang="zh-CN" sz="2400">
                <a:latin typeface="+mj-ea"/>
                <a:ea typeface="+mj-ea"/>
              </a:rPr>
              <a:t>buffer</a:t>
            </a:r>
            <a:r>
              <a:rPr lang="zh-CN" altLang="en-US" sz="2400">
                <a:latin typeface="+mj-ea"/>
                <a:ea typeface="+mj-ea"/>
              </a:rPr>
              <a:t>中的数据还没有读完，那么剩下的数据</a:t>
            </a:r>
            <a:r>
              <a:rPr lang="zh-CN" altLang="en-US" sz="2400">
                <a:latin typeface="+mj-ea"/>
                <a:ea typeface="+mj-ea"/>
              </a:rPr>
              <a:t>怎么办</a:t>
            </a:r>
            <a:r>
              <a:rPr lang="zh-CN" altLang="en-US" sz="2400" smtClean="0">
                <a:latin typeface="+mj-ea"/>
                <a:ea typeface="+mj-ea"/>
              </a:rPr>
              <a:t>？</a:t>
            </a:r>
            <a:endParaRPr lang="en-US" altLang="zh-CN" sz="2400" smtClean="0">
              <a:latin typeface="+mj-ea"/>
              <a:ea typeface="+mj-ea"/>
            </a:endParaRPr>
          </a:p>
          <a:p>
            <a:r>
              <a:rPr lang="en-US" altLang="zh-CN" sz="2400" smtClean="0">
                <a:latin typeface="+mj-ea"/>
                <a:ea typeface="+mj-ea"/>
              </a:rPr>
              <a:t>3.</a:t>
            </a:r>
            <a:r>
              <a:rPr lang="en-US" altLang="zh-CN" sz="2400" b="1">
                <a:latin typeface="+mj-ea"/>
                <a:ea typeface="+mj-ea"/>
              </a:rPr>
              <a:t> return new </a:t>
            </a:r>
            <a:r>
              <a:rPr lang="en-US" altLang="zh-CN" sz="2400" b="1">
                <a:latin typeface="+mj-ea"/>
                <a:ea typeface="+mj-ea"/>
              </a:rPr>
              <a:t>String(dst</a:t>
            </a:r>
            <a:r>
              <a:rPr lang="en-US" altLang="zh-CN" sz="2400" b="1" smtClean="0">
                <a:latin typeface="+mj-ea"/>
                <a:ea typeface="+mj-ea"/>
              </a:rPr>
              <a:t>); </a:t>
            </a:r>
            <a:r>
              <a:rPr lang="zh-CN" altLang="en-US" sz="2400" b="1" smtClean="0">
                <a:latin typeface="+mj-ea"/>
                <a:ea typeface="+mj-ea"/>
              </a:rPr>
              <a:t>怎么往下传递对象</a:t>
            </a:r>
            <a:endParaRPr lang="en-US" altLang="zh-CN" sz="2400" b="1" smtClean="0">
              <a:latin typeface="+mj-ea"/>
              <a:ea typeface="+mj-ea"/>
            </a:endParaRPr>
          </a:p>
          <a:p>
            <a:pPr lvl="1"/>
            <a:r>
              <a:rPr lang="en-US" altLang="zh-CN" sz="2200" b="1" smtClean="0">
                <a:latin typeface="+mj-ea"/>
                <a:ea typeface="+mj-ea"/>
              </a:rPr>
              <a:t>Ctx.sendUpstream();</a:t>
            </a:r>
            <a:endParaRPr lang="zh-CN" altLang="en-US" sz="2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679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>
                <a:latin typeface="+mj-ea"/>
              </a:rPr>
              <a:t>Netty</a:t>
            </a:r>
            <a:r>
              <a:rPr lang="zh-CN" altLang="en-US">
                <a:latin typeface="+mj-ea"/>
              </a:rPr>
              <a:t>自带粘包分包解决方案</a:t>
            </a:r>
            <a:endParaRPr lang="en-US" altLang="zh-CN"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235200"/>
            <a:ext cx="10164837" cy="3741057"/>
          </a:xfrm>
        </p:spPr>
        <p:txBody>
          <a:bodyPr>
            <a:noAutofit/>
          </a:bodyPr>
          <a:lstStyle/>
          <a:p>
            <a:pPr lvl="1"/>
            <a:r>
              <a:rPr lang="en-US" altLang="zh-CN" sz="2400" smtClean="0">
                <a:latin typeface="+mj-ea"/>
                <a:ea typeface="+mj-ea"/>
              </a:rPr>
              <a:t>FixedLengthFrameDecoder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LineBasedFrameDecoder</a:t>
            </a: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DelimiterBasedFrameDecoder</a:t>
            </a:r>
          </a:p>
        </p:txBody>
      </p:sp>
    </p:spTree>
    <p:extLst>
      <p:ext uri="{BB962C8B-B14F-4D97-AF65-F5344CB8AC3E}">
        <p14:creationId xmlns:p14="http://schemas.microsoft.com/office/powerpoint/2010/main" val="382570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 </a:t>
            </a:r>
            <a:r>
              <a:rPr lang="zh-CN" altLang="en-US" smtClean="0"/>
              <a:t>字节流攻击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>
                <a:latin typeface="+mj-ea"/>
                <a:ea typeface="+mj-ea"/>
              </a:rPr>
              <a:t>长度 </a:t>
            </a:r>
            <a:r>
              <a:rPr lang="en-US" altLang="zh-CN" sz="2400" smtClean="0">
                <a:latin typeface="+mj-ea"/>
                <a:ea typeface="+mj-ea"/>
              </a:rPr>
              <a:t>+ </a:t>
            </a:r>
            <a:r>
              <a:rPr lang="zh-CN" altLang="en-US" sz="2400" smtClean="0">
                <a:latin typeface="+mj-ea"/>
                <a:ea typeface="+mj-ea"/>
              </a:rPr>
              <a:t>数据 </a:t>
            </a:r>
            <a:endParaRPr lang="en-US" altLang="zh-CN" sz="2400" smtClean="0">
              <a:latin typeface="+mj-ea"/>
              <a:ea typeface="+mj-ea"/>
            </a:endParaRPr>
          </a:p>
          <a:p>
            <a:r>
              <a:rPr lang="en-US" altLang="zh-CN" sz="2400" smtClean="0">
                <a:latin typeface="+mj-ea"/>
                <a:ea typeface="+mj-ea"/>
              </a:rPr>
              <a:t>Integer.Max </a:t>
            </a:r>
          </a:p>
          <a:p>
            <a:endParaRPr lang="en-US" altLang="zh-CN" sz="2400" smtClean="0">
              <a:latin typeface="+mj-ea"/>
              <a:ea typeface="+mj-ea"/>
            </a:endParaRPr>
          </a:p>
          <a:p>
            <a:r>
              <a:rPr lang="zh-CN" altLang="en-US" sz="2400" smtClean="0">
                <a:latin typeface="+mj-ea"/>
                <a:ea typeface="+mj-ea"/>
              </a:rPr>
              <a:t>限制最大的读取的长度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如果大于读取的最大长度，此时直接跳过这段字节流</a:t>
            </a:r>
            <a:endParaRPr lang="en-US" altLang="zh-CN" sz="2200">
              <a:latin typeface="+mj-ea"/>
              <a:ea typeface="+mj-ea"/>
            </a:endParaRPr>
          </a:p>
          <a:p>
            <a:r>
              <a:rPr lang="zh-CN" altLang="en-US" sz="2400" smtClean="0">
                <a:latin typeface="+mj-ea"/>
                <a:ea typeface="+mj-ea"/>
              </a:rPr>
              <a:t>定义一种数据包结构： 包头 </a:t>
            </a:r>
            <a:r>
              <a:rPr lang="en-US" altLang="zh-CN" sz="2400" smtClean="0">
                <a:latin typeface="+mj-ea"/>
                <a:ea typeface="+mj-ea"/>
              </a:rPr>
              <a:t>+ </a:t>
            </a:r>
            <a:r>
              <a:rPr lang="zh-CN" altLang="en-US" sz="2400" smtClean="0">
                <a:latin typeface="+mj-ea"/>
                <a:ea typeface="+mj-ea"/>
              </a:rPr>
              <a:t>长度 </a:t>
            </a:r>
            <a:r>
              <a:rPr lang="en-US" altLang="zh-CN" sz="2400" smtClean="0">
                <a:latin typeface="+mj-ea"/>
                <a:ea typeface="+mj-ea"/>
              </a:rPr>
              <a:t>+ </a:t>
            </a:r>
            <a:r>
              <a:rPr lang="zh-CN" altLang="en-US" sz="2400" smtClean="0">
                <a:latin typeface="+mj-ea"/>
                <a:ea typeface="+mj-ea"/>
              </a:rPr>
              <a:t>数据</a:t>
            </a:r>
            <a:endParaRPr lang="zh-CN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30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3" y="1034142"/>
            <a:ext cx="10262997" cy="5704115"/>
          </a:xfrm>
        </p:spPr>
        <p:txBody>
          <a:bodyPr>
            <a:noAutofit/>
          </a:bodyPr>
          <a:lstStyle/>
          <a:p>
            <a:pPr lvl="0"/>
            <a:r>
              <a:rPr lang="zh-CN" altLang="en-US" sz="2600">
                <a:latin typeface="+mj-ea"/>
                <a:ea typeface="+mj-ea"/>
              </a:rPr>
              <a:t>粘</a:t>
            </a:r>
            <a:r>
              <a:rPr lang="zh-CN" altLang="en-US" sz="2600" smtClean="0">
                <a:latin typeface="+mj-ea"/>
                <a:ea typeface="+mj-ea"/>
              </a:rPr>
              <a:t>包分包概念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粘</a:t>
            </a:r>
            <a:r>
              <a:rPr lang="zh-CN" altLang="en-US" sz="2400" smtClean="0">
                <a:latin typeface="+mj-ea"/>
                <a:ea typeface="+mj-ea"/>
              </a:rPr>
              <a:t>包分包现象产生的原因（了解）</a:t>
            </a:r>
            <a:endParaRPr lang="en-US" altLang="zh-CN" sz="2400" smtClean="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 smtClean="0">
                <a:latin typeface="+mj-ea"/>
                <a:ea typeface="+mj-ea"/>
              </a:rPr>
              <a:t>粘包分包现象演示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zh-CN" altLang="en-US" sz="2600">
                <a:latin typeface="+mj-ea"/>
                <a:ea typeface="+mj-ea"/>
              </a:rPr>
              <a:t>粘</a:t>
            </a:r>
            <a:r>
              <a:rPr lang="zh-CN" altLang="en-US" sz="2600" smtClean="0">
                <a:latin typeface="+mj-ea"/>
                <a:ea typeface="+mj-ea"/>
              </a:rPr>
              <a:t>包分包解决思路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zh-CN" altLang="en-US" sz="2600" smtClean="0">
                <a:latin typeface="+mj-ea"/>
                <a:ea typeface="+mj-ea"/>
              </a:rPr>
              <a:t>自定义</a:t>
            </a:r>
            <a:r>
              <a:rPr lang="en-US" altLang="zh-CN" sz="2600" smtClean="0">
                <a:latin typeface="+mj-ea"/>
                <a:ea typeface="+mj-ea"/>
              </a:rPr>
              <a:t>FrameDecoder</a:t>
            </a:r>
            <a:r>
              <a:rPr lang="zh-CN" altLang="en-US" sz="2600" smtClean="0">
                <a:latin typeface="+mj-ea"/>
                <a:ea typeface="+mj-ea"/>
              </a:rPr>
              <a:t>解决粘包分包问题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600">
                <a:latin typeface="+mj-ea"/>
                <a:ea typeface="+mj-ea"/>
              </a:rPr>
              <a:t>FrameDecoder</a:t>
            </a:r>
            <a:r>
              <a:rPr lang="zh-CN" altLang="en-US" sz="2600">
                <a:latin typeface="+mj-ea"/>
                <a:ea typeface="+mj-ea"/>
              </a:rPr>
              <a:t>源码分析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自</a:t>
            </a:r>
            <a:r>
              <a:rPr lang="zh-CN" altLang="en-US" sz="2600" smtClean="0">
                <a:latin typeface="+mj-ea"/>
                <a:ea typeface="+mj-ea"/>
              </a:rPr>
              <a:t>带粘包分包解决方案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FixedLengthFrameDecoder</a:t>
            </a:r>
          </a:p>
          <a:p>
            <a:pPr lvl="1"/>
            <a:r>
              <a:rPr lang="en-US" altLang="zh-CN" sz="2400">
                <a:latin typeface="+mj-ea"/>
                <a:ea typeface="+mj-ea"/>
              </a:rPr>
              <a:t>LineBasedFrameDecoder</a:t>
            </a: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DelimiterBasedFrameDecoder</a:t>
            </a:r>
          </a:p>
          <a:p>
            <a:r>
              <a:rPr lang="en-US" altLang="zh-CN" sz="2600">
                <a:latin typeface="+mj-ea"/>
                <a:ea typeface="+mj-ea"/>
              </a:rPr>
              <a:t>Socket </a:t>
            </a:r>
            <a:r>
              <a:rPr lang="zh-CN" altLang="en-US" sz="2600">
                <a:latin typeface="+mj-ea"/>
                <a:ea typeface="+mj-ea"/>
              </a:rPr>
              <a:t>字节流攻击</a:t>
            </a:r>
            <a:endParaRPr lang="en-US" altLang="zh-CN" sz="2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粘包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2589" y="1930400"/>
            <a:ext cx="9059726" cy="37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6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分包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8530" y="2143442"/>
            <a:ext cx="8896441" cy="36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粘包分包</a:t>
            </a:r>
            <a:r>
              <a:rPr lang="zh-CN" altLang="en-US" smtClean="0"/>
              <a:t>原因（</a:t>
            </a:r>
            <a:r>
              <a:rPr lang="zh-CN" altLang="en-US"/>
              <a:t>了解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56657"/>
            <a:ext cx="10937723" cy="5203372"/>
          </a:xfrm>
        </p:spPr>
        <p:txBody>
          <a:bodyPr>
            <a:normAutofit/>
          </a:bodyPr>
          <a:lstStyle/>
          <a:p>
            <a:r>
              <a:rPr lang="en-US" altLang="zh-CN" sz="2600">
                <a:latin typeface="+mj-ea"/>
                <a:ea typeface="+mj-ea"/>
              </a:rPr>
              <a:t>TCP</a:t>
            </a:r>
            <a:r>
              <a:rPr lang="zh-CN" altLang="zh-CN" sz="2600">
                <a:latin typeface="+mj-ea"/>
                <a:ea typeface="+mj-ea"/>
              </a:rPr>
              <a:t>当中</a:t>
            </a:r>
            <a:r>
              <a:rPr lang="en-US" altLang="zh-CN" sz="2600">
                <a:latin typeface="+mj-ea"/>
                <a:ea typeface="+mj-ea"/>
              </a:rPr>
              <a:t>,</a:t>
            </a:r>
            <a:r>
              <a:rPr lang="zh-CN" altLang="zh-CN" sz="2600">
                <a:latin typeface="+mj-ea"/>
                <a:ea typeface="+mj-ea"/>
              </a:rPr>
              <a:t>只有</a:t>
            </a:r>
            <a:r>
              <a:rPr lang="zh-CN" altLang="zh-CN" sz="2600">
                <a:solidFill>
                  <a:srgbClr val="FF0000"/>
                </a:solidFill>
                <a:latin typeface="+mj-ea"/>
                <a:ea typeface="+mj-ea"/>
              </a:rPr>
              <a:t>流</a:t>
            </a:r>
            <a:r>
              <a:rPr lang="zh-CN" altLang="zh-CN" sz="2600">
                <a:latin typeface="+mj-ea"/>
                <a:ea typeface="+mj-ea"/>
              </a:rPr>
              <a:t>的概念</a:t>
            </a:r>
            <a:r>
              <a:rPr lang="en-US" altLang="zh-CN" sz="2600">
                <a:latin typeface="+mj-ea"/>
                <a:ea typeface="+mj-ea"/>
              </a:rPr>
              <a:t>,</a:t>
            </a:r>
            <a:r>
              <a:rPr lang="zh-CN" altLang="zh-CN" sz="2600">
                <a:latin typeface="+mj-ea"/>
                <a:ea typeface="+mj-ea"/>
              </a:rPr>
              <a:t>没有</a:t>
            </a:r>
            <a:r>
              <a:rPr lang="zh-CN" altLang="zh-CN" sz="2600">
                <a:solidFill>
                  <a:srgbClr val="FF0000"/>
                </a:solidFill>
                <a:latin typeface="+mj-ea"/>
                <a:ea typeface="+mj-ea"/>
              </a:rPr>
              <a:t>包</a:t>
            </a:r>
            <a:r>
              <a:rPr lang="zh-CN" altLang="zh-CN" sz="2600">
                <a:latin typeface="+mj-ea"/>
                <a:ea typeface="+mj-ea"/>
              </a:rPr>
              <a:t>的</a:t>
            </a:r>
            <a:r>
              <a:rPr lang="zh-CN" altLang="zh-CN" sz="2600" smtClean="0">
                <a:latin typeface="+mj-ea"/>
                <a:ea typeface="+mj-ea"/>
              </a:rPr>
              <a:t>概念</a:t>
            </a:r>
            <a:r>
              <a:rPr lang="zh-CN" altLang="en-US" sz="2600" smtClean="0">
                <a:latin typeface="+mj-ea"/>
                <a:ea typeface="+mj-ea"/>
              </a:rPr>
              <a:t>（根本原因）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粘包：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服务端</a:t>
            </a:r>
            <a:r>
              <a:rPr lang="zh-CN" altLang="en-US" sz="2400" smtClean="0">
                <a:latin typeface="+mj-ea"/>
                <a:ea typeface="+mj-ea"/>
              </a:rPr>
              <a:t>原因</a:t>
            </a:r>
            <a:endParaRPr lang="en-US" altLang="zh-CN" sz="2400" smtClean="0">
              <a:latin typeface="+mj-ea"/>
              <a:ea typeface="+mj-ea"/>
            </a:endParaRPr>
          </a:p>
          <a:p>
            <a:pPr lvl="2"/>
            <a:r>
              <a:rPr lang="zh-CN" altLang="zh-CN" sz="2200" smtClean="0">
                <a:latin typeface="+mj-ea"/>
                <a:ea typeface="+mj-ea"/>
              </a:rPr>
              <a:t>收到</a:t>
            </a:r>
            <a:r>
              <a:rPr lang="zh-CN" altLang="zh-CN" sz="2200">
                <a:latin typeface="+mj-ea"/>
                <a:ea typeface="+mj-ea"/>
              </a:rPr>
              <a:t>的数据放在系统接收缓冲区，用户进程从该缓冲区取数据</a:t>
            </a:r>
            <a:endParaRPr lang="en-US" altLang="zh-CN" sz="220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客户端</a:t>
            </a:r>
            <a:r>
              <a:rPr lang="zh-CN" altLang="en-US" sz="2400" smtClean="0">
                <a:latin typeface="+mj-ea"/>
                <a:ea typeface="+mj-ea"/>
              </a:rPr>
              <a:t>原因</a:t>
            </a:r>
            <a:endParaRPr lang="en-US" altLang="zh-CN" sz="2400" smtClean="0">
              <a:latin typeface="+mj-ea"/>
              <a:ea typeface="+mj-ea"/>
            </a:endParaRPr>
          </a:p>
          <a:p>
            <a:pPr lvl="2"/>
            <a:r>
              <a:rPr lang="en-US" altLang="zh-CN" sz="2200">
                <a:latin typeface="+mj-ea"/>
                <a:ea typeface="+mj-ea"/>
              </a:rPr>
              <a:t>TCP</a:t>
            </a:r>
            <a:r>
              <a:rPr lang="zh-CN" altLang="zh-CN" sz="2200">
                <a:latin typeface="+mj-ea"/>
                <a:ea typeface="+mj-ea"/>
              </a:rPr>
              <a:t>为提高传输效率</a:t>
            </a:r>
            <a:r>
              <a:rPr lang="zh-CN" altLang="zh-CN" sz="2200" smtClean="0">
                <a:latin typeface="+mj-ea"/>
                <a:ea typeface="+mj-ea"/>
              </a:rPr>
              <a:t>，要</a:t>
            </a:r>
            <a:r>
              <a:rPr lang="zh-CN" altLang="zh-CN" sz="2200">
                <a:latin typeface="+mj-ea"/>
                <a:ea typeface="+mj-ea"/>
              </a:rPr>
              <a:t>收集到足够多的数据后才发送一包</a:t>
            </a:r>
            <a:r>
              <a:rPr lang="zh-CN" altLang="zh-CN" sz="2200" smtClean="0">
                <a:latin typeface="+mj-ea"/>
                <a:ea typeface="+mj-ea"/>
              </a:rPr>
              <a:t>数据</a:t>
            </a:r>
            <a:endParaRPr lang="en-US" altLang="zh-CN" sz="2200" smtClean="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分包：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zh-CN" sz="2200">
                <a:latin typeface="+mj-ea"/>
                <a:ea typeface="+mj-ea"/>
              </a:rPr>
              <a:t>应用程序写入的字节大小大于套接字发送缓冲区的</a:t>
            </a:r>
            <a:r>
              <a:rPr lang="zh-CN" altLang="zh-CN" sz="2200" smtClean="0">
                <a:latin typeface="+mj-ea"/>
                <a:ea typeface="+mj-ea"/>
              </a:rPr>
              <a:t>大小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zh-CN" sz="2200" smtClean="0">
                <a:latin typeface="+mj-ea"/>
                <a:ea typeface="+mj-ea"/>
              </a:rPr>
              <a:t>进行</a:t>
            </a:r>
            <a:r>
              <a:rPr lang="en-US" altLang="zh-CN" sz="2200">
                <a:latin typeface="+mj-ea"/>
                <a:ea typeface="+mj-ea"/>
              </a:rPr>
              <a:t>mss</a:t>
            </a:r>
            <a:r>
              <a:rPr lang="zh-CN" altLang="zh-CN" sz="2200">
                <a:latin typeface="+mj-ea"/>
                <a:ea typeface="+mj-ea"/>
              </a:rPr>
              <a:t>（最大报文长度）大小的</a:t>
            </a:r>
            <a:r>
              <a:rPr lang="en-US" altLang="zh-CN" sz="2200">
                <a:latin typeface="+mj-ea"/>
                <a:ea typeface="+mj-ea"/>
              </a:rPr>
              <a:t>TCP</a:t>
            </a:r>
            <a:r>
              <a:rPr lang="zh-CN" altLang="zh-CN" sz="2200">
                <a:latin typeface="+mj-ea"/>
                <a:ea typeface="+mj-ea"/>
              </a:rPr>
              <a:t>分段，当</a:t>
            </a:r>
            <a:r>
              <a:rPr lang="en-US" altLang="zh-CN" sz="2200">
                <a:latin typeface="+mj-ea"/>
                <a:ea typeface="+mj-ea"/>
              </a:rPr>
              <a:t>TCP</a:t>
            </a:r>
            <a:r>
              <a:rPr lang="zh-CN" altLang="zh-CN" sz="2200">
                <a:latin typeface="+mj-ea"/>
                <a:ea typeface="+mj-ea"/>
              </a:rPr>
              <a:t>报文长度</a:t>
            </a:r>
            <a:r>
              <a:rPr lang="en-US" altLang="zh-CN" sz="2200">
                <a:latin typeface="+mj-ea"/>
                <a:ea typeface="+mj-ea"/>
              </a:rPr>
              <a:t>-TCP</a:t>
            </a:r>
            <a:r>
              <a:rPr lang="zh-CN" altLang="zh-CN" sz="2200">
                <a:latin typeface="+mj-ea"/>
                <a:ea typeface="+mj-ea"/>
              </a:rPr>
              <a:t>头部长度</a:t>
            </a:r>
            <a:r>
              <a:rPr lang="en-US" altLang="zh-CN" sz="2200">
                <a:latin typeface="+mj-ea"/>
                <a:ea typeface="+mj-ea"/>
              </a:rPr>
              <a:t>&gt;</a:t>
            </a:r>
            <a:r>
              <a:rPr lang="en-US" altLang="zh-CN" sz="2200" smtClean="0">
                <a:latin typeface="+mj-ea"/>
                <a:ea typeface="+mj-ea"/>
              </a:rPr>
              <a:t>MSS</a:t>
            </a:r>
          </a:p>
          <a:p>
            <a:pPr lvl="1"/>
            <a:r>
              <a:rPr lang="zh-CN" altLang="zh-CN" sz="2200" smtClean="0">
                <a:latin typeface="+mj-ea"/>
                <a:ea typeface="+mj-ea"/>
              </a:rPr>
              <a:t>以太网</a:t>
            </a:r>
            <a:r>
              <a:rPr lang="zh-CN" altLang="zh-CN" sz="2200">
                <a:latin typeface="+mj-ea"/>
                <a:ea typeface="+mj-ea"/>
              </a:rPr>
              <a:t>帧的</a:t>
            </a:r>
            <a:r>
              <a:rPr lang="en-US" altLang="zh-CN" sz="2200">
                <a:latin typeface="+mj-ea"/>
                <a:ea typeface="+mj-ea"/>
              </a:rPr>
              <a:t>payload</a:t>
            </a:r>
            <a:r>
              <a:rPr lang="zh-CN" altLang="zh-CN" sz="2200">
                <a:latin typeface="+mj-ea"/>
                <a:ea typeface="+mj-ea"/>
              </a:rPr>
              <a:t>（净荷）大于</a:t>
            </a:r>
            <a:r>
              <a:rPr lang="en-US" altLang="zh-CN" sz="2200">
                <a:latin typeface="+mj-ea"/>
                <a:ea typeface="+mj-ea"/>
              </a:rPr>
              <a:t>MTU</a:t>
            </a:r>
            <a:r>
              <a:rPr lang="zh-CN" altLang="zh-CN" sz="2200">
                <a:latin typeface="+mj-ea"/>
                <a:ea typeface="+mj-ea"/>
              </a:rPr>
              <a:t>（</a:t>
            </a:r>
            <a:r>
              <a:rPr lang="en-US" altLang="zh-CN" sz="2200">
                <a:latin typeface="+mj-ea"/>
                <a:ea typeface="+mj-ea"/>
              </a:rPr>
              <a:t>1500</a:t>
            </a:r>
            <a:r>
              <a:rPr lang="zh-CN" altLang="zh-CN" sz="2200">
                <a:latin typeface="+mj-ea"/>
                <a:ea typeface="+mj-ea"/>
              </a:rPr>
              <a:t>字节）进行</a:t>
            </a:r>
            <a:r>
              <a:rPr lang="en-US" altLang="zh-CN" sz="2200">
                <a:latin typeface="+mj-ea"/>
                <a:ea typeface="+mj-ea"/>
              </a:rPr>
              <a:t>ip</a:t>
            </a:r>
            <a:r>
              <a:rPr lang="zh-CN" altLang="zh-CN" sz="2200">
                <a:latin typeface="+mj-ea"/>
                <a:ea typeface="+mj-ea"/>
              </a:rPr>
              <a:t>分片</a:t>
            </a:r>
            <a:endParaRPr lang="zh-CN" altLang="en-US" sz="2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1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>
                <a:latin typeface="+mj-ea"/>
              </a:rPr>
              <a:t>Netty</a:t>
            </a:r>
            <a:r>
              <a:rPr lang="zh-CN" altLang="en-US">
                <a:latin typeface="+mj-ea"/>
              </a:rPr>
              <a:t>粘包分包现象演示</a:t>
            </a:r>
            <a:endParaRPr lang="en-US" altLang="zh-CN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89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粘包分包问题解决思路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505" y="226785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600">
                <a:latin typeface="+mj-ea"/>
                <a:ea typeface="+mj-ea"/>
              </a:rPr>
              <a:t>服务</a:t>
            </a:r>
            <a:r>
              <a:rPr lang="zh-CN" altLang="en-US" sz="2600" smtClean="0">
                <a:latin typeface="+mj-ea"/>
                <a:ea typeface="+mj-ea"/>
              </a:rPr>
              <a:t>端和客户端约定好稳定的数据包结构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客户端根据约定的数据包结构发送数据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服务端根据约定的数据包结构来读取数据</a:t>
            </a:r>
            <a:endParaRPr lang="en-US" altLang="zh-CN" sz="24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874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数据包结构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1964" y="2302647"/>
            <a:ext cx="5840549" cy="28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zh-CN" altLang="en-US">
                <a:latin typeface="+mj-ea"/>
              </a:rPr>
              <a:t>自定义</a:t>
            </a:r>
            <a:r>
              <a:rPr lang="en-US" altLang="zh-CN">
                <a:latin typeface="+mj-ea"/>
              </a:rPr>
              <a:t>FrameDecoder</a:t>
            </a:r>
            <a:r>
              <a:rPr lang="zh-CN" altLang="en-US">
                <a:latin typeface="+mj-ea"/>
              </a:rPr>
              <a:t>解决粘包分包问题</a:t>
            </a:r>
            <a:endParaRPr lang="en-US" altLang="zh-CN"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10262997" cy="4474028"/>
          </a:xfrm>
        </p:spPr>
        <p:txBody>
          <a:bodyPr>
            <a:noAutofit/>
          </a:bodyPr>
          <a:lstStyle/>
          <a:p>
            <a:pPr lvl="1"/>
            <a:r>
              <a:rPr lang="zh-CN" altLang="en-US" sz="2400" smtClean="0">
                <a:latin typeface="+mj-ea"/>
                <a:ea typeface="+mj-ea"/>
              </a:rPr>
              <a:t>继承</a:t>
            </a:r>
            <a:r>
              <a:rPr lang="en-US" altLang="zh-CN" sz="2400" smtClean="0">
                <a:latin typeface="+mj-ea"/>
                <a:ea typeface="+mj-ea"/>
              </a:rPr>
              <a:t>FrameDecoder</a:t>
            </a:r>
            <a:r>
              <a:rPr lang="zh-CN" altLang="en-US" sz="2400" smtClean="0">
                <a:latin typeface="+mj-ea"/>
                <a:ea typeface="+mj-ea"/>
              </a:rPr>
              <a:t>类</a:t>
            </a:r>
            <a:endParaRPr lang="en-US" altLang="zh-CN" sz="24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5242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4056</TotalTime>
  <Words>340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  <vt:lpstr>粘包</vt:lpstr>
      <vt:lpstr>分包</vt:lpstr>
      <vt:lpstr>粘包分包原因（了解）</vt:lpstr>
      <vt:lpstr>Netty粘包分包现象演示</vt:lpstr>
      <vt:lpstr>粘包分包问题解决思路</vt:lpstr>
      <vt:lpstr>数据包结构</vt:lpstr>
      <vt:lpstr>自定义FrameDecoder解决粘包分包问题</vt:lpstr>
      <vt:lpstr>自定义FrameDecoder存在的疑问</vt:lpstr>
      <vt:lpstr>Netty自带粘包分包解决方案</vt:lpstr>
      <vt:lpstr>Socket 字节流攻击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328</cp:revision>
  <dcterms:created xsi:type="dcterms:W3CDTF">2016-07-12T22:52:00Z</dcterms:created>
  <dcterms:modified xsi:type="dcterms:W3CDTF">2018-01-21T14:30:47Z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