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09" r:id="rId4"/>
    <p:sldId id="308" r:id="rId5"/>
    <p:sldId id="304" r:id="rId6"/>
    <p:sldId id="305" r:id="rId7"/>
    <p:sldId id="310" r:id="rId8"/>
    <p:sldId id="311" r:id="rId9"/>
    <p:sldId id="303" r:id="rId10"/>
    <p:sldId id="306" r:id="rId11"/>
    <p:sldId id="313" r:id="rId12"/>
    <p:sldId id="314" r:id="rId13"/>
    <p:sldId id="312" r:id="rId14"/>
    <p:sldId id="31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56" autoAdjust="0"/>
    <p:restoredTop sz="94414" autoAdjust="0"/>
  </p:normalViewPr>
  <p:slideViewPr>
    <p:cSldViewPr snapToGrid="0">
      <p:cViewPr>
        <p:scale>
          <a:sx n="90" d="100"/>
          <a:sy n="90" d="100"/>
        </p:scale>
        <p:origin x="1056" y="-42"/>
      </p:cViewPr>
      <p:guideLst>
        <p:guide orient="horz" pos="2208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pPr/>
              <a:t>2018/1/14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9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33C9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4980940" y="31083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任意多边形 46"/>
          <p:cNvSpPr/>
          <p:nvPr userDrawn="1"/>
        </p:nvSpPr>
        <p:spPr>
          <a:xfrm rot="3325521">
            <a:off x="5387340" y="4090670"/>
            <a:ext cx="1048385" cy="2272665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831825" y="0"/>
              </a:cxn>
              <a:cxn ang="0">
                <a:pos x="968396" y="57239"/>
              </a:cxn>
              <a:cxn ang="0">
                <a:pos x="1663651" y="831247"/>
              </a:cxn>
              <a:cxn ang="0">
                <a:pos x="968396" y="1605254"/>
              </a:cxn>
              <a:cxn ang="0">
                <a:pos x="831825" y="1662493"/>
              </a:cxn>
              <a:cxn ang="0">
                <a:pos x="695253" y="1605254"/>
              </a:cxn>
              <a:cxn ang="0">
                <a:pos x="0" y="831246"/>
              </a:cxn>
              <a:cxn ang="0">
                <a:pos x="695253" y="57238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173" y="29305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8"/>
          <p:cNvGrpSpPr/>
          <p:nvPr userDrawn="1"/>
        </p:nvGrpSpPr>
        <p:grpSpPr>
          <a:xfrm rot="20040000" flipH="1">
            <a:off x="176213" y="4493260"/>
            <a:ext cx="1541462" cy="1201738"/>
            <a:chOff x="0" y="0"/>
            <a:chExt cx="945409" cy="740056"/>
          </a:xfrm>
        </p:grpSpPr>
        <p:grpSp>
          <p:nvGrpSpPr>
            <p:cNvPr id="9" name="组合 89"/>
            <p:cNvGrpSpPr/>
            <p:nvPr/>
          </p:nvGrpSpPr>
          <p:grpSpPr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0" name="任意多边形 91"/>
              <p:cNvSpPr/>
              <p:nvPr/>
            </p:nvSpPr>
            <p:spPr>
              <a:xfrm rot="-3146483">
                <a:off x="284356" y="-284357"/>
                <a:ext cx="376696" cy="94540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6578" y="0"/>
                  </a:cxn>
                  <a:cxn ang="0">
                    <a:pos x="7659" y="1525"/>
                  </a:cxn>
                  <a:cxn ang="0">
                    <a:pos x="13157" y="22145"/>
                  </a:cxn>
                  <a:cxn ang="0">
                    <a:pos x="7659" y="42765"/>
                  </a:cxn>
                  <a:cxn ang="0">
                    <a:pos x="6578" y="44290"/>
                  </a:cxn>
                  <a:cxn ang="0">
                    <a:pos x="5498" y="42765"/>
                  </a:cxn>
                  <a:cxn ang="0">
                    <a:pos x="0" y="22145"/>
                  </a:cxn>
                  <a:cxn ang="0">
                    <a:pos x="5498" y="1525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任意多边形 92"/>
              <p:cNvSpPr/>
              <p:nvPr/>
            </p:nvSpPr>
            <p:spPr>
              <a:xfrm rot="-5400000">
                <a:off x="291714" y="77705"/>
                <a:ext cx="314355" cy="78894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3823" y="0"/>
                  </a:cxn>
                  <a:cxn ang="0">
                    <a:pos x="4451" y="886"/>
                  </a:cxn>
                  <a:cxn ang="0">
                    <a:pos x="7646" y="12869"/>
                  </a:cxn>
                  <a:cxn ang="0">
                    <a:pos x="4451" y="24853"/>
                  </a:cxn>
                  <a:cxn ang="0">
                    <a:pos x="3823" y="25739"/>
                  </a:cxn>
                  <a:cxn ang="0">
                    <a:pos x="3195" y="24853"/>
                  </a:cxn>
                  <a:cxn ang="0">
                    <a:pos x="0" y="12869"/>
                  </a:cxn>
                  <a:cxn ang="0">
                    <a:pos x="3195" y="886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任意多边形 90"/>
            <p:cNvSpPr/>
            <p:nvPr/>
          </p:nvSpPr>
          <p:spPr>
            <a:xfrm rot="-7236193">
              <a:off x="479954" y="339066"/>
              <a:ext cx="228500" cy="573475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1468" y="0"/>
                </a:cxn>
                <a:cxn ang="0">
                  <a:pos x="1709" y="340"/>
                </a:cxn>
                <a:cxn ang="0">
                  <a:pos x="2937" y="4943"/>
                </a:cxn>
                <a:cxn ang="0">
                  <a:pos x="1709" y="9545"/>
                </a:cxn>
                <a:cxn ang="0">
                  <a:pos x="1468" y="9885"/>
                </a:cxn>
                <a:cxn ang="0">
                  <a:pos x="1227" y="9545"/>
                </a:cxn>
                <a:cxn ang="0">
                  <a:pos x="0" y="4943"/>
                </a:cxn>
                <a:cxn ang="0">
                  <a:pos x="1227" y="340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4" name="组合 50"/>
          <p:cNvGrpSpPr/>
          <p:nvPr userDrawn="1"/>
        </p:nvGrpSpPr>
        <p:grpSpPr>
          <a:xfrm>
            <a:off x="10612120" y="4401503"/>
            <a:ext cx="1331913" cy="1230312"/>
            <a:chOff x="0" y="0"/>
            <a:chExt cx="821284" cy="758537"/>
          </a:xfrm>
        </p:grpSpPr>
        <p:grpSp>
          <p:nvGrpSpPr>
            <p:cNvPr id="25608" name="组合 51"/>
            <p:cNvGrpSpPr/>
            <p:nvPr/>
          </p:nvGrpSpPr>
          <p:grpSpPr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25610" name="组合 53"/>
              <p:cNvGrpSpPr/>
              <p:nvPr/>
            </p:nvGrpSpPr>
            <p:grpSpPr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25612" name="任意多边形 55"/>
                <p:cNvSpPr/>
                <p:nvPr/>
              </p:nvSpPr>
              <p:spPr>
                <a:xfrm rot="-3146483">
                  <a:off x="284356" y="-284357"/>
                  <a:ext cx="376696" cy="94540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6578" y="0"/>
                    </a:cxn>
                    <a:cxn ang="0">
                      <a:pos x="7659" y="1525"/>
                    </a:cxn>
                    <a:cxn ang="0">
                      <a:pos x="13157" y="22145"/>
                    </a:cxn>
                    <a:cxn ang="0">
                      <a:pos x="7659" y="42765"/>
                    </a:cxn>
                    <a:cxn ang="0">
                      <a:pos x="6578" y="44290"/>
                    </a:cxn>
                    <a:cxn ang="0">
                      <a:pos x="5498" y="42765"/>
                    </a:cxn>
                    <a:cxn ang="0">
                      <a:pos x="0" y="22145"/>
                    </a:cxn>
                    <a:cxn ang="0">
                      <a:pos x="5498" y="1525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31000">
                      <a:srgbClr val="09D1AB">
                        <a:alpha val="100000"/>
                      </a:srgbClr>
                    </a:gs>
                    <a:gs pos="100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3" name="任意多边形 56"/>
                <p:cNvSpPr/>
                <p:nvPr/>
              </p:nvSpPr>
              <p:spPr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3823" y="0"/>
                    </a:cxn>
                    <a:cxn ang="0">
                      <a:pos x="4451" y="886"/>
                    </a:cxn>
                    <a:cxn ang="0">
                      <a:pos x="7646" y="12869"/>
                    </a:cxn>
                    <a:cxn ang="0">
                      <a:pos x="4451" y="24853"/>
                    </a:cxn>
                    <a:cxn ang="0">
                      <a:pos x="3823" y="25739"/>
                    </a:cxn>
                    <a:cxn ang="0">
                      <a:pos x="3195" y="24853"/>
                    </a:cxn>
                    <a:cxn ang="0">
                      <a:pos x="0" y="12869"/>
                    </a:cxn>
                    <a:cxn ang="0">
                      <a:pos x="3195" y="886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47000">
                      <a:srgbClr val="09D1AB">
                        <a:alpha val="100000"/>
                      </a:srgbClr>
                    </a:gs>
                    <a:gs pos="78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11" name="任意多边形 54"/>
              <p:cNvSpPr/>
              <p:nvPr/>
            </p:nvSpPr>
            <p:spPr>
              <a:xfrm rot="-7236193">
                <a:off x="479954" y="339066"/>
                <a:ext cx="228500" cy="573475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1468" y="0"/>
                  </a:cxn>
                  <a:cxn ang="0">
                    <a:pos x="1709" y="340"/>
                  </a:cxn>
                  <a:cxn ang="0">
                    <a:pos x="2937" y="4943"/>
                  </a:cxn>
                  <a:cxn ang="0">
                    <a:pos x="1709" y="9545"/>
                  </a:cxn>
                  <a:cxn ang="0">
                    <a:pos x="1468" y="9885"/>
                  </a:cxn>
                  <a:cxn ang="0">
                    <a:pos x="1227" y="9545"/>
                  </a:cxn>
                  <a:cxn ang="0">
                    <a:pos x="0" y="4943"/>
                  </a:cxn>
                  <a:cxn ang="0">
                    <a:pos x="1227" y="340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09" name="任意多边形 52"/>
            <p:cNvSpPr/>
            <p:nvPr/>
          </p:nvSpPr>
          <p:spPr>
            <a:xfrm rot="-9094124">
              <a:off x="570556" y="384703"/>
              <a:ext cx="148954" cy="373834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407" y="0"/>
                </a:cxn>
                <a:cxn ang="0">
                  <a:pos x="474" y="94"/>
                </a:cxn>
                <a:cxn ang="0">
                  <a:pos x="813" y="1369"/>
                </a:cxn>
                <a:cxn ang="0">
                  <a:pos x="474" y="2644"/>
                </a:cxn>
                <a:cxn ang="0">
                  <a:pos x="407" y="2738"/>
                </a:cxn>
                <a:cxn ang="0">
                  <a:pos x="340" y="2644"/>
                </a:cxn>
                <a:cxn ang="0">
                  <a:pos x="0" y="1369"/>
                </a:cxn>
                <a:cxn ang="0">
                  <a:pos x="340" y="94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1pPr>
            <a:lvl2pPr marL="8001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2pPr>
            <a:lvl3pPr marL="12573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3pPr>
            <a:lvl4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4pPr>
            <a:lvl5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580053" y="16351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图</a:t>
            </a:r>
            <a:r>
              <a:rPr lang="zh-CN" altLang="en-US" sz="2000"/>
              <a:t>灵</a:t>
            </a:r>
            <a:r>
              <a:rPr lang="zh-CN" altLang="en-US" sz="2000" smtClean="0"/>
              <a:t>学院张飞</a:t>
            </a:r>
            <a:endParaRPr lang="zh-CN" altLang="en-US" sz="2000" dirty="0"/>
          </a:p>
          <a:p>
            <a:r>
              <a:rPr lang="en-US" altLang="zh-CN" sz="2000" smtClean="0"/>
              <a:t>2018-1-14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68324" y="2810934"/>
            <a:ext cx="7766936" cy="890209"/>
          </a:xfrm>
        </p:spPr>
        <p:txBody>
          <a:bodyPr/>
          <a:lstStyle/>
          <a:p>
            <a:pPr algn="ctr"/>
            <a:r>
              <a:rPr kumimoji="1" lang="en-US" altLang="zh-CN" sz="6000" smtClean="0"/>
              <a:t>Netty</a:t>
            </a:r>
            <a:endParaRPr kumimoji="1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5639"/>
            <a:ext cx="10515600" cy="1325563"/>
          </a:xfrm>
        </p:spPr>
        <p:txBody>
          <a:bodyPr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NIO/</a:t>
            </a:r>
            <a:r>
              <a:rPr lang="zh-CN" altLang="en-US" smtClean="0">
                <a:solidFill>
                  <a:schemeClr val="tx1"/>
                </a:solidFill>
              </a:rPr>
              <a:t>单线程</a:t>
            </a:r>
            <a:r>
              <a:rPr lang="en-US" altLang="zh-CN" smtClean="0">
                <a:solidFill>
                  <a:schemeClr val="tx1"/>
                </a:solidFill>
              </a:rPr>
              <a:t>Reactor</a:t>
            </a:r>
            <a:r>
              <a:rPr lang="zh-CN" altLang="en-US" smtClean="0">
                <a:solidFill>
                  <a:schemeClr val="tx1"/>
                </a:solidFill>
              </a:rPr>
              <a:t>模型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029" y="2427514"/>
            <a:ext cx="1415142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Client1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3029" y="3374570"/>
            <a:ext cx="1415142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Client1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3029" y="4430485"/>
            <a:ext cx="1415142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Client1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029" y="5431971"/>
            <a:ext cx="1415142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Client1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16086" y="1589314"/>
            <a:ext cx="7151914" cy="4898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99211" y="1614487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Server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25976" y="2420707"/>
            <a:ext cx="1992086" cy="762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Acceptor</a:t>
            </a: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1981199" y="3739242"/>
            <a:ext cx="1371600" cy="859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20038" y="2909885"/>
            <a:ext cx="1415142" cy="5878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/>
                </a:solidFill>
              </a:rPr>
              <a:t>handler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5948883" y="3725635"/>
            <a:ext cx="1589315" cy="64225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endCxn id="7" idx="3"/>
          </p:cNvCxnSpPr>
          <p:nvPr/>
        </p:nvCxnSpPr>
        <p:spPr>
          <a:xfrm flipH="1">
            <a:off x="1698171" y="5720443"/>
            <a:ext cx="6221867" cy="5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668996" y="3775301"/>
            <a:ext cx="1981709" cy="1243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Reactor</a:t>
            </a:r>
            <a:r>
              <a:rPr lang="zh-CN" altLang="en-US" smtClean="0"/>
              <a:t>反应堆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Dispatch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887648" y="1938844"/>
            <a:ext cx="1415142" cy="5878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/>
                </a:solidFill>
              </a:rPr>
              <a:t>Handler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chemeClr val="bg1"/>
                </a:solidFill>
              </a:rPr>
              <a:t>读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20038" y="5050288"/>
            <a:ext cx="1415142" cy="5878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</a:rPr>
              <a:t>handler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920038" y="3980086"/>
            <a:ext cx="1415142" cy="5878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/>
                </a:solidFill>
              </a:rPr>
              <a:t>handler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094684" y="2957852"/>
            <a:ext cx="405153" cy="1552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084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5639"/>
            <a:ext cx="10515600" cy="1325563"/>
          </a:xfrm>
        </p:spPr>
        <p:txBody>
          <a:bodyPr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多线程</a:t>
            </a:r>
            <a:r>
              <a:rPr lang="en-US" altLang="zh-CN" smtClean="0">
                <a:solidFill>
                  <a:schemeClr val="tx1"/>
                </a:solidFill>
              </a:rPr>
              <a:t>Reactor</a:t>
            </a:r>
            <a:r>
              <a:rPr lang="zh-CN" altLang="en-US" smtClean="0">
                <a:solidFill>
                  <a:schemeClr val="tx1"/>
                </a:solidFill>
              </a:rPr>
              <a:t>模型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029" y="2427514"/>
            <a:ext cx="1415142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Client1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3029" y="3374570"/>
            <a:ext cx="1415142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Client1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3029" y="4430485"/>
            <a:ext cx="1415142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Client1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029" y="5431971"/>
            <a:ext cx="1415142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Client1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16086" y="1589314"/>
            <a:ext cx="7151914" cy="4898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99211" y="1614487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Server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25976" y="2420707"/>
            <a:ext cx="1992086" cy="762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Acceptor</a:t>
            </a: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1981199" y="3739242"/>
            <a:ext cx="1371600" cy="859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20038" y="2909885"/>
            <a:ext cx="1415142" cy="5878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/>
                </a:solidFill>
              </a:rPr>
              <a:t>handler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5948883" y="3725635"/>
            <a:ext cx="1589315" cy="64225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endCxn id="7" idx="3"/>
          </p:cNvCxnSpPr>
          <p:nvPr/>
        </p:nvCxnSpPr>
        <p:spPr>
          <a:xfrm flipH="1">
            <a:off x="1698171" y="5720443"/>
            <a:ext cx="6221867" cy="5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668996" y="3775301"/>
            <a:ext cx="1981709" cy="1243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（</a:t>
            </a:r>
            <a:r>
              <a:rPr lang="zh-CN" altLang="en-US"/>
              <a:t>多个</a:t>
            </a:r>
            <a:r>
              <a:rPr lang="zh-CN" altLang="en-US" smtClean="0"/>
              <a:t>）</a:t>
            </a:r>
            <a:r>
              <a:rPr lang="en-US" altLang="zh-CN" smtClean="0"/>
              <a:t>Reactor</a:t>
            </a:r>
            <a:r>
              <a:rPr lang="zh-CN" altLang="en-US" smtClean="0"/>
              <a:t>反应堆</a:t>
            </a:r>
            <a:endParaRPr lang="en-US" altLang="zh-CN" smtClean="0"/>
          </a:p>
          <a:p>
            <a:pPr algn="ctr"/>
            <a:r>
              <a:rPr lang="zh-CN" altLang="en-US" smtClean="0"/>
              <a:t>（</a:t>
            </a:r>
            <a:r>
              <a:rPr lang="en-US" altLang="zh-CN" smtClean="0"/>
              <a:t>Dispatch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887648" y="1938844"/>
            <a:ext cx="1415142" cy="5878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/>
                </a:solidFill>
              </a:rPr>
              <a:t>Handler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chemeClr val="bg1"/>
                </a:solidFill>
              </a:rPr>
              <a:t>读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20038" y="5050288"/>
            <a:ext cx="1415142" cy="5878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</a:rPr>
              <a:t>handler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920038" y="3980086"/>
            <a:ext cx="1415142" cy="5878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/>
                </a:solidFill>
              </a:rPr>
              <a:t>handler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094684" y="2957852"/>
            <a:ext cx="405153" cy="1552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205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5639"/>
            <a:ext cx="10515600" cy="1325563"/>
          </a:xfrm>
        </p:spPr>
        <p:txBody>
          <a:bodyPr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主从多线程</a:t>
            </a:r>
            <a:r>
              <a:rPr lang="en-US" altLang="zh-CN" smtClean="0">
                <a:solidFill>
                  <a:schemeClr val="tx1"/>
                </a:solidFill>
              </a:rPr>
              <a:t>Reactor</a:t>
            </a:r>
            <a:r>
              <a:rPr lang="zh-CN" altLang="en-US" smtClean="0">
                <a:solidFill>
                  <a:schemeClr val="tx1"/>
                </a:solidFill>
              </a:rPr>
              <a:t>模型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029" y="2427514"/>
            <a:ext cx="1415142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Client1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3029" y="3374570"/>
            <a:ext cx="1415142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Client1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3029" y="4430485"/>
            <a:ext cx="1415142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Client1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029" y="5431971"/>
            <a:ext cx="1415142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Client1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16086" y="1589314"/>
            <a:ext cx="7151914" cy="4898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99211" y="1614487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Server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68996" y="2153331"/>
            <a:ext cx="2611029" cy="9538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Main Reactor(Acceptor Thread pool)</a:t>
            </a: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1981199" y="3739242"/>
            <a:ext cx="1371600" cy="859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20038" y="2909885"/>
            <a:ext cx="1415142" cy="5878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/>
                </a:solidFill>
              </a:rPr>
              <a:t>handler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5970941" y="4274000"/>
            <a:ext cx="1589315" cy="64225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endCxn id="7" idx="3"/>
          </p:cNvCxnSpPr>
          <p:nvPr/>
        </p:nvCxnSpPr>
        <p:spPr>
          <a:xfrm flipH="1">
            <a:off x="1698171" y="5720443"/>
            <a:ext cx="6221867" cy="5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668996" y="3969540"/>
            <a:ext cx="1981709" cy="1243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Sub Reactor (IO Thread Pool)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920038" y="1980779"/>
            <a:ext cx="1415142" cy="5878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/>
                </a:solidFill>
              </a:rPr>
              <a:t>Handler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chemeClr val="bg1"/>
                </a:solidFill>
              </a:rPr>
              <a:t>读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20038" y="5050288"/>
            <a:ext cx="1415142" cy="5878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</a:rPr>
              <a:t>handler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920038" y="3980086"/>
            <a:ext cx="1415142" cy="5878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/>
                </a:solidFill>
              </a:rPr>
              <a:t>handler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094684" y="2957852"/>
            <a:ext cx="405153" cy="1552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946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Netty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smtClean="0">
                <a:latin typeface="+mj-ea"/>
                <a:ea typeface="+mj-ea"/>
              </a:rPr>
              <a:t>Reactor </a:t>
            </a:r>
          </a:p>
          <a:p>
            <a:pPr lvl="1"/>
            <a:r>
              <a:rPr lang="zh-CN" altLang="en-US" sz="2800" smtClean="0">
                <a:latin typeface="+mj-ea"/>
                <a:ea typeface="+mj-ea"/>
              </a:rPr>
              <a:t>单线程</a:t>
            </a:r>
            <a:r>
              <a:rPr lang="en-US" altLang="zh-CN" sz="2800" smtClean="0">
                <a:latin typeface="+mj-ea"/>
                <a:ea typeface="+mj-ea"/>
              </a:rPr>
              <a:t>Reactor</a:t>
            </a:r>
          </a:p>
          <a:p>
            <a:pPr lvl="1"/>
            <a:r>
              <a:rPr lang="zh-CN" altLang="en-US" sz="2800">
                <a:latin typeface="+mj-ea"/>
                <a:ea typeface="+mj-ea"/>
              </a:rPr>
              <a:t>多</a:t>
            </a:r>
            <a:r>
              <a:rPr lang="zh-CN" altLang="en-US" sz="2800" smtClean="0">
                <a:latin typeface="+mj-ea"/>
                <a:ea typeface="+mj-ea"/>
              </a:rPr>
              <a:t>线程</a:t>
            </a:r>
            <a:r>
              <a:rPr lang="en-US" altLang="zh-CN" sz="2800" smtClean="0">
                <a:latin typeface="+mj-ea"/>
                <a:ea typeface="+mj-ea"/>
              </a:rPr>
              <a:t>Reactor</a:t>
            </a:r>
          </a:p>
          <a:p>
            <a:pPr lvl="1"/>
            <a:r>
              <a:rPr lang="zh-CN" altLang="en-US" sz="2800" smtClean="0">
                <a:latin typeface="+mj-ea"/>
                <a:ea typeface="+mj-ea"/>
              </a:rPr>
              <a:t>主从多线程</a:t>
            </a:r>
            <a:r>
              <a:rPr lang="en-US" altLang="zh-CN" sz="2800" smtClean="0">
                <a:latin typeface="+mj-ea"/>
                <a:ea typeface="+mj-ea"/>
              </a:rPr>
              <a:t>Reactor</a:t>
            </a:r>
            <a:endParaRPr lang="zh-CN" altLang="en-US" sz="2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0931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Netty </a:t>
            </a:r>
            <a:r>
              <a:rPr lang="zh-CN" altLang="en-US" smtClean="0"/>
              <a:t>下节课预告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286540"/>
            <a:ext cx="10040285" cy="5571459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Netty </a:t>
            </a:r>
            <a:r>
              <a:rPr lang="zh-CN" altLang="en-US" sz="2800" smtClean="0"/>
              <a:t>模块，组件</a:t>
            </a:r>
            <a:endParaRPr lang="en-US" altLang="zh-CN" sz="2800" smtClean="0"/>
          </a:p>
          <a:p>
            <a:r>
              <a:rPr lang="en-US" altLang="zh-CN" sz="2800" smtClean="0">
                <a:latin typeface="+mj-ea"/>
                <a:ea typeface="+mj-ea"/>
              </a:rPr>
              <a:t>Netty</a:t>
            </a:r>
            <a:r>
              <a:rPr lang="zh-CN" altLang="en-US" sz="2800" smtClean="0"/>
              <a:t>架构</a:t>
            </a:r>
            <a:endParaRPr lang="en-US" altLang="zh-CN" sz="2800" smtClean="0"/>
          </a:p>
          <a:p>
            <a:r>
              <a:rPr lang="en-US" altLang="zh-CN" sz="2800" smtClean="0"/>
              <a:t>Netty </a:t>
            </a:r>
            <a:r>
              <a:rPr lang="zh-CN" altLang="en-US" sz="2800" smtClean="0"/>
              <a:t>特性</a:t>
            </a:r>
            <a:endParaRPr lang="en-US" altLang="zh-CN" sz="2800" smtClean="0"/>
          </a:p>
          <a:p>
            <a:r>
              <a:rPr lang="en-US" altLang="zh-CN" sz="2800" smtClean="0"/>
              <a:t>Netty</a:t>
            </a:r>
            <a:r>
              <a:rPr lang="zh-CN" altLang="en-US" sz="2800" smtClean="0"/>
              <a:t>线程模型（主从多线程</a:t>
            </a:r>
            <a:r>
              <a:rPr lang="en-US" altLang="zh-CN" sz="2800" smtClean="0"/>
              <a:t>Reactor</a:t>
            </a:r>
            <a:r>
              <a:rPr lang="zh-CN" altLang="en-US" sz="2800" smtClean="0"/>
              <a:t>）</a:t>
            </a:r>
            <a:endParaRPr lang="en-US" altLang="zh-CN" sz="2800" smtClean="0"/>
          </a:p>
          <a:p>
            <a:r>
              <a:rPr lang="zh-CN" altLang="en-US" sz="2800" smtClean="0"/>
              <a:t>高性能网络通信</a:t>
            </a:r>
            <a:endParaRPr lang="en-US" altLang="zh-CN" sz="2400" smtClean="0"/>
          </a:p>
          <a:p>
            <a:pPr lvl="1"/>
            <a:r>
              <a:rPr lang="en-US" altLang="zh-CN" sz="2600" smtClean="0"/>
              <a:t>Dubbo RPC</a:t>
            </a:r>
            <a:r>
              <a:rPr lang="zh-CN" altLang="en-US" sz="2600" smtClean="0"/>
              <a:t>（远程调用）</a:t>
            </a:r>
            <a:endParaRPr lang="en-US" altLang="zh-CN" sz="2600" smtClean="0"/>
          </a:p>
          <a:p>
            <a:pPr lvl="1"/>
            <a:r>
              <a:rPr lang="en-US" altLang="zh-CN" sz="2600" smtClean="0"/>
              <a:t>Http , websocket, SSL, zlib,LFT,</a:t>
            </a:r>
            <a:endParaRPr lang="en-US" altLang="zh-CN" sz="2600"/>
          </a:p>
          <a:p>
            <a:pPr lvl="1"/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306715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42257"/>
          </a:xfrm>
        </p:spPr>
        <p:txBody>
          <a:bodyPr/>
          <a:lstStyle/>
          <a:p>
            <a:r>
              <a:rPr lang="zh-CN" altLang="en-US" dirty="0" smtClean="0"/>
              <a:t>课程安排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489" y="1886871"/>
            <a:ext cx="8596668" cy="3880773"/>
          </a:xfrm>
        </p:spPr>
        <p:txBody>
          <a:bodyPr>
            <a:normAutofit/>
          </a:bodyPr>
          <a:lstStyle/>
          <a:p>
            <a:pPr lvl="0"/>
            <a:r>
              <a:rPr lang="zh-CN" altLang="zh-CN" sz="2600">
                <a:latin typeface="+mj-ea"/>
                <a:ea typeface="+mj-ea"/>
              </a:rPr>
              <a:t>传统</a:t>
            </a:r>
            <a:r>
              <a:rPr lang="en-US" altLang="zh-CN" sz="2600">
                <a:latin typeface="+mj-ea"/>
                <a:ea typeface="+mj-ea"/>
              </a:rPr>
              <a:t>BIO</a:t>
            </a:r>
            <a:r>
              <a:rPr lang="zh-CN" altLang="zh-CN" sz="2600">
                <a:latin typeface="+mj-ea"/>
                <a:ea typeface="+mj-ea"/>
              </a:rPr>
              <a:t>线程模型</a:t>
            </a:r>
            <a:r>
              <a:rPr lang="en-US" altLang="zh-CN" sz="2600">
                <a:latin typeface="+mj-ea"/>
                <a:ea typeface="+mj-ea"/>
              </a:rPr>
              <a:t>/</a:t>
            </a:r>
            <a:r>
              <a:rPr lang="zh-CN" altLang="en-US" sz="2600" smtClean="0">
                <a:latin typeface="+mj-ea"/>
                <a:ea typeface="+mj-ea"/>
              </a:rPr>
              <a:t>阻塞</a:t>
            </a:r>
            <a:endParaRPr lang="en-US" altLang="zh-CN" sz="2600">
              <a:latin typeface="+mj-ea"/>
              <a:ea typeface="+mj-ea"/>
            </a:endParaRPr>
          </a:p>
          <a:p>
            <a:pPr lvl="0"/>
            <a:r>
              <a:rPr lang="zh-CN" altLang="en-US" sz="2600">
                <a:latin typeface="+mj-ea"/>
                <a:ea typeface="+mj-ea"/>
              </a:rPr>
              <a:t>多线程</a:t>
            </a:r>
            <a:r>
              <a:rPr lang="en-US" altLang="zh-CN" sz="2600" smtClean="0">
                <a:latin typeface="+mj-ea"/>
                <a:ea typeface="+mj-ea"/>
              </a:rPr>
              <a:t>BIO</a:t>
            </a:r>
          </a:p>
          <a:p>
            <a:pPr lvl="0"/>
            <a:r>
              <a:rPr lang="zh-CN" altLang="zh-CN" sz="2600" smtClean="0">
                <a:latin typeface="+mj-ea"/>
                <a:ea typeface="+mj-ea"/>
              </a:rPr>
              <a:t>伪</a:t>
            </a:r>
            <a:r>
              <a:rPr lang="zh-CN" altLang="zh-CN" sz="2600">
                <a:latin typeface="+mj-ea"/>
                <a:ea typeface="+mj-ea"/>
              </a:rPr>
              <a:t>异步</a:t>
            </a:r>
            <a:r>
              <a:rPr lang="en-US" altLang="zh-CN" sz="2600">
                <a:latin typeface="+mj-ea"/>
                <a:ea typeface="+mj-ea"/>
              </a:rPr>
              <a:t>IO </a:t>
            </a:r>
          </a:p>
          <a:p>
            <a:pPr lvl="0"/>
            <a:r>
              <a:rPr lang="en-US" altLang="zh-CN" sz="2600">
                <a:latin typeface="+mj-ea"/>
                <a:ea typeface="+mj-ea"/>
              </a:rPr>
              <a:t>NIO</a:t>
            </a:r>
            <a:r>
              <a:rPr lang="zh-CN" altLang="en-US" sz="2600">
                <a:latin typeface="+mj-ea"/>
                <a:ea typeface="+mj-ea"/>
              </a:rPr>
              <a:t>线程</a:t>
            </a:r>
            <a:r>
              <a:rPr lang="zh-CN" altLang="en-US" sz="2600" smtClean="0">
                <a:latin typeface="+mj-ea"/>
                <a:ea typeface="+mj-ea"/>
              </a:rPr>
              <a:t>模型</a:t>
            </a:r>
            <a:endParaRPr lang="en-US" altLang="zh-CN" sz="2600">
              <a:latin typeface="+mj-ea"/>
              <a:ea typeface="+mj-ea"/>
            </a:endParaRPr>
          </a:p>
          <a:p>
            <a:pPr lvl="0"/>
            <a:r>
              <a:rPr lang="en-US" altLang="zh-CN" sz="2600" smtClean="0">
                <a:latin typeface="+mj-ea"/>
                <a:ea typeface="+mj-ea"/>
              </a:rPr>
              <a:t>Reactor</a:t>
            </a:r>
            <a:r>
              <a:rPr lang="zh-CN" altLang="en-US" sz="2600" smtClean="0">
                <a:latin typeface="+mj-ea"/>
                <a:ea typeface="+mj-ea"/>
              </a:rPr>
              <a:t>模型</a:t>
            </a:r>
            <a:endParaRPr lang="en-US" altLang="zh-CN" sz="2600">
              <a:latin typeface="+mj-ea"/>
              <a:ea typeface="+mj-ea"/>
            </a:endParaRPr>
          </a:p>
          <a:p>
            <a:pPr lvl="0"/>
            <a:r>
              <a:rPr lang="en-US" altLang="zh-CN" sz="2600" smtClean="0">
                <a:latin typeface="+mj-ea"/>
                <a:ea typeface="+mj-ea"/>
              </a:rPr>
              <a:t>Netty</a:t>
            </a:r>
            <a:r>
              <a:rPr lang="zh-CN" altLang="en-US" sz="2600">
                <a:latin typeface="+mj-ea"/>
                <a:ea typeface="+mj-ea"/>
              </a:rPr>
              <a:t>需要解决的</a:t>
            </a:r>
            <a:r>
              <a:rPr lang="zh-CN" altLang="en-US" sz="2600" smtClean="0">
                <a:latin typeface="+mj-ea"/>
                <a:ea typeface="+mj-ea"/>
              </a:rPr>
              <a:t>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网络编程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smtClean="0"/>
              <a:t>两个进程间通讯 </a:t>
            </a:r>
            <a:endParaRPr lang="en-US" altLang="zh-CN" sz="2800" smtClean="0"/>
          </a:p>
          <a:p>
            <a:r>
              <a:rPr lang="en-US" altLang="zh-CN" sz="2800" smtClean="0"/>
              <a:t>CS </a:t>
            </a:r>
          </a:p>
          <a:p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45396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BIO</a:t>
            </a:r>
            <a:r>
              <a:rPr lang="zh-CN" altLang="en-US" smtClean="0"/>
              <a:t>（</a:t>
            </a:r>
            <a:r>
              <a:rPr lang="en-US" altLang="zh-CN" smtClean="0"/>
              <a:t>Block IO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>
                <a:latin typeface="+mj-ea"/>
                <a:ea typeface="+mj-ea"/>
              </a:rPr>
              <a:t>阻塞点：</a:t>
            </a:r>
            <a:endParaRPr lang="en-US" altLang="zh-CN" sz="2600">
              <a:latin typeface="+mj-ea"/>
              <a:ea typeface="+mj-ea"/>
            </a:endParaRPr>
          </a:p>
          <a:p>
            <a:pPr lvl="1"/>
            <a:r>
              <a:rPr lang="en-US" altLang="zh-CN" sz="2400">
                <a:latin typeface="+mj-ea"/>
                <a:ea typeface="+mj-ea"/>
              </a:rPr>
              <a:t>Socket socket = </a:t>
            </a:r>
            <a:r>
              <a:rPr lang="en-US" altLang="zh-CN" sz="2400">
                <a:solidFill>
                  <a:srgbClr val="FF0000"/>
                </a:solidFill>
                <a:latin typeface="+mj-ea"/>
                <a:ea typeface="+mj-ea"/>
              </a:rPr>
              <a:t>serverSocket.accept();</a:t>
            </a:r>
          </a:p>
          <a:p>
            <a:pPr lvl="1"/>
            <a:r>
              <a:rPr lang="en-US" altLang="zh-CN" sz="2400">
                <a:latin typeface="+mj-ea"/>
                <a:ea typeface="+mj-ea"/>
              </a:rPr>
              <a:t>int data = </a:t>
            </a:r>
            <a:r>
              <a:rPr lang="en-US" altLang="zh-CN" sz="2400">
                <a:solidFill>
                  <a:srgbClr val="FF0000"/>
                </a:solidFill>
                <a:latin typeface="+mj-ea"/>
                <a:ea typeface="+mj-ea"/>
              </a:rPr>
              <a:t>is.read(b);</a:t>
            </a:r>
          </a:p>
          <a:p>
            <a:endParaRPr lang="en-US" altLang="zh-CN" sz="2600">
              <a:latin typeface="+mj-ea"/>
              <a:ea typeface="+mj-ea"/>
            </a:endParaRPr>
          </a:p>
          <a:p>
            <a:r>
              <a:rPr lang="zh-CN" altLang="en-US" sz="2600">
                <a:latin typeface="+mj-ea"/>
                <a:ea typeface="+mj-ea"/>
              </a:rPr>
              <a:t>特点即缺点：</a:t>
            </a:r>
            <a:endParaRPr lang="en-US" altLang="zh-CN" sz="2600">
              <a:latin typeface="+mj-ea"/>
              <a:ea typeface="+mj-ea"/>
            </a:endParaRPr>
          </a:p>
          <a:p>
            <a:pPr lvl="1"/>
            <a:r>
              <a:rPr lang="zh-CN" altLang="en-US" sz="2400">
                <a:latin typeface="+mj-ea"/>
                <a:ea typeface="+mj-ea"/>
              </a:rPr>
              <a:t>一个服务端只能为一个客户端服务</a:t>
            </a:r>
            <a:endParaRPr lang="en-US" altLang="zh-CN" sz="2400">
              <a:latin typeface="+mj-ea"/>
              <a:ea typeface="+mj-ea"/>
            </a:endParaRPr>
          </a:p>
          <a:p>
            <a:pPr lvl="1"/>
            <a:endParaRPr lang="en-US" altLang="zh-CN" b="1"/>
          </a:p>
          <a:p>
            <a:pPr lvl="1"/>
            <a:endParaRPr lang="en-US" altLang="zh-CN" b="1" smtClean="0"/>
          </a:p>
        </p:txBody>
      </p:sp>
    </p:spTree>
    <p:extLst>
      <p:ext uri="{BB962C8B-B14F-4D97-AF65-F5344CB8AC3E}">
        <p14:creationId xmlns:p14="http://schemas.microsoft.com/office/powerpoint/2010/main" val="104841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5639"/>
            <a:ext cx="10515600" cy="1325563"/>
          </a:xfrm>
        </p:spPr>
        <p:txBody>
          <a:bodyPr/>
          <a:lstStyle/>
          <a:p>
            <a:pPr algn="ctr"/>
            <a:r>
              <a:rPr lang="en-US" altLang="zh-CN" smtClean="0"/>
              <a:t>BIO</a:t>
            </a:r>
            <a:r>
              <a:rPr lang="zh-CN" altLang="en-US" smtClean="0"/>
              <a:t>（</a:t>
            </a:r>
            <a:r>
              <a:rPr lang="en-US" altLang="zh-CN" smtClean="0"/>
              <a:t>Block IO</a:t>
            </a:r>
            <a:r>
              <a:rPr lang="zh-CN" altLang="en-US" smtClean="0"/>
              <a:t>）</a:t>
            </a:r>
            <a:r>
              <a:rPr lang="zh-CN" altLang="en-US"/>
              <a:t>多</a:t>
            </a:r>
            <a:r>
              <a:rPr lang="zh-CN" altLang="en-US" smtClean="0"/>
              <a:t>线程版本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3029" y="2427514"/>
            <a:ext cx="1415142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Client1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3029" y="3374570"/>
            <a:ext cx="1415142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Client2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3029" y="4430485"/>
            <a:ext cx="1415142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Client3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029" y="5431971"/>
            <a:ext cx="1415142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Client..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16086" y="1589314"/>
            <a:ext cx="7151914" cy="4898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99211" y="1614487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Server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95057" y="3668484"/>
            <a:ext cx="1992086" cy="762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Acceptor</a:t>
            </a: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1981199" y="3744686"/>
            <a:ext cx="1371600" cy="859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881258" y="2427514"/>
            <a:ext cx="1415142" cy="5878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New</a:t>
            </a:r>
            <a:r>
              <a:rPr lang="en-US" altLang="zh-CN" smtClean="0"/>
              <a:t> Thread()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81258" y="3374570"/>
            <a:ext cx="1415142" cy="5878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New</a:t>
            </a:r>
            <a:r>
              <a:rPr lang="en-US" altLang="zh-CN" smtClean="0"/>
              <a:t> Thread()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881258" y="5431970"/>
            <a:ext cx="1415142" cy="5878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New</a:t>
            </a:r>
            <a:r>
              <a:rPr lang="en-US" altLang="zh-CN" smtClean="0"/>
              <a:t> Thread()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881258" y="4430484"/>
            <a:ext cx="1415142" cy="5878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New</a:t>
            </a:r>
            <a:r>
              <a:rPr lang="en-US" altLang="zh-CN" smtClean="0"/>
              <a:t> Thread()</a:t>
            </a:r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6177643" y="3739242"/>
            <a:ext cx="1589315" cy="64225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1698171" y="2721429"/>
            <a:ext cx="6183087" cy="2177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1698170" y="5714998"/>
            <a:ext cx="6183087" cy="2177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31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5639"/>
            <a:ext cx="10515600" cy="1325563"/>
          </a:xfrm>
        </p:spPr>
        <p:txBody>
          <a:bodyPr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伪</a:t>
            </a:r>
            <a:r>
              <a:rPr lang="zh-CN" altLang="en-US" smtClean="0"/>
              <a:t>异步</a:t>
            </a:r>
            <a:r>
              <a:rPr lang="en-US" altLang="zh-CN" smtClean="0"/>
              <a:t>IO</a:t>
            </a:r>
            <a:r>
              <a:rPr lang="zh-CN" altLang="en-US" smtClean="0"/>
              <a:t>版本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3029" y="2427514"/>
            <a:ext cx="1415142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Client1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3029" y="3374570"/>
            <a:ext cx="1415142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Client1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3029" y="4430485"/>
            <a:ext cx="1415142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Client1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3029" y="5431971"/>
            <a:ext cx="1415142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Client1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16086" y="1589314"/>
            <a:ext cx="7151914" cy="4898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99211" y="1614487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Server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06586" y="3739242"/>
            <a:ext cx="1992086" cy="762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Acceptor</a:t>
            </a: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1981199" y="3739242"/>
            <a:ext cx="1371600" cy="859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881258" y="2133599"/>
            <a:ext cx="1415142" cy="5878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Runnable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81258" y="3820885"/>
            <a:ext cx="1415142" cy="5878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Task</a:t>
            </a:r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813992" y="3785401"/>
            <a:ext cx="1589315" cy="64225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8329613" y="2803071"/>
            <a:ext cx="518432" cy="101781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920038" y="5426528"/>
            <a:ext cx="1415142" cy="5878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</a:rPr>
              <a:t>Thread Pool</a:t>
            </a:r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8368393" y="4411435"/>
            <a:ext cx="518432" cy="101781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7" idx="1"/>
            <a:endCxn id="7" idx="3"/>
          </p:cNvCxnSpPr>
          <p:nvPr/>
        </p:nvCxnSpPr>
        <p:spPr>
          <a:xfrm flipH="1">
            <a:off x="1698171" y="5720443"/>
            <a:ext cx="6221867" cy="5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57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整个</a:t>
            </a:r>
            <a:r>
              <a:rPr lang="en-US" altLang="zh-CN" smtClean="0"/>
              <a:t>BIO</a:t>
            </a:r>
            <a:r>
              <a:rPr lang="zh-CN" altLang="en-US" smtClean="0"/>
              <a:t>最主要的问题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smtClean="0">
                <a:latin typeface="+mj-ea"/>
                <a:ea typeface="+mj-ea"/>
              </a:rPr>
              <a:t>每当一个新的客户端请求接入时，服务端必须创建一个线程来处理这条链路</a:t>
            </a:r>
            <a:endParaRPr lang="en-US" altLang="zh-CN" sz="2800" smtClean="0">
              <a:latin typeface="+mj-ea"/>
              <a:ea typeface="+mj-ea"/>
            </a:endParaRPr>
          </a:p>
          <a:p>
            <a:r>
              <a:rPr lang="zh-CN" altLang="en-US" sz="2800" smtClean="0">
                <a:latin typeface="+mj-ea"/>
                <a:ea typeface="+mj-ea"/>
              </a:rPr>
              <a:t>如果在高性能高并发场景下肯定是没法用的</a:t>
            </a:r>
            <a:endParaRPr lang="en-US" altLang="zh-CN" sz="2800" smtClean="0">
              <a:latin typeface="+mj-ea"/>
              <a:ea typeface="+mj-ea"/>
            </a:endParaRPr>
          </a:p>
          <a:p>
            <a:endParaRPr lang="zh-CN" altLang="en-US" sz="2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680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NIO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Non Block IO (new IO)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70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/>
              <a:t>NIO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600">
                <a:latin typeface="+mj-ea"/>
                <a:ea typeface="+mj-ea"/>
              </a:rPr>
              <a:t>Non Block IO </a:t>
            </a:r>
            <a:r>
              <a:rPr lang="zh-CN" altLang="en-US" sz="2600">
                <a:latin typeface="+mj-ea"/>
                <a:ea typeface="+mj-ea"/>
              </a:rPr>
              <a:t>非阻塞</a:t>
            </a:r>
            <a:r>
              <a:rPr lang="en-US" altLang="zh-CN" sz="2600">
                <a:latin typeface="+mj-ea"/>
                <a:ea typeface="+mj-ea"/>
              </a:rPr>
              <a:t>IO (new io)</a:t>
            </a:r>
          </a:p>
          <a:p>
            <a:r>
              <a:rPr lang="en-US" altLang="zh-CN" sz="2600">
                <a:latin typeface="+mj-ea"/>
                <a:ea typeface="+mj-ea"/>
              </a:rPr>
              <a:t>Selector </a:t>
            </a:r>
            <a:r>
              <a:rPr lang="zh-CN" altLang="en-US" sz="2600">
                <a:latin typeface="+mj-ea"/>
                <a:ea typeface="+mj-ea"/>
              </a:rPr>
              <a:t>通道的管理器</a:t>
            </a:r>
            <a:endParaRPr lang="en-US" altLang="zh-CN" sz="2600">
              <a:latin typeface="+mj-ea"/>
              <a:ea typeface="+mj-ea"/>
            </a:endParaRPr>
          </a:p>
          <a:p>
            <a:r>
              <a:rPr lang="en-US" altLang="zh-CN" sz="2600">
                <a:latin typeface="+mj-ea"/>
                <a:ea typeface="+mj-ea"/>
              </a:rPr>
              <a:t>ServerSocketChannel(ServerSocket)</a:t>
            </a:r>
            <a:r>
              <a:rPr lang="zh-CN" altLang="en-US" sz="2600">
                <a:latin typeface="+mj-ea"/>
                <a:ea typeface="+mj-ea"/>
              </a:rPr>
              <a:t>： 只关心</a:t>
            </a:r>
            <a:r>
              <a:rPr lang="zh-CN" altLang="en-US" sz="2600">
                <a:solidFill>
                  <a:srgbClr val="FF0000"/>
                </a:solidFill>
                <a:latin typeface="+mj-ea"/>
                <a:ea typeface="+mj-ea"/>
              </a:rPr>
              <a:t>客户端连接事件</a:t>
            </a:r>
            <a:endParaRPr lang="en-US" altLang="zh-CN" sz="260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2600">
                <a:latin typeface="+mj-ea"/>
                <a:ea typeface="+mj-ea"/>
              </a:rPr>
              <a:t>SocketChannel(Socket)</a:t>
            </a:r>
            <a:r>
              <a:rPr lang="zh-CN" altLang="en-US" sz="2600">
                <a:latin typeface="+mj-ea"/>
                <a:ea typeface="+mj-ea"/>
              </a:rPr>
              <a:t>：关心读事件，写事件，读写事件</a:t>
            </a:r>
            <a:r>
              <a:rPr lang="en-US" altLang="zh-CN" sz="2600">
                <a:latin typeface="+mj-ea"/>
                <a:ea typeface="+mj-ea"/>
              </a:rPr>
              <a:t>..</a:t>
            </a:r>
          </a:p>
          <a:p>
            <a:r>
              <a:rPr lang="en-US" altLang="zh-CN" sz="2600">
                <a:latin typeface="+mj-ea"/>
                <a:ea typeface="+mj-ea"/>
              </a:rPr>
              <a:t>SelectionKey </a:t>
            </a:r>
            <a:r>
              <a:rPr lang="zh-CN" altLang="en-US" sz="2600">
                <a:latin typeface="+mj-ea"/>
                <a:ea typeface="+mj-ea"/>
              </a:rPr>
              <a:t>事件</a:t>
            </a:r>
            <a:r>
              <a:rPr lang="zh-CN" altLang="en-US" sz="2600" smtClean="0">
                <a:latin typeface="+mj-ea"/>
                <a:ea typeface="+mj-ea"/>
              </a:rPr>
              <a:t>集合</a:t>
            </a:r>
            <a:endParaRPr lang="en-US" altLang="zh-CN" sz="2600" smtClean="0">
              <a:latin typeface="+mj-ea"/>
              <a:ea typeface="+mj-ea"/>
            </a:endParaRPr>
          </a:p>
          <a:p>
            <a:endParaRPr lang="en-US" altLang="zh-CN" sz="2600">
              <a:latin typeface="+mj-ea"/>
              <a:ea typeface="+mj-ea"/>
            </a:endParaRPr>
          </a:p>
          <a:p>
            <a:r>
              <a:rPr lang="en-US" altLang="zh-CN" sz="2600" smtClean="0">
                <a:latin typeface="+mj-ea"/>
                <a:ea typeface="+mj-ea"/>
              </a:rPr>
              <a:t>ByteBuffer</a:t>
            </a:r>
            <a:endParaRPr lang="zh-CN" altLang="en-US" sz="26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458730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CAEACE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2181</TotalTime>
  <Words>322</Words>
  <Application>Microsoft Office PowerPoint</Application>
  <PresentationFormat>宽屏</PresentationFormat>
  <Paragraphs>105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方正姚体</vt:lpstr>
      <vt:lpstr>华文新魏</vt:lpstr>
      <vt:lpstr>宋体</vt:lpstr>
      <vt:lpstr>Arial</vt:lpstr>
      <vt:lpstr>Calibri</vt:lpstr>
      <vt:lpstr>Trebuchet MS</vt:lpstr>
      <vt:lpstr>Wingdings</vt:lpstr>
      <vt:lpstr>Wingdings 3</vt:lpstr>
      <vt:lpstr>平面</vt:lpstr>
      <vt:lpstr>Netty</vt:lpstr>
      <vt:lpstr>课程安排</vt:lpstr>
      <vt:lpstr>网络编程</vt:lpstr>
      <vt:lpstr>BIO（Block IO）</vt:lpstr>
      <vt:lpstr>BIO（Block IO）多线程版本</vt:lpstr>
      <vt:lpstr>伪异步IO版本</vt:lpstr>
      <vt:lpstr>整个BIO最主要的问题</vt:lpstr>
      <vt:lpstr>NIO</vt:lpstr>
      <vt:lpstr>NIO</vt:lpstr>
      <vt:lpstr>NIO/单线程Reactor模型</vt:lpstr>
      <vt:lpstr>多线程Reactor模型</vt:lpstr>
      <vt:lpstr>主从多线程Reactor模型</vt:lpstr>
      <vt:lpstr>Netty</vt:lpstr>
      <vt:lpstr>Netty 下节课预告</vt:lpstr>
    </vt:vector>
  </TitlesOfParts>
  <Company>ALIBABA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YangHui</cp:lastModifiedBy>
  <cp:revision>310</cp:revision>
  <dcterms:created xsi:type="dcterms:W3CDTF">2016-07-12T22:52:00Z</dcterms:created>
  <dcterms:modified xsi:type="dcterms:W3CDTF">2018-01-14T14:17:51Z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