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8" r:id="rId4"/>
    <p:sldId id="299" r:id="rId5"/>
    <p:sldId id="301" r:id="rId6"/>
    <p:sldId id="302" r:id="rId7"/>
    <p:sldId id="304" r:id="rId8"/>
    <p:sldId id="306" r:id="rId9"/>
    <p:sldId id="303" r:id="rId10"/>
    <p:sldId id="29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6" autoAdjust="0"/>
    <p:restoredTop sz="94414" autoAdjust="0"/>
  </p:normalViewPr>
  <p:slideViewPr>
    <p:cSldViewPr snapToGrid="0">
      <p:cViewPr varScale="1">
        <p:scale>
          <a:sx n="87" d="100"/>
          <a:sy n="87" d="100"/>
        </p:scale>
        <p:origin x="1068" y="6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/>
              <a:t>灵</a:t>
            </a:r>
            <a:r>
              <a:rPr lang="zh-CN" altLang="en-US" smtClean="0"/>
              <a:t>学院张飞</a:t>
            </a:r>
            <a:endParaRPr lang="zh-CN" altLang="en-US" dirty="0"/>
          </a:p>
          <a:p>
            <a:r>
              <a:rPr lang="en-US" altLang="zh-CN" smtClean="0"/>
              <a:t>2018-01-16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1" y="2141989"/>
            <a:ext cx="3352381" cy="44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38" y="2141989"/>
            <a:ext cx="3742857" cy="36190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5490" y="1491344"/>
            <a:ext cx="1254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NioWorker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09774" y="149134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NioServerBoss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架构</a:t>
            </a:r>
            <a:endParaRPr lang="en-US" altLang="zh-CN" sz="26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Netty</a:t>
            </a:r>
            <a:r>
              <a:rPr lang="zh-CN" altLang="en-US" sz="2600" smtClean="0">
                <a:latin typeface="+mj-ea"/>
                <a:ea typeface="+mj-ea"/>
              </a:rPr>
              <a:t>模块</a:t>
            </a:r>
            <a:r>
              <a:rPr lang="zh-CN" altLang="en-US" sz="2600" smtClean="0">
                <a:latin typeface="+mj-ea"/>
                <a:ea typeface="+mj-ea"/>
              </a:rPr>
              <a:t>组件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线程</a:t>
            </a:r>
            <a:r>
              <a:rPr lang="zh-CN" altLang="en-US" sz="2600" smtClean="0">
                <a:latin typeface="+mj-ea"/>
                <a:ea typeface="+mj-ea"/>
              </a:rPr>
              <a:t>模型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Boos</a:t>
            </a:r>
            <a:r>
              <a:rPr lang="zh-CN" altLang="en-US" sz="2400" smtClean="0">
                <a:latin typeface="+mj-ea"/>
                <a:ea typeface="+mj-ea"/>
              </a:rPr>
              <a:t>线程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en-US" altLang="zh-CN" sz="2400" smtClean="0">
                <a:latin typeface="+mj-ea"/>
                <a:ea typeface="+mj-ea"/>
              </a:rPr>
              <a:t>Worker</a:t>
            </a:r>
            <a:r>
              <a:rPr lang="zh-CN" altLang="en-US" sz="2400" smtClean="0">
                <a:latin typeface="+mj-ea"/>
                <a:ea typeface="+mj-ea"/>
              </a:rPr>
              <a:t>线程</a:t>
            </a:r>
            <a:endParaRPr lang="zh-CN" altLang="zh-CN" sz="2400" dirty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线程模型源码深度</a:t>
            </a:r>
            <a:r>
              <a:rPr lang="zh-CN" altLang="en-US" sz="2600" smtClean="0">
                <a:latin typeface="+mj-ea"/>
                <a:ea typeface="+mj-ea"/>
              </a:rPr>
              <a:t>分析</a:t>
            </a:r>
            <a:endParaRPr lang="zh-CN" altLang="zh-CN" sz="2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ty.io/3.10/guide/images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1387475"/>
            <a:ext cx="8683625" cy="51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架构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8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架构</a:t>
            </a:r>
            <a:r>
              <a:rPr lang="en-US" altLang="zh-CN" smtClean="0"/>
              <a:t>5</a:t>
            </a:r>
            <a:r>
              <a:rPr lang="zh-CN" altLang="en-US" smtClean="0"/>
              <a:t>部分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762000"/>
            <a:ext cx="10056168" cy="5900057"/>
          </a:xfrm>
        </p:spPr>
        <p:txBody>
          <a:bodyPr>
            <a:noAutofit/>
          </a:bodyPr>
          <a:lstStyle/>
          <a:p>
            <a:pPr lvl="0"/>
            <a:r>
              <a:rPr lang="en-US" altLang="zh-CN" sz="2600">
                <a:latin typeface="+mj-ea"/>
                <a:ea typeface="+mj-ea"/>
              </a:rPr>
              <a:t>Extensible Event Model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可扩展的事件模型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Universal Communication API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zh-CN" sz="2400">
                <a:latin typeface="+mj-ea"/>
                <a:ea typeface="+mj-ea"/>
              </a:rPr>
              <a:t>统一</a:t>
            </a:r>
            <a:r>
              <a:rPr lang="zh-CN" altLang="zh-CN" sz="2400">
                <a:latin typeface="+mj-ea"/>
                <a:ea typeface="+mj-ea"/>
              </a:rPr>
              <a:t>的</a:t>
            </a:r>
            <a:r>
              <a:rPr lang="zh-CN" altLang="zh-CN" sz="2400" smtClean="0">
                <a:latin typeface="+mj-ea"/>
                <a:ea typeface="+mj-ea"/>
              </a:rPr>
              <a:t>通讯</a:t>
            </a:r>
            <a:r>
              <a:rPr lang="en-US" altLang="zh-CN" sz="2400" smtClean="0">
                <a:latin typeface="+mj-ea"/>
                <a:ea typeface="+mj-ea"/>
              </a:rPr>
              <a:t>API</a:t>
            </a:r>
          </a:p>
          <a:p>
            <a:pPr lvl="0"/>
            <a:r>
              <a:rPr lang="en-US" altLang="zh-CN" sz="2600">
                <a:latin typeface="+mj-ea"/>
                <a:ea typeface="+mj-ea"/>
              </a:rPr>
              <a:t>Zero-Copy-Capable Rich Byte </a:t>
            </a:r>
            <a:r>
              <a:rPr lang="en-US" altLang="zh-CN" sz="2600">
                <a:latin typeface="+mj-ea"/>
                <a:ea typeface="+mj-ea"/>
              </a:rPr>
              <a:t>Buffer</a:t>
            </a:r>
          </a:p>
          <a:p>
            <a:pPr lvl="1"/>
            <a:r>
              <a:rPr lang="zh-CN" altLang="zh-CN" sz="2400">
                <a:latin typeface="+mj-ea"/>
                <a:ea typeface="+mj-ea"/>
              </a:rPr>
              <a:t>零拷贝的</a:t>
            </a:r>
            <a:r>
              <a:rPr lang="en-US" altLang="zh-CN" sz="2400">
                <a:latin typeface="+mj-ea"/>
                <a:ea typeface="+mj-ea"/>
              </a:rPr>
              <a:t>Buffer</a:t>
            </a:r>
          </a:p>
          <a:p>
            <a:r>
              <a:rPr lang="en-US" altLang="zh-CN" sz="2600">
                <a:latin typeface="+mj-ea"/>
                <a:ea typeface="+mj-ea"/>
              </a:rPr>
              <a:t>Transport </a:t>
            </a:r>
            <a:r>
              <a:rPr lang="en-US" altLang="zh-CN" sz="2600">
                <a:latin typeface="+mj-ea"/>
                <a:ea typeface="+mj-ea"/>
              </a:rPr>
              <a:t>Services</a:t>
            </a:r>
          </a:p>
          <a:p>
            <a:pPr lvl="1"/>
            <a:r>
              <a:rPr lang="zh-CN" altLang="en-US" sz="2400">
                <a:latin typeface="+mj-ea"/>
                <a:ea typeface="+mj-ea"/>
              </a:rPr>
              <a:t>传输层服务</a:t>
            </a:r>
            <a:endParaRPr lang="en-US" altLang="zh-CN" sz="2400"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Protocol </a:t>
            </a:r>
            <a:r>
              <a:rPr lang="en-US" altLang="zh-CN" sz="2600">
                <a:latin typeface="+mj-ea"/>
                <a:ea typeface="+mj-ea"/>
              </a:rPr>
              <a:t>Support</a:t>
            </a:r>
          </a:p>
          <a:p>
            <a:pPr lvl="1"/>
            <a:r>
              <a:rPr lang="zh-CN" altLang="en-US" sz="2400">
                <a:latin typeface="+mj-ea"/>
                <a:ea typeface="+mj-ea"/>
              </a:rPr>
              <a:t>应用层协议支持</a:t>
            </a:r>
            <a:endParaRPr lang="en-US" altLang="zh-CN" sz="2400">
              <a:latin typeface="+mj-ea"/>
              <a:ea typeface="+mj-ea"/>
            </a:endParaRPr>
          </a:p>
          <a:p>
            <a:endParaRPr lang="en-US" altLang="zh-CN" sz="2400">
              <a:latin typeface="+mj-ea"/>
              <a:ea typeface="+mj-ea"/>
            </a:endParaRPr>
          </a:p>
          <a:p>
            <a:pPr lvl="1"/>
            <a:endParaRPr lang="en-US" altLang="zh-CN" sz="22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02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smtClean="0"/>
              <a:t>Netty</a:t>
            </a:r>
            <a:r>
              <a:rPr lang="zh-CN" altLang="en-US" smtClean="0"/>
              <a:t>模块</a:t>
            </a:r>
            <a:r>
              <a:rPr lang="en-US" altLang="zh-CN" smtClean="0"/>
              <a:t>/</a:t>
            </a:r>
            <a:r>
              <a:rPr lang="zh-CN" altLang="en-US" smtClean="0"/>
              <a:t>组件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762000"/>
            <a:ext cx="10056168" cy="5900057"/>
          </a:xfrm>
        </p:spPr>
        <p:txBody>
          <a:bodyPr>
            <a:noAutofit/>
          </a:bodyPr>
          <a:lstStyle/>
          <a:p>
            <a:pPr lvl="0"/>
            <a:r>
              <a:rPr lang="en-US" altLang="zh-CN" sz="2600">
                <a:latin typeface="+mj-ea"/>
                <a:ea typeface="+mj-ea"/>
              </a:rPr>
              <a:t>bootstrap 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Netty</a:t>
            </a:r>
            <a:r>
              <a:rPr lang="zh-CN" altLang="en-US" sz="2400">
                <a:latin typeface="+mj-ea"/>
                <a:ea typeface="+mj-ea"/>
              </a:rPr>
              <a:t>服务端及客户端启动类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buffer </a:t>
            </a: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缓冲相关，</a:t>
            </a:r>
            <a:r>
              <a:rPr lang="zh-CN" altLang="en-US" sz="2400">
                <a:latin typeface="+mj-ea"/>
                <a:ea typeface="+mj-ea"/>
              </a:rPr>
              <a:t>对</a:t>
            </a:r>
            <a:r>
              <a:rPr lang="en-US" altLang="zh-CN" sz="2400">
                <a:latin typeface="+mj-ea"/>
                <a:ea typeface="+mj-ea"/>
              </a:rPr>
              <a:t>NIO Buffer</a:t>
            </a:r>
            <a:r>
              <a:rPr lang="zh-CN" altLang="en-US" sz="2400">
                <a:latin typeface="+mj-ea"/>
                <a:ea typeface="+mj-ea"/>
              </a:rPr>
              <a:t>做了</a:t>
            </a:r>
            <a:r>
              <a:rPr lang="zh-CN" altLang="en-US" sz="2400" smtClean="0">
                <a:latin typeface="+mj-ea"/>
                <a:ea typeface="+mj-ea"/>
              </a:rPr>
              <a:t>一些优化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zh-CN" altLang="en-US" sz="2400" smtClean="0">
                <a:latin typeface="+mj-ea"/>
                <a:ea typeface="+mj-ea"/>
              </a:rPr>
              <a:t>封装</a:t>
            </a:r>
            <a:endParaRPr lang="en-US" altLang="zh-CN" sz="2400" smtClean="0">
              <a:latin typeface="+mj-ea"/>
              <a:ea typeface="+mj-ea"/>
            </a:endParaRPr>
          </a:p>
          <a:p>
            <a:pPr lvl="0"/>
            <a:r>
              <a:rPr lang="en-US" altLang="zh-CN" sz="2600">
                <a:latin typeface="+mj-ea"/>
                <a:ea typeface="+mj-ea"/>
              </a:rPr>
              <a:t>channel </a:t>
            </a:r>
            <a:endParaRPr lang="en-US" altLang="zh-CN" sz="2600" smtClean="0">
              <a:latin typeface="+mj-ea"/>
              <a:ea typeface="+mj-ea"/>
            </a:endParaRPr>
          </a:p>
          <a:p>
            <a:pPr lvl="1"/>
            <a:r>
              <a:rPr lang="zh-CN" altLang="en-US" sz="2400" smtClean="0">
                <a:latin typeface="+mj-ea"/>
                <a:ea typeface="+mj-ea"/>
              </a:rPr>
              <a:t>处理</a:t>
            </a:r>
            <a:r>
              <a:rPr lang="zh-CN" altLang="en-US" sz="2400" smtClean="0">
                <a:latin typeface="+mj-ea"/>
                <a:ea typeface="+mj-ea"/>
              </a:rPr>
              <a:t>客户端与服务</a:t>
            </a:r>
            <a:r>
              <a:rPr lang="zh-CN" altLang="en-US" sz="2400" smtClean="0">
                <a:latin typeface="+mj-ea"/>
                <a:ea typeface="+mj-ea"/>
              </a:rPr>
              <a:t>端之间的</a:t>
            </a:r>
            <a:r>
              <a:rPr lang="zh-CN" altLang="en-US" sz="2400" smtClean="0">
                <a:latin typeface="+mj-ea"/>
                <a:ea typeface="+mj-ea"/>
              </a:rPr>
              <a:t>连接通道</a:t>
            </a:r>
            <a:endParaRPr lang="en-US" altLang="zh-CN" sz="2400">
              <a:latin typeface="+mj-ea"/>
              <a:ea typeface="+mj-ea"/>
            </a:endParaRPr>
          </a:p>
          <a:p>
            <a:pPr lvl="0"/>
            <a:r>
              <a:rPr lang="en-US" altLang="zh-CN" sz="2400">
                <a:latin typeface="+mj-ea"/>
                <a:ea typeface="+mj-ea"/>
              </a:rPr>
              <a:t>container 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连接</a:t>
            </a:r>
            <a:r>
              <a:rPr lang="zh-CN" altLang="en-US" sz="2200">
                <a:latin typeface="+mj-ea"/>
                <a:ea typeface="+mj-ea"/>
              </a:rPr>
              <a:t>其他容器的</a:t>
            </a:r>
            <a:r>
              <a:rPr lang="zh-CN" altLang="en-US" sz="2200" smtClean="0">
                <a:latin typeface="+mj-ea"/>
                <a:ea typeface="+mj-ea"/>
              </a:rPr>
              <a:t>代码，例如</a:t>
            </a:r>
            <a:r>
              <a:rPr lang="en-US" altLang="zh-CN" sz="2200" smtClean="0">
                <a:latin typeface="+mj-ea"/>
                <a:ea typeface="+mj-ea"/>
              </a:rPr>
              <a:t>Spring</a:t>
            </a:r>
          </a:p>
          <a:p>
            <a:pPr lvl="0"/>
            <a:r>
              <a:rPr lang="en-US" altLang="zh-CN" sz="2400">
                <a:latin typeface="+mj-ea"/>
                <a:ea typeface="+mj-ea"/>
              </a:rPr>
              <a:t>handler </a:t>
            </a:r>
            <a:endParaRPr lang="en-US" altLang="zh-CN" sz="2400" smtClean="0">
              <a:latin typeface="+mj-ea"/>
              <a:ea typeface="+mj-ea"/>
            </a:endParaRPr>
          </a:p>
          <a:p>
            <a:pPr lvl="1"/>
            <a:r>
              <a:rPr lang="zh-CN" altLang="en-US" sz="2200" smtClean="0">
                <a:latin typeface="+mj-ea"/>
                <a:ea typeface="+mj-ea"/>
              </a:rPr>
              <a:t>实现</a:t>
            </a:r>
            <a:r>
              <a:rPr lang="zh-CN" altLang="en-US" sz="2200">
                <a:latin typeface="+mj-ea"/>
                <a:ea typeface="+mj-ea"/>
              </a:rPr>
              <a:t>协议编解码等附加</a:t>
            </a:r>
            <a:r>
              <a:rPr lang="zh-CN" altLang="en-US" sz="2200" smtClean="0">
                <a:latin typeface="+mj-ea"/>
                <a:ea typeface="+mj-ea"/>
              </a:rPr>
              <a:t>功能，</a:t>
            </a:r>
            <a:endParaRPr lang="en-US" altLang="zh-CN" sz="220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logging </a:t>
            </a:r>
            <a:r>
              <a:rPr lang="zh-CN" altLang="en-US" sz="2400">
                <a:latin typeface="+mj-ea"/>
                <a:ea typeface="+mj-ea"/>
              </a:rPr>
              <a:t>日志</a:t>
            </a:r>
            <a:endParaRPr lang="en-US" altLang="zh-CN" sz="2400">
              <a:latin typeface="+mj-ea"/>
              <a:ea typeface="+mj-ea"/>
            </a:endParaRPr>
          </a:p>
          <a:p>
            <a:r>
              <a:rPr lang="en-US" altLang="zh-CN" sz="2400" smtClean="0">
                <a:latin typeface="+mj-ea"/>
                <a:ea typeface="+mj-ea"/>
              </a:rPr>
              <a:t>util</a:t>
            </a:r>
            <a:r>
              <a:rPr lang="zh-CN" altLang="en-US" sz="2400">
                <a:latin typeface="+mj-ea"/>
                <a:ea typeface="+mj-ea"/>
              </a:rPr>
              <a:t>工具类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endParaRPr lang="en-US" altLang="zh-CN" sz="22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2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1965057"/>
            <a:ext cx="11667584" cy="400031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zh-CN" altLang="en-US" smtClean="0"/>
              <a:t>主从</a:t>
            </a:r>
            <a:r>
              <a:rPr lang="zh-CN" altLang="zh-CN" smtClean="0"/>
              <a:t>多</a:t>
            </a:r>
            <a:r>
              <a:rPr lang="zh-CN" altLang="zh-CN" smtClean="0"/>
              <a:t>线程</a:t>
            </a:r>
            <a:r>
              <a:rPr lang="en-US" altLang="zh-CN" smtClean="0"/>
              <a:t>Reactor</a:t>
            </a:r>
            <a:r>
              <a:rPr lang="zh-CN" altLang="zh-CN"/>
              <a:t>模式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1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处理流程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smtClean="0">
                <a:latin typeface="+mj-ea"/>
                <a:ea typeface="+mj-ea"/>
              </a:rPr>
              <a:t>标记</a:t>
            </a:r>
            <a:r>
              <a:rPr lang="en-US" altLang="zh-CN" sz="2400" smtClean="0">
                <a:latin typeface="+mj-ea"/>
                <a:ea typeface="+mj-ea"/>
              </a:rPr>
              <a:t>nio selector</a:t>
            </a:r>
            <a:r>
              <a:rPr lang="zh-CN" altLang="zh-CN" sz="2400">
                <a:latin typeface="+mj-ea"/>
                <a:ea typeface="+mj-ea"/>
              </a:rPr>
              <a:t>唤醒状态（</a:t>
            </a:r>
            <a:r>
              <a:rPr lang="en-US" altLang="zh-CN" sz="2400">
                <a:latin typeface="+mj-ea"/>
                <a:ea typeface="+mj-ea"/>
              </a:rPr>
              <a:t>wakeUp</a:t>
            </a:r>
            <a:r>
              <a:rPr lang="zh-CN" altLang="zh-CN" sz="2400">
                <a:latin typeface="+mj-ea"/>
                <a:ea typeface="+mj-ea"/>
              </a:rPr>
              <a:t>状态位）</a:t>
            </a:r>
          </a:p>
          <a:p>
            <a:r>
              <a:rPr lang="en-US" altLang="zh-CN" sz="2400">
                <a:latin typeface="+mj-ea"/>
                <a:ea typeface="+mj-ea"/>
              </a:rPr>
              <a:t>Selector</a:t>
            </a:r>
            <a:r>
              <a:rPr lang="zh-CN" altLang="zh-CN" sz="2400">
                <a:latin typeface="+mj-ea"/>
                <a:ea typeface="+mj-ea"/>
              </a:rPr>
              <a:t>（注册）</a:t>
            </a:r>
          </a:p>
          <a:p>
            <a:r>
              <a:rPr lang="zh-CN" altLang="zh-CN" sz="2400">
                <a:latin typeface="+mj-ea"/>
                <a:ea typeface="+mj-ea"/>
              </a:rPr>
              <a:t>处理</a:t>
            </a:r>
            <a:r>
              <a:rPr lang="zh-CN" altLang="zh-CN" sz="2400">
                <a:latin typeface="+mj-ea"/>
                <a:ea typeface="+mj-ea"/>
              </a:rPr>
              <a:t>任务</a:t>
            </a:r>
            <a:r>
              <a:rPr lang="zh-CN" altLang="zh-CN" sz="2400" smtClean="0">
                <a:latin typeface="+mj-ea"/>
                <a:ea typeface="+mj-ea"/>
              </a:rPr>
              <a:t>队列</a:t>
            </a:r>
            <a:endParaRPr lang="en-US" altLang="zh-CN" sz="2400" smtClean="0">
              <a:latin typeface="+mj-ea"/>
              <a:ea typeface="+mj-ea"/>
            </a:endParaRPr>
          </a:p>
          <a:p>
            <a:r>
              <a:rPr lang="zh-CN" altLang="zh-CN" sz="2400" smtClean="0">
                <a:latin typeface="+mj-ea"/>
                <a:ea typeface="+mj-ea"/>
              </a:rPr>
              <a:t>处理</a:t>
            </a:r>
            <a:r>
              <a:rPr lang="zh-CN" altLang="zh-CN" sz="2400">
                <a:latin typeface="+mj-ea"/>
                <a:ea typeface="+mj-ea"/>
              </a:rPr>
              <a:t>自己</a:t>
            </a:r>
            <a:r>
              <a:rPr lang="zh-CN" altLang="zh-CN" sz="2400">
                <a:latin typeface="+mj-ea"/>
                <a:ea typeface="+mj-ea"/>
              </a:rPr>
              <a:t>的</a:t>
            </a:r>
            <a:r>
              <a:rPr lang="zh-CN" altLang="zh-CN" sz="2400" smtClean="0">
                <a:latin typeface="+mj-ea"/>
                <a:ea typeface="+mj-ea"/>
              </a:rPr>
              <a:t>业务（客户端的读写请求等）</a:t>
            </a:r>
            <a:endParaRPr lang="zh-CN" altLang="en-US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026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" y="205145"/>
            <a:ext cx="8889677" cy="65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946046"/>
            <a:ext cx="4238095" cy="36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52" y="2326989"/>
            <a:ext cx="4580952" cy="31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3771" y="160020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NioWorkerPool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3148" y="1600200"/>
            <a:ext cx="207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NioServerBoosPool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9535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EEACA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2549</TotalTime>
  <Words>162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Netty架构</vt:lpstr>
      <vt:lpstr>Netty架构5部分</vt:lpstr>
      <vt:lpstr>Netty模块/组件</vt:lpstr>
      <vt:lpstr>主从多线程Reactor模式</vt:lpstr>
      <vt:lpstr>处理流程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274</cp:revision>
  <dcterms:created xsi:type="dcterms:W3CDTF">2016-07-12T22:52:00Z</dcterms:created>
  <dcterms:modified xsi:type="dcterms:W3CDTF">2018-01-16T09:36:28Z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