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6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1068" y="66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zh-CN" altLang="en-US"/>
              <a:t>灵</a:t>
            </a:r>
            <a:r>
              <a:rPr lang="zh-CN" altLang="en-US" smtClean="0"/>
              <a:t>学院张飞</a:t>
            </a:r>
            <a:endParaRPr lang="zh-CN" altLang="en-US" dirty="0"/>
          </a:p>
          <a:p>
            <a:r>
              <a:rPr lang="en-US" altLang="zh-CN" smtClean="0"/>
              <a:t>2018-01-21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Netty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>
                <a:latin typeface="+mj-ea"/>
              </a:rPr>
              <a:t>Netty</a:t>
            </a:r>
            <a:r>
              <a:rPr lang="zh-CN" altLang="en-US">
                <a:latin typeface="+mj-ea"/>
              </a:rPr>
              <a:t>自带粘包分包解决方案</a:t>
            </a:r>
            <a:endParaRPr lang="en-US" altLang="zh-CN">
              <a:latin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2235200"/>
            <a:ext cx="10164837" cy="3741057"/>
          </a:xfrm>
        </p:spPr>
        <p:txBody>
          <a:bodyPr>
            <a:noAutofit/>
          </a:bodyPr>
          <a:lstStyle/>
          <a:p>
            <a:pPr lvl="1"/>
            <a:r>
              <a:rPr lang="en-US" altLang="zh-CN" sz="2400" smtClean="0">
                <a:latin typeface="+mj-ea"/>
                <a:ea typeface="+mj-ea"/>
              </a:rPr>
              <a:t>FixedLengthFrameDecoder</a:t>
            </a:r>
            <a:endParaRPr lang="en-US" altLang="zh-CN" sz="2400">
              <a:latin typeface="+mj-ea"/>
              <a:ea typeface="+mj-ea"/>
            </a:endParaRPr>
          </a:p>
          <a:p>
            <a:pPr lvl="1"/>
            <a:r>
              <a:rPr lang="en-US" altLang="zh-CN" sz="2400">
                <a:latin typeface="+mj-ea"/>
                <a:ea typeface="+mj-ea"/>
              </a:rPr>
              <a:t>LineBasedFrameDecoder</a:t>
            </a: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DelimiterBasedFrameDecoder</a:t>
            </a:r>
            <a:endParaRPr lang="en-US" altLang="zh-CN" sz="24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57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3" y="1034142"/>
            <a:ext cx="10262997" cy="5704115"/>
          </a:xfrm>
        </p:spPr>
        <p:txBody>
          <a:bodyPr>
            <a:noAutofit/>
          </a:bodyPr>
          <a:lstStyle/>
          <a:p>
            <a:pPr lvl="0"/>
            <a:r>
              <a:rPr lang="zh-CN" altLang="en-US" sz="2600">
                <a:latin typeface="+mj-ea"/>
                <a:ea typeface="+mj-ea"/>
              </a:rPr>
              <a:t>粘</a:t>
            </a:r>
            <a:r>
              <a:rPr lang="zh-CN" altLang="en-US" sz="2600" smtClean="0">
                <a:latin typeface="+mj-ea"/>
                <a:ea typeface="+mj-ea"/>
              </a:rPr>
              <a:t>包分包概念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400">
                <a:latin typeface="+mj-ea"/>
                <a:ea typeface="+mj-ea"/>
              </a:rPr>
              <a:t>粘</a:t>
            </a:r>
            <a:r>
              <a:rPr lang="zh-CN" altLang="en-US" sz="2400" smtClean="0">
                <a:latin typeface="+mj-ea"/>
                <a:ea typeface="+mj-ea"/>
              </a:rPr>
              <a:t>包分包现象产生的</a:t>
            </a:r>
            <a:r>
              <a:rPr lang="zh-CN" altLang="en-US" sz="2400" smtClean="0">
                <a:latin typeface="+mj-ea"/>
                <a:ea typeface="+mj-ea"/>
              </a:rPr>
              <a:t>原因（了解）</a:t>
            </a:r>
            <a:endParaRPr lang="en-US" altLang="zh-CN" sz="2400" smtClean="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 smtClean="0">
                <a:latin typeface="+mj-ea"/>
                <a:ea typeface="+mj-ea"/>
              </a:rPr>
              <a:t>粘包分包现象</a:t>
            </a:r>
            <a:r>
              <a:rPr lang="zh-CN" altLang="en-US" sz="2600" smtClean="0">
                <a:latin typeface="+mj-ea"/>
                <a:ea typeface="+mj-ea"/>
              </a:rPr>
              <a:t>演示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zh-CN" altLang="en-US" sz="2600">
                <a:latin typeface="+mj-ea"/>
                <a:ea typeface="+mj-ea"/>
              </a:rPr>
              <a:t>粘</a:t>
            </a:r>
            <a:r>
              <a:rPr lang="zh-CN" altLang="en-US" sz="2600" smtClean="0">
                <a:latin typeface="+mj-ea"/>
                <a:ea typeface="+mj-ea"/>
              </a:rPr>
              <a:t>包分包解决思路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zh-CN" altLang="en-US" sz="2600" smtClean="0">
                <a:latin typeface="+mj-ea"/>
                <a:ea typeface="+mj-ea"/>
              </a:rPr>
              <a:t>自定义</a:t>
            </a:r>
            <a:r>
              <a:rPr lang="en-US" altLang="zh-CN" sz="2600" smtClean="0">
                <a:latin typeface="+mj-ea"/>
                <a:ea typeface="+mj-ea"/>
              </a:rPr>
              <a:t>FrameDecoder</a:t>
            </a:r>
            <a:r>
              <a:rPr lang="zh-CN" altLang="en-US" sz="2600" smtClean="0">
                <a:latin typeface="+mj-ea"/>
                <a:ea typeface="+mj-ea"/>
              </a:rPr>
              <a:t>解决粘包分包</a:t>
            </a:r>
            <a:r>
              <a:rPr lang="zh-CN" altLang="en-US" sz="2600" smtClean="0">
                <a:latin typeface="+mj-ea"/>
                <a:ea typeface="+mj-ea"/>
              </a:rPr>
              <a:t>问题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600">
                <a:latin typeface="+mj-ea"/>
                <a:ea typeface="+mj-ea"/>
              </a:rPr>
              <a:t>FrameDecoder</a:t>
            </a:r>
            <a:r>
              <a:rPr lang="zh-CN" altLang="en-US" sz="2600">
                <a:latin typeface="+mj-ea"/>
                <a:ea typeface="+mj-ea"/>
              </a:rPr>
              <a:t>源码</a:t>
            </a:r>
            <a:r>
              <a:rPr lang="zh-CN" altLang="en-US" sz="2600">
                <a:latin typeface="+mj-ea"/>
                <a:ea typeface="+mj-ea"/>
              </a:rPr>
              <a:t>分析</a:t>
            </a:r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>
                <a:latin typeface="+mj-ea"/>
                <a:ea typeface="+mj-ea"/>
              </a:rPr>
              <a:t>自</a:t>
            </a:r>
            <a:r>
              <a:rPr lang="zh-CN" altLang="en-US" sz="2600" smtClean="0">
                <a:latin typeface="+mj-ea"/>
                <a:ea typeface="+mj-ea"/>
              </a:rPr>
              <a:t>带粘包分包解决方案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>
                <a:latin typeface="+mj-ea"/>
                <a:ea typeface="+mj-ea"/>
              </a:rPr>
              <a:t>FixedLengthFrameDecoder</a:t>
            </a:r>
          </a:p>
          <a:p>
            <a:pPr lvl="1"/>
            <a:r>
              <a:rPr lang="en-US" altLang="zh-CN" sz="2400">
                <a:latin typeface="+mj-ea"/>
                <a:ea typeface="+mj-ea"/>
              </a:rPr>
              <a:t>LineBasedFrameDecoder</a:t>
            </a: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DelimiterBasedFrameDecoder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粘包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2589" y="1930400"/>
            <a:ext cx="9059726" cy="37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6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分包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8530" y="2143442"/>
            <a:ext cx="8896441" cy="36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粘包分包</a:t>
            </a:r>
            <a:r>
              <a:rPr lang="zh-CN" altLang="en-US" smtClean="0"/>
              <a:t>原因（</a:t>
            </a:r>
            <a:r>
              <a:rPr lang="zh-CN" altLang="en-US"/>
              <a:t>了解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56657"/>
            <a:ext cx="10937723" cy="5203372"/>
          </a:xfrm>
        </p:spPr>
        <p:txBody>
          <a:bodyPr>
            <a:normAutofit/>
          </a:bodyPr>
          <a:lstStyle/>
          <a:p>
            <a:r>
              <a:rPr lang="en-US" altLang="zh-CN" sz="2600">
                <a:latin typeface="+mj-ea"/>
                <a:ea typeface="+mj-ea"/>
              </a:rPr>
              <a:t>TCP</a:t>
            </a:r>
            <a:r>
              <a:rPr lang="zh-CN" altLang="zh-CN" sz="2600">
                <a:latin typeface="+mj-ea"/>
                <a:ea typeface="+mj-ea"/>
              </a:rPr>
              <a:t>当中</a:t>
            </a:r>
            <a:r>
              <a:rPr lang="en-US" altLang="zh-CN" sz="2600">
                <a:latin typeface="+mj-ea"/>
                <a:ea typeface="+mj-ea"/>
              </a:rPr>
              <a:t>,</a:t>
            </a:r>
            <a:r>
              <a:rPr lang="zh-CN" altLang="zh-CN" sz="2600">
                <a:latin typeface="+mj-ea"/>
                <a:ea typeface="+mj-ea"/>
              </a:rPr>
              <a:t>只有流的概念</a:t>
            </a:r>
            <a:r>
              <a:rPr lang="en-US" altLang="zh-CN" sz="2600">
                <a:latin typeface="+mj-ea"/>
                <a:ea typeface="+mj-ea"/>
              </a:rPr>
              <a:t>,</a:t>
            </a:r>
            <a:r>
              <a:rPr lang="zh-CN" altLang="zh-CN" sz="2600">
                <a:latin typeface="+mj-ea"/>
                <a:ea typeface="+mj-ea"/>
              </a:rPr>
              <a:t>没有包的</a:t>
            </a:r>
            <a:r>
              <a:rPr lang="zh-CN" altLang="zh-CN" sz="2600" smtClean="0">
                <a:latin typeface="+mj-ea"/>
                <a:ea typeface="+mj-ea"/>
              </a:rPr>
              <a:t>概念</a:t>
            </a:r>
            <a:r>
              <a:rPr lang="zh-CN" altLang="en-US" sz="2600" smtClean="0">
                <a:latin typeface="+mj-ea"/>
                <a:ea typeface="+mj-ea"/>
              </a:rPr>
              <a:t>（根本原因）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zh-CN" altLang="en-US" sz="2600" smtClean="0">
                <a:latin typeface="+mj-ea"/>
                <a:ea typeface="+mj-ea"/>
              </a:rPr>
              <a:t>粘包：</a:t>
            </a:r>
            <a:endParaRPr lang="en-US" altLang="zh-CN" sz="2600">
              <a:latin typeface="+mj-ea"/>
              <a:ea typeface="+mj-ea"/>
            </a:endParaRPr>
          </a:p>
          <a:p>
            <a:pPr lvl="1"/>
            <a:r>
              <a:rPr lang="zh-CN" altLang="en-US" sz="2400">
                <a:latin typeface="+mj-ea"/>
                <a:ea typeface="+mj-ea"/>
              </a:rPr>
              <a:t>服务端</a:t>
            </a:r>
            <a:r>
              <a:rPr lang="zh-CN" altLang="en-US" sz="2400" smtClean="0">
                <a:latin typeface="+mj-ea"/>
                <a:ea typeface="+mj-ea"/>
              </a:rPr>
              <a:t>原因</a:t>
            </a:r>
            <a:endParaRPr lang="en-US" altLang="zh-CN" sz="2400" smtClean="0">
              <a:latin typeface="+mj-ea"/>
              <a:ea typeface="+mj-ea"/>
            </a:endParaRPr>
          </a:p>
          <a:p>
            <a:pPr lvl="2"/>
            <a:r>
              <a:rPr lang="zh-CN" altLang="zh-CN" sz="2200" smtClean="0">
                <a:latin typeface="+mj-ea"/>
                <a:ea typeface="+mj-ea"/>
              </a:rPr>
              <a:t>收到</a:t>
            </a:r>
            <a:r>
              <a:rPr lang="zh-CN" altLang="zh-CN" sz="2200">
                <a:latin typeface="+mj-ea"/>
                <a:ea typeface="+mj-ea"/>
              </a:rPr>
              <a:t>的数据放在系统接收缓冲区，用户进程从该缓冲区取数据</a:t>
            </a:r>
            <a:endParaRPr lang="en-US" altLang="zh-CN" sz="2200">
              <a:latin typeface="+mj-ea"/>
              <a:ea typeface="+mj-ea"/>
            </a:endParaRPr>
          </a:p>
          <a:p>
            <a:pPr lvl="1"/>
            <a:r>
              <a:rPr lang="zh-CN" altLang="en-US" sz="2400">
                <a:latin typeface="+mj-ea"/>
                <a:ea typeface="+mj-ea"/>
              </a:rPr>
              <a:t>客户端</a:t>
            </a:r>
            <a:r>
              <a:rPr lang="zh-CN" altLang="en-US" sz="2400" smtClean="0">
                <a:latin typeface="+mj-ea"/>
                <a:ea typeface="+mj-ea"/>
              </a:rPr>
              <a:t>原因</a:t>
            </a:r>
            <a:endParaRPr lang="en-US" altLang="zh-CN" sz="2400" smtClean="0">
              <a:latin typeface="+mj-ea"/>
              <a:ea typeface="+mj-ea"/>
            </a:endParaRPr>
          </a:p>
          <a:p>
            <a:pPr lvl="2"/>
            <a:r>
              <a:rPr lang="en-US" altLang="zh-CN" sz="2200">
                <a:latin typeface="+mj-ea"/>
                <a:ea typeface="+mj-ea"/>
              </a:rPr>
              <a:t>TCP</a:t>
            </a:r>
            <a:r>
              <a:rPr lang="zh-CN" altLang="zh-CN" sz="2200">
                <a:latin typeface="+mj-ea"/>
                <a:ea typeface="+mj-ea"/>
              </a:rPr>
              <a:t>为提高传输效率</a:t>
            </a:r>
            <a:r>
              <a:rPr lang="zh-CN" altLang="zh-CN" sz="2200" smtClean="0">
                <a:latin typeface="+mj-ea"/>
                <a:ea typeface="+mj-ea"/>
              </a:rPr>
              <a:t>，要</a:t>
            </a:r>
            <a:r>
              <a:rPr lang="zh-CN" altLang="zh-CN" sz="2200">
                <a:latin typeface="+mj-ea"/>
                <a:ea typeface="+mj-ea"/>
              </a:rPr>
              <a:t>收集到足够多的数据后才发送一包</a:t>
            </a:r>
            <a:r>
              <a:rPr lang="zh-CN" altLang="zh-CN" sz="2200" smtClean="0">
                <a:latin typeface="+mj-ea"/>
                <a:ea typeface="+mj-ea"/>
              </a:rPr>
              <a:t>数据</a:t>
            </a:r>
            <a:endParaRPr lang="en-US" altLang="zh-CN" sz="2200" smtClean="0">
              <a:latin typeface="+mj-ea"/>
              <a:ea typeface="+mj-ea"/>
            </a:endParaRPr>
          </a:p>
          <a:p>
            <a:r>
              <a:rPr lang="zh-CN" altLang="en-US" sz="2600" smtClean="0">
                <a:latin typeface="+mj-ea"/>
                <a:ea typeface="+mj-ea"/>
              </a:rPr>
              <a:t>分包：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zh-CN" sz="2200">
                <a:latin typeface="+mj-ea"/>
                <a:ea typeface="+mj-ea"/>
              </a:rPr>
              <a:t>应用程序写入的字节大小大于套接字发送缓冲区</a:t>
            </a:r>
            <a:r>
              <a:rPr lang="zh-CN" altLang="zh-CN" sz="2200">
                <a:latin typeface="+mj-ea"/>
                <a:ea typeface="+mj-ea"/>
              </a:rPr>
              <a:t>的</a:t>
            </a:r>
            <a:r>
              <a:rPr lang="zh-CN" altLang="zh-CN" sz="2200" smtClean="0">
                <a:latin typeface="+mj-ea"/>
                <a:ea typeface="+mj-ea"/>
              </a:rPr>
              <a:t>大小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zh-CN" sz="2200" smtClean="0">
                <a:latin typeface="+mj-ea"/>
                <a:ea typeface="+mj-ea"/>
              </a:rPr>
              <a:t>进行</a:t>
            </a:r>
            <a:r>
              <a:rPr lang="en-US" altLang="zh-CN" sz="2200">
                <a:latin typeface="+mj-ea"/>
                <a:ea typeface="+mj-ea"/>
              </a:rPr>
              <a:t>mss</a:t>
            </a:r>
            <a:r>
              <a:rPr lang="zh-CN" altLang="zh-CN" sz="2200">
                <a:latin typeface="+mj-ea"/>
                <a:ea typeface="+mj-ea"/>
              </a:rPr>
              <a:t>（最大报文长度）大小的</a:t>
            </a:r>
            <a:r>
              <a:rPr lang="en-US" altLang="zh-CN" sz="2200">
                <a:latin typeface="+mj-ea"/>
                <a:ea typeface="+mj-ea"/>
              </a:rPr>
              <a:t>TCP</a:t>
            </a:r>
            <a:r>
              <a:rPr lang="zh-CN" altLang="zh-CN" sz="2200">
                <a:latin typeface="+mj-ea"/>
                <a:ea typeface="+mj-ea"/>
              </a:rPr>
              <a:t>分段，当</a:t>
            </a:r>
            <a:r>
              <a:rPr lang="en-US" altLang="zh-CN" sz="2200">
                <a:latin typeface="+mj-ea"/>
                <a:ea typeface="+mj-ea"/>
              </a:rPr>
              <a:t>TCP</a:t>
            </a:r>
            <a:r>
              <a:rPr lang="zh-CN" altLang="zh-CN" sz="2200">
                <a:latin typeface="+mj-ea"/>
                <a:ea typeface="+mj-ea"/>
              </a:rPr>
              <a:t>报文长度</a:t>
            </a:r>
            <a:r>
              <a:rPr lang="en-US" altLang="zh-CN" sz="2200">
                <a:latin typeface="+mj-ea"/>
                <a:ea typeface="+mj-ea"/>
              </a:rPr>
              <a:t>-TCP</a:t>
            </a:r>
            <a:r>
              <a:rPr lang="zh-CN" altLang="zh-CN" sz="2200">
                <a:latin typeface="+mj-ea"/>
                <a:ea typeface="+mj-ea"/>
              </a:rPr>
              <a:t>头部长度</a:t>
            </a:r>
            <a:r>
              <a:rPr lang="en-US" altLang="zh-CN" sz="2200">
                <a:latin typeface="+mj-ea"/>
                <a:ea typeface="+mj-ea"/>
              </a:rPr>
              <a:t>&gt;</a:t>
            </a:r>
            <a:r>
              <a:rPr lang="en-US" altLang="zh-CN" sz="2200" smtClean="0">
                <a:latin typeface="+mj-ea"/>
                <a:ea typeface="+mj-ea"/>
              </a:rPr>
              <a:t>MSS</a:t>
            </a:r>
          </a:p>
          <a:p>
            <a:pPr lvl="1"/>
            <a:r>
              <a:rPr lang="zh-CN" altLang="zh-CN" sz="2200" smtClean="0">
                <a:latin typeface="+mj-ea"/>
                <a:ea typeface="+mj-ea"/>
              </a:rPr>
              <a:t>以太网</a:t>
            </a:r>
            <a:r>
              <a:rPr lang="zh-CN" altLang="zh-CN" sz="2200">
                <a:latin typeface="+mj-ea"/>
                <a:ea typeface="+mj-ea"/>
              </a:rPr>
              <a:t>帧的</a:t>
            </a:r>
            <a:r>
              <a:rPr lang="en-US" altLang="zh-CN" sz="2200">
                <a:latin typeface="+mj-ea"/>
                <a:ea typeface="+mj-ea"/>
              </a:rPr>
              <a:t>payload</a:t>
            </a:r>
            <a:r>
              <a:rPr lang="zh-CN" altLang="zh-CN" sz="2200">
                <a:latin typeface="+mj-ea"/>
                <a:ea typeface="+mj-ea"/>
              </a:rPr>
              <a:t>（净荷）大于</a:t>
            </a:r>
            <a:r>
              <a:rPr lang="en-US" altLang="zh-CN" sz="2200">
                <a:latin typeface="+mj-ea"/>
                <a:ea typeface="+mj-ea"/>
              </a:rPr>
              <a:t>MTU</a:t>
            </a:r>
            <a:r>
              <a:rPr lang="zh-CN" altLang="zh-CN" sz="2200">
                <a:latin typeface="+mj-ea"/>
                <a:ea typeface="+mj-ea"/>
              </a:rPr>
              <a:t>（</a:t>
            </a:r>
            <a:r>
              <a:rPr lang="en-US" altLang="zh-CN" sz="2200">
                <a:latin typeface="+mj-ea"/>
                <a:ea typeface="+mj-ea"/>
              </a:rPr>
              <a:t>1500</a:t>
            </a:r>
            <a:r>
              <a:rPr lang="zh-CN" altLang="zh-CN" sz="2200">
                <a:latin typeface="+mj-ea"/>
                <a:ea typeface="+mj-ea"/>
              </a:rPr>
              <a:t>字节）进行</a:t>
            </a:r>
            <a:r>
              <a:rPr lang="en-US" altLang="zh-CN" sz="2200">
                <a:latin typeface="+mj-ea"/>
                <a:ea typeface="+mj-ea"/>
              </a:rPr>
              <a:t>ip</a:t>
            </a:r>
            <a:r>
              <a:rPr lang="zh-CN" altLang="zh-CN" sz="2200">
                <a:latin typeface="+mj-ea"/>
                <a:ea typeface="+mj-ea"/>
              </a:rPr>
              <a:t>分片</a:t>
            </a:r>
            <a:endParaRPr lang="zh-CN" altLang="en-US" sz="2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919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>
                <a:latin typeface="+mj-ea"/>
              </a:rPr>
              <a:t>Netty</a:t>
            </a:r>
            <a:r>
              <a:rPr lang="zh-CN" altLang="en-US">
                <a:latin typeface="+mj-ea"/>
              </a:rPr>
              <a:t>粘包分包现象演示</a:t>
            </a:r>
            <a:endParaRPr lang="en-US" altLang="zh-CN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89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粘包分包问题解决思路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505" y="226785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600">
                <a:latin typeface="+mj-ea"/>
                <a:ea typeface="+mj-ea"/>
              </a:rPr>
              <a:t>服务</a:t>
            </a:r>
            <a:r>
              <a:rPr lang="zh-CN" altLang="en-US" sz="2600" smtClean="0">
                <a:latin typeface="+mj-ea"/>
                <a:ea typeface="+mj-ea"/>
              </a:rPr>
              <a:t>端和客户端约定好稳定的数据包结构</a:t>
            </a:r>
            <a:endParaRPr lang="en-US" altLang="zh-CN" sz="240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客户端根据约定的数据包结构发送数据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服务端根据约定的数据包结构来读取数据</a:t>
            </a:r>
            <a:endParaRPr lang="en-US" altLang="zh-CN" sz="24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874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数据包结构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23736" y="2444161"/>
            <a:ext cx="5840549" cy="28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zh-CN" altLang="en-US">
                <a:latin typeface="+mj-ea"/>
              </a:rPr>
              <a:t>自定义</a:t>
            </a:r>
            <a:r>
              <a:rPr lang="en-US" altLang="zh-CN">
                <a:latin typeface="+mj-ea"/>
              </a:rPr>
              <a:t>FrameDecoder</a:t>
            </a:r>
            <a:r>
              <a:rPr lang="zh-CN" altLang="en-US">
                <a:latin typeface="+mj-ea"/>
              </a:rPr>
              <a:t>解决粘包分包问题</a:t>
            </a:r>
            <a:endParaRPr lang="en-US" altLang="zh-CN">
              <a:latin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10262997" cy="4474028"/>
          </a:xfrm>
        </p:spPr>
        <p:txBody>
          <a:bodyPr>
            <a:noAutofit/>
          </a:bodyPr>
          <a:lstStyle/>
          <a:p>
            <a:pPr lvl="1"/>
            <a:r>
              <a:rPr lang="zh-CN" altLang="en-US" sz="2400" smtClean="0">
                <a:latin typeface="+mj-ea"/>
                <a:ea typeface="+mj-ea"/>
              </a:rPr>
              <a:t>继承</a:t>
            </a:r>
            <a:r>
              <a:rPr lang="en-US" altLang="zh-CN" sz="2400" smtClean="0">
                <a:latin typeface="+mj-ea"/>
                <a:ea typeface="+mj-ea"/>
              </a:rPr>
              <a:t>FrameDecoder</a:t>
            </a:r>
            <a:r>
              <a:rPr lang="zh-CN" altLang="en-US" sz="2400" smtClean="0">
                <a:latin typeface="+mj-ea"/>
                <a:ea typeface="+mj-ea"/>
              </a:rPr>
              <a:t>类</a:t>
            </a:r>
            <a:endParaRPr lang="en-US" altLang="zh-CN" sz="24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45242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EEACA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3810</TotalTime>
  <Words>239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Netty</vt:lpstr>
      <vt:lpstr>课程安排</vt:lpstr>
      <vt:lpstr>粘包</vt:lpstr>
      <vt:lpstr>分包</vt:lpstr>
      <vt:lpstr>粘包分包原因（了解）</vt:lpstr>
      <vt:lpstr>Netty粘包分包现象演示</vt:lpstr>
      <vt:lpstr>粘包分包问题解决思路</vt:lpstr>
      <vt:lpstr>数据包结构</vt:lpstr>
      <vt:lpstr>自定义FrameDecoder解决粘包分包问题</vt:lpstr>
      <vt:lpstr>Netty自带粘包分包解决方案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312</cp:revision>
  <dcterms:created xsi:type="dcterms:W3CDTF">2016-07-12T22:52:00Z</dcterms:created>
  <dcterms:modified xsi:type="dcterms:W3CDTF">2018-01-21T07:38:42Z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