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w"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pn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2031755" y="1485467"/>
            <a:ext cx="8256917" cy="1938020"/>
          </a:xfrm>
          <a:prstGeom prst="rect">
            <a:avLst/>
          </a:prstGeom>
          <a:noFill/>
        </p:spPr>
        <p:txBody>
          <a:bodyPr wrap="square" rtlCol="0">
            <a:spAutoFit/>
          </a:bodyPr>
          <a:lstStyle/>
          <a:p>
            <a:pPr algn="ctr" defTabSz="1218565">
              <a:lnSpc>
                <a:spcPct val="150000"/>
              </a:lnSpc>
            </a:pPr>
            <a:r>
              <a:rPr lang="zh-CN" altLang="en-US" sz="4000" smtClean="0">
                <a:ln w="6350">
                  <a:noFill/>
                </a:ln>
                <a:solidFill>
                  <a:srgbClr val="FFFFFF">
                    <a:lumMod val="50000"/>
                  </a:srgbClr>
                </a:solidFill>
                <a:latin typeface="微软雅黑" panose="020B0503020204020204" pitchFamily="34" charset="-122"/>
                <a:ea typeface="微软雅黑" panose="020B0503020204020204" pitchFamily="34" charset="-122"/>
              </a:rPr>
              <a:t>Zookeeper课程讲义（1） </a:t>
            </a:r>
            <a:endParaRPr lang="zh-CN" altLang="en-US" sz="4000" smtClean="0">
              <a:ln w="6350">
                <a:noFill/>
              </a:ln>
              <a:solidFill>
                <a:srgbClr val="FFFFFF">
                  <a:lumMod val="50000"/>
                </a:srgbClr>
              </a:solidFill>
              <a:latin typeface="微软雅黑" panose="020B0503020204020204" pitchFamily="34" charset="-122"/>
              <a:ea typeface="微软雅黑" panose="020B0503020204020204" pitchFamily="34" charset="-122"/>
            </a:endParaRPr>
          </a:p>
          <a:p>
            <a:pPr algn="ctr" defTabSz="1218565">
              <a:lnSpc>
                <a:spcPct val="150000"/>
              </a:lnSpc>
            </a:pPr>
            <a:r>
              <a:rPr lang="zh-CN" altLang="en-US" sz="4000" smtClean="0">
                <a:ln w="6350">
                  <a:noFill/>
                </a:ln>
                <a:solidFill>
                  <a:srgbClr val="FFFFFF">
                    <a:lumMod val="50000"/>
                  </a:srgbClr>
                </a:solidFill>
                <a:latin typeface="微软雅黑" panose="020B0503020204020204" pitchFamily="34" charset="-122"/>
                <a:ea typeface="微软雅黑" panose="020B0503020204020204" pitchFamily="34" charset="-122"/>
              </a:rPr>
              <a:t>综述</a:t>
            </a:r>
            <a:endParaRPr lang="zh-CN" altLang="en-US" sz="4000" smtClean="0">
              <a:ln w="6350">
                <a:noFill/>
              </a:ln>
              <a:solidFill>
                <a:srgbClr val="FFFFFF">
                  <a:lumMod val="50000"/>
                </a:srgbClr>
              </a:solidFill>
              <a:latin typeface="微软雅黑" panose="020B0503020204020204" pitchFamily="34" charset="-122"/>
              <a:ea typeface="微软雅黑" panose="020B0503020204020204" pitchFamily="34" charset="-122"/>
            </a:endParaRPr>
          </a:p>
        </p:txBody>
      </p:sp>
      <p:sp>
        <p:nvSpPr>
          <p:cNvPr id="23" name="PA_圆角矩形 22"/>
          <p:cNvSpPr/>
          <p:nvPr>
            <p:custDataLst>
              <p:tags r:id="rId2"/>
            </p:custDataLst>
          </p:nvPr>
        </p:nvSpPr>
        <p:spPr>
          <a:xfrm>
            <a:off x="3048000" y="4206584"/>
            <a:ext cx="6098091" cy="29717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t>
            </a:r>
            <a:r>
              <a:rPr lang="en-US" altLang="zh-CN" sz="1335" dirty="0">
                <a:solidFill>
                  <a:srgbClr val="FFFFFF">
                    <a:lumMod val="50000"/>
                  </a:srgbClr>
                </a:solidFill>
                <a:latin typeface="Calibri" panose="020F0502020204030204"/>
                <a:ea typeface="宋体" panose="02010600030101010101" pitchFamily="2" charset="-122"/>
                <a:sym typeface="+mn-ea"/>
              </a:rPr>
              <a:t>H</a:t>
            </a:r>
            <a:r>
              <a:rPr lang="en-US" altLang="zh-CN" sz="1335" dirty="0">
                <a:solidFill>
                  <a:srgbClr val="FFFFFF">
                    <a:lumMod val="50000"/>
                  </a:srgbClr>
                </a:solidFill>
                <a:latin typeface="Calibri" panose="020F0502020204030204"/>
                <a:ea typeface="宋体" panose="02010600030101010101" pitchFamily="2" charset="-122"/>
              </a:rPr>
              <a:t>ANK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531207"/>
            <a:ext cx="3544970" cy="368300"/>
            <a:chOff x="1139058" y="5604513"/>
            <a:chExt cx="3544970" cy="368300"/>
          </a:xfrm>
        </p:grpSpPr>
        <p:grpSp>
          <p:nvGrpSpPr>
            <p:cNvPr id="24" name="PA_组合 23"/>
            <p:cNvGrpSpPr/>
            <p:nvPr>
              <p:custDataLst>
                <p:tags r:id="rId3"/>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4"/>
              </p:custDataLst>
            </p:nvPr>
          </p:nvSpPr>
          <p:spPr bwMode="auto">
            <a:xfrm>
              <a:off x="1498233" y="5604513"/>
              <a:ext cx="31857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a:solidFill>
                    <a:srgbClr val="333333">
                      <a:lumMod val="65000"/>
                      <a:lumOff val="35000"/>
                    </a:srgbClr>
                  </a:solidFill>
                  <a:latin typeface="微软雅黑" panose="020B0503020204020204" pitchFamily="34" charset="-122"/>
                  <a:ea typeface="微软雅黑" panose="020B0503020204020204" pitchFamily="34" charset="-122"/>
                </a:rPr>
                <a:t>主讲</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老师</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Deer</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2957339855</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359105" y="5531207"/>
            <a:ext cx="3959412" cy="369332"/>
            <a:chOff x="4060522" y="5638470"/>
            <a:chExt cx="3959412" cy="369332"/>
          </a:xfrm>
        </p:grpSpPr>
        <p:grpSp>
          <p:nvGrpSpPr>
            <p:cNvPr id="29" name="PA_组合 14"/>
            <p:cNvGrpSpPr/>
            <p:nvPr>
              <p:custDataLst>
                <p:tags r:id="rId5"/>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5" name="PA_文本框 20"/>
            <p:cNvSpPr txBox="1">
              <a:spLocks noChangeArrowheads="1"/>
            </p:cNvSpPr>
            <p:nvPr>
              <p:custDataLst>
                <p:tags r:id="rId6"/>
              </p:custDataLst>
            </p:nvPr>
          </p:nvSpPr>
          <p:spPr bwMode="auto">
            <a:xfrm>
              <a:off x="4411254" y="5638470"/>
              <a:ext cx="3608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2470523467</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nvGrpSpPr>
          <p:cNvPr id="21" name="PA_组合 20"/>
          <p:cNvGrpSpPr/>
          <p:nvPr>
            <p:custDataLst>
              <p:tags r:id="rId7"/>
            </p:custDataLst>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6" name="Picture 5" descr="C:\Users\dev\Desktop\x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9314" y="152110"/>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43"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44"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5</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0245"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分布式系统协调“方法论”</a:t>
            </a:r>
            <a:endParaRPr lang="zh-CN" altLang="en-US" sz="2400" dirty="0">
              <a:solidFill>
                <a:srgbClr val="10263C"/>
              </a:solidFill>
              <a:ea typeface="微软雅黑" panose="020B0503020204020204" pitchFamily="34" charset="-122"/>
            </a:endParaRPr>
          </a:p>
        </p:txBody>
      </p:sp>
      <p:sp>
        <p:nvSpPr>
          <p:cNvPr id="10246" name="TextBox 6"/>
          <p:cNvSpPr txBox="1"/>
          <p:nvPr/>
        </p:nvSpPr>
        <p:spPr>
          <a:xfrm>
            <a:off x="1816100" y="996950"/>
            <a:ext cx="8610600"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n"/>
            </a:pPr>
            <a:r>
              <a:rPr lang="en-US" altLang="zh-CN" sz="1800" b="1" dirty="0">
                <a:latin typeface="微软雅黑" panose="020B0503020204020204" pitchFamily="34" charset="-122"/>
                <a:ea typeface="微软雅黑" panose="020B0503020204020204" pitchFamily="34" charset="-122"/>
              </a:rPr>
              <a:t>CAP</a:t>
            </a:r>
            <a:r>
              <a:rPr lang="zh-CN" altLang="en-US" sz="1800" b="1" dirty="0">
                <a:latin typeface="微软雅黑" panose="020B0503020204020204" pitchFamily="34" charset="-122"/>
                <a:ea typeface="微软雅黑" panose="020B0503020204020204" pitchFamily="34" charset="-122"/>
              </a:rPr>
              <a:t>理论：</a:t>
            </a:r>
            <a:r>
              <a:rPr lang="zh-CN" altLang="en-US" sz="1800" dirty="0">
                <a:latin typeface="微软雅黑" panose="020B0503020204020204" pitchFamily="34" charset="-122"/>
                <a:ea typeface="微软雅黑" panose="020B0503020204020204" pitchFamily="34" charset="-122"/>
              </a:rPr>
              <a:t>一个分布式系统不可能同时满足一致性、可用性和分区容错性这三个基本需求，最多只能同时满足其中的两项；</a:t>
            </a:r>
            <a:endParaRPr lang="en-US" altLang="zh-CN" sz="1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884363" y="1965325"/>
          <a:ext cx="8353425" cy="4335145"/>
        </p:xfrm>
        <a:graphic>
          <a:graphicData uri="http://schemas.openxmlformats.org/drawingml/2006/table">
            <a:tbl>
              <a:tblPr firstRow="1" bandRow="1">
                <a:tableStyleId>{5C22544A-7EE6-4342-B048-85BDC9FD1C3A}</a:tableStyleId>
              </a:tblPr>
              <a:tblGrid>
                <a:gridCol w="1043940"/>
                <a:gridCol w="1402715"/>
                <a:gridCol w="5906770"/>
              </a:tblGrid>
              <a:tr h="621030">
                <a:tc>
                  <a:txBody>
                    <a:bodyPr/>
                    <a:lstStyle/>
                    <a:p>
                      <a:pPr algn="ctr"/>
                      <a:r>
                        <a:rPr lang="zh-CN" altLang="en-US" sz="1800" dirty="0" smtClean="0"/>
                        <a:t>序号</a:t>
                      </a:r>
                      <a:endParaRPr lang="zh-CN" altLang="en-US" sz="1800" dirty="0"/>
                    </a:p>
                  </a:txBody>
                  <a:tcPr marL="91435" marR="91435" marT="45726" marB="45726" anchor="ctr"/>
                </a:tc>
                <a:tc>
                  <a:txBody>
                    <a:bodyPr/>
                    <a:lstStyle/>
                    <a:p>
                      <a:pPr algn="ctr"/>
                      <a:r>
                        <a:rPr lang="zh-CN" altLang="en-US" sz="1800" dirty="0" smtClean="0"/>
                        <a:t>被抛弃的谁</a:t>
                      </a:r>
                      <a:endParaRPr lang="zh-CN" altLang="en-US" sz="1800" dirty="0"/>
                    </a:p>
                  </a:txBody>
                  <a:tcPr marL="91435" marR="91435" marT="45726" marB="45726" anchor="ctr"/>
                </a:tc>
                <a:tc>
                  <a:txBody>
                    <a:bodyPr/>
                    <a:lstStyle/>
                    <a:p>
                      <a:pPr algn="ctr"/>
                      <a:r>
                        <a:rPr lang="zh-CN" altLang="en-US" sz="1800" dirty="0" smtClean="0"/>
                        <a:t>说明</a:t>
                      </a:r>
                      <a:endParaRPr lang="zh-CN" altLang="en-US" sz="1800" dirty="0"/>
                    </a:p>
                  </a:txBody>
                  <a:tcPr marL="91435" marR="91435" marT="45726" marB="45726" anchor="ctr"/>
                </a:tc>
              </a:tr>
              <a:tr h="1238250">
                <a:tc>
                  <a:txBody>
                    <a:bodyPr/>
                    <a:lstStyle/>
                    <a:p>
                      <a:pPr algn="ctr"/>
                      <a:r>
                        <a:rPr lang="en-US" altLang="zh-CN" sz="1800" dirty="0" smtClean="0"/>
                        <a:t>1</a:t>
                      </a:r>
                      <a:endParaRPr lang="zh-CN" altLang="en-US" sz="1800" dirty="0"/>
                    </a:p>
                  </a:txBody>
                  <a:tcPr marL="91435" marR="91435" marT="45726" marB="45726" anchor="ctr"/>
                </a:tc>
                <a:tc>
                  <a:txBody>
                    <a:bodyPr/>
                    <a:lstStyle/>
                    <a:p>
                      <a:pPr algn="ctr"/>
                      <a:r>
                        <a:rPr lang="zh-CN" altLang="en-US" sz="1800" dirty="0" smtClean="0"/>
                        <a:t>放弃</a:t>
                      </a:r>
                      <a:r>
                        <a:rPr lang="en-US" altLang="zh-CN" sz="1800" dirty="0" smtClean="0"/>
                        <a:t>P</a:t>
                      </a:r>
                      <a:endParaRPr lang="en-US" altLang="zh-CN" sz="1800" dirty="0" smtClean="0"/>
                    </a:p>
                    <a:p>
                      <a:pPr algn="ctr"/>
                      <a:r>
                        <a:rPr lang="zh-CN" altLang="en-US" sz="1800" dirty="0" smtClean="0"/>
                        <a:t>（满足</a:t>
                      </a:r>
                      <a:r>
                        <a:rPr lang="en-US" altLang="zh-CN" sz="1800" dirty="0" smtClean="0"/>
                        <a:t>AC</a:t>
                      </a:r>
                      <a:r>
                        <a:rPr lang="zh-CN" altLang="en-US" sz="1800" dirty="0" smtClean="0"/>
                        <a:t>）</a:t>
                      </a:r>
                      <a:endParaRPr lang="zh-CN" altLang="en-US" sz="1800" dirty="0"/>
                    </a:p>
                  </a:txBody>
                  <a:tcPr marL="91435" marR="91435" marT="45726" marB="45726" anchor="ctr"/>
                </a:tc>
                <a:tc>
                  <a:txBody>
                    <a:bodyPr/>
                    <a:lstStyle/>
                    <a:p>
                      <a:pPr algn="l"/>
                      <a:r>
                        <a:rPr lang="zh-CN" altLang="en-US" sz="1800" dirty="0" smtClean="0"/>
                        <a:t>将数据和服务都放在一个节点上，避免因网络引起的负面影响，充分保证系统的可用性和一致性。但放弃</a:t>
                      </a:r>
                      <a:r>
                        <a:rPr lang="en-US" altLang="zh-CN" sz="1800" dirty="0" smtClean="0"/>
                        <a:t>P</a:t>
                      </a:r>
                      <a:r>
                        <a:rPr lang="zh-CN" altLang="en-US" sz="1800" dirty="0" smtClean="0"/>
                        <a:t>意味着放弃了系统的可扩展性</a:t>
                      </a:r>
                      <a:endParaRPr lang="zh-CN" altLang="en-US" sz="1800" dirty="0"/>
                    </a:p>
                  </a:txBody>
                  <a:tcPr marL="91435" marR="91435" marT="45726" marB="45726" anchor="ctr"/>
                </a:tc>
              </a:tr>
              <a:tr h="1237615">
                <a:tc>
                  <a:txBody>
                    <a:bodyPr/>
                    <a:lstStyle/>
                    <a:p>
                      <a:pPr algn="ctr"/>
                      <a:r>
                        <a:rPr lang="en-US" altLang="zh-CN" sz="1800" dirty="0" smtClean="0"/>
                        <a:t>2</a:t>
                      </a:r>
                      <a:endParaRPr lang="zh-CN" altLang="en-US" sz="1800" dirty="0"/>
                    </a:p>
                  </a:txBody>
                  <a:tcPr marL="91435" marR="91435" marT="45726" marB="45726" anchor="ctr"/>
                </a:tc>
                <a:tc>
                  <a:txBody>
                    <a:bodyPr/>
                    <a:lstStyle/>
                    <a:p>
                      <a:pPr algn="ctr"/>
                      <a:r>
                        <a:rPr lang="zh-CN" altLang="en-US" sz="1800" dirty="0" smtClean="0"/>
                        <a:t>放弃</a:t>
                      </a:r>
                      <a:r>
                        <a:rPr lang="en-US" altLang="zh-CN" sz="1800" dirty="0" smtClean="0"/>
                        <a:t>A</a:t>
                      </a:r>
                      <a:endParaRPr lang="en-US" altLang="zh-CN" sz="1800" dirty="0" smtClean="0"/>
                    </a:p>
                    <a:p>
                      <a:pPr algn="ctr"/>
                      <a:r>
                        <a:rPr lang="en-US" altLang="zh-CN" sz="1800" dirty="0" smtClean="0"/>
                        <a:t>(</a:t>
                      </a:r>
                      <a:r>
                        <a:rPr lang="zh-CN" altLang="en-US" sz="1800" dirty="0" smtClean="0"/>
                        <a:t>满足</a:t>
                      </a:r>
                      <a:r>
                        <a:rPr lang="en-US" altLang="zh-CN" sz="1800" dirty="0" smtClean="0"/>
                        <a:t>PC)</a:t>
                      </a:r>
                      <a:endParaRPr lang="zh-CN" altLang="en-US" sz="1800" dirty="0"/>
                    </a:p>
                  </a:txBody>
                  <a:tcPr marL="91435" marR="91435" marT="45726" marB="45726" anchor="ctr"/>
                </a:tc>
                <a:tc>
                  <a:txBody>
                    <a:bodyPr/>
                    <a:lstStyle/>
                    <a:p>
                      <a:pPr algn="l"/>
                      <a:r>
                        <a:rPr lang="zh-CN" altLang="en-US" sz="1800" dirty="0" smtClean="0"/>
                        <a:t>当节点故障或者网络故障时，受到影响的服务需要等待一定的世界，因此在等待时间里，系统无法对外提供正常服务，因此是不可用的；</a:t>
                      </a:r>
                      <a:endParaRPr lang="zh-CN" altLang="en-US" sz="1800" dirty="0"/>
                    </a:p>
                  </a:txBody>
                  <a:tcPr marL="91435" marR="91435" marT="45726" marB="45726" anchor="ctr"/>
                </a:tc>
              </a:tr>
              <a:tr h="1238250">
                <a:tc>
                  <a:txBody>
                    <a:bodyPr/>
                    <a:lstStyle/>
                    <a:p>
                      <a:pPr algn="ctr"/>
                      <a:r>
                        <a:rPr lang="en-US" altLang="zh-CN" sz="1800" dirty="0" smtClean="0"/>
                        <a:t>3</a:t>
                      </a:r>
                      <a:endParaRPr lang="zh-CN" altLang="en-US" sz="1800" dirty="0"/>
                    </a:p>
                  </a:txBody>
                  <a:tcPr marL="91435" marR="91435" marT="45726" marB="45726" anchor="ctr"/>
                </a:tc>
                <a:tc>
                  <a:txBody>
                    <a:bodyPr/>
                    <a:lstStyle/>
                    <a:p>
                      <a:pPr algn="ctr"/>
                      <a:r>
                        <a:rPr lang="zh-CN" altLang="en-US" sz="1800" dirty="0" smtClean="0"/>
                        <a:t>放弃</a:t>
                      </a:r>
                      <a:r>
                        <a:rPr lang="en-US" altLang="zh-CN" sz="1800" dirty="0" smtClean="0"/>
                        <a:t>C</a:t>
                      </a:r>
                      <a:endParaRPr lang="en-US" altLang="zh-CN" sz="1800" dirty="0" smtClean="0"/>
                    </a:p>
                    <a:p>
                      <a:pPr algn="ctr"/>
                      <a:r>
                        <a:rPr lang="en-US" altLang="zh-CN" sz="1800" dirty="0" smtClean="0"/>
                        <a:t>(</a:t>
                      </a:r>
                      <a:r>
                        <a:rPr lang="zh-CN" altLang="en-US" sz="1800" dirty="0" smtClean="0"/>
                        <a:t>满足</a:t>
                      </a:r>
                      <a:r>
                        <a:rPr lang="en-US" altLang="zh-CN" sz="1800" dirty="0" smtClean="0"/>
                        <a:t>AP)</a:t>
                      </a:r>
                      <a:endParaRPr lang="zh-CN" altLang="en-US" sz="1800" dirty="0"/>
                    </a:p>
                  </a:txBody>
                  <a:tcPr marL="91435" marR="91435" marT="45726" marB="45726" anchor="ctr"/>
                </a:tc>
                <a:tc>
                  <a:txBody>
                    <a:bodyPr/>
                    <a:lstStyle/>
                    <a:p>
                      <a:pPr algn="l"/>
                      <a:r>
                        <a:rPr lang="zh-CN" altLang="en-US" sz="1800" dirty="0" smtClean="0"/>
                        <a:t>系统无法保证数据的实时一致性，但是承诺数据最终会保证一致性。因此存在数据不一致的窗口期，至于窗口期的长短取决于系统的设计</a:t>
                      </a:r>
                      <a:endParaRPr lang="zh-CN" altLang="en-US" sz="1800" dirty="0"/>
                    </a:p>
                  </a:txBody>
                  <a:tcPr marL="91435" marR="91435" marT="45726" marB="45726" anchor="ctr"/>
                </a:tc>
              </a:tr>
            </a:tbl>
          </a:graphicData>
        </a:graphic>
      </p:graphicFrame>
      <p:sp>
        <p:nvSpPr>
          <p:cNvPr id="10269" name="TextBox 10"/>
          <p:cNvSpPr txBox="1"/>
          <p:nvPr/>
        </p:nvSpPr>
        <p:spPr>
          <a:xfrm>
            <a:off x="1816100" y="6397625"/>
            <a:ext cx="86106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n"/>
            </a:pPr>
            <a:r>
              <a:rPr lang="en-US" altLang="zh-CN" sz="1600" b="1" dirty="0">
                <a:latin typeface="微软雅黑" panose="020B0503020204020204" pitchFamily="34" charset="-122"/>
                <a:ea typeface="微软雅黑" panose="020B0503020204020204" pitchFamily="34" charset="-122"/>
              </a:rPr>
              <a:t>TIPS</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架构师的精力往往就花在怎么样根据业务场景在</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直接寻求平衡；</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267"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268"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5</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1269"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分布式系统协调“方法论”</a:t>
            </a:r>
            <a:endParaRPr lang="zh-CN" altLang="en-US" sz="2400" dirty="0">
              <a:solidFill>
                <a:srgbClr val="10263C"/>
              </a:solidFill>
              <a:ea typeface="微软雅黑" panose="020B0503020204020204" pitchFamily="34" charset="-122"/>
            </a:endParaRPr>
          </a:p>
        </p:txBody>
      </p:sp>
      <p:sp>
        <p:nvSpPr>
          <p:cNvPr id="11270" name="TextBox 6"/>
          <p:cNvSpPr txBox="1"/>
          <p:nvPr/>
        </p:nvSpPr>
        <p:spPr>
          <a:xfrm>
            <a:off x="1816100" y="996950"/>
            <a:ext cx="8610600"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n"/>
            </a:pPr>
            <a:r>
              <a:rPr lang="en-US" altLang="zh-CN" sz="1800" b="1" dirty="0">
                <a:latin typeface="微软雅黑" panose="020B0503020204020204" pitchFamily="34" charset="-122"/>
                <a:ea typeface="微软雅黑" panose="020B0503020204020204" pitchFamily="34" charset="-122"/>
              </a:rPr>
              <a:t>BASE</a:t>
            </a:r>
            <a:r>
              <a:rPr lang="zh-CN" altLang="en-US" sz="1800" b="1" dirty="0">
                <a:latin typeface="微软雅黑" panose="020B0503020204020204" pitchFamily="34" charset="-122"/>
                <a:ea typeface="微软雅黑" panose="020B0503020204020204" pitchFamily="34" charset="-122"/>
              </a:rPr>
              <a:t>理论：</a:t>
            </a:r>
            <a:r>
              <a:rPr lang="zh-CN" altLang="en-US" sz="1800" dirty="0">
                <a:latin typeface="微软雅黑" panose="020B0503020204020204" pitchFamily="34" charset="-122"/>
                <a:ea typeface="微软雅黑" panose="020B0503020204020204" pitchFamily="34" charset="-122"/>
              </a:rPr>
              <a:t>即使无法做到强一致性，但分布式系统可以根据自己的业务特点，采用适当的方式来使系统达到最终的一致性；</a:t>
            </a:r>
            <a:endParaRPr lang="en-US" altLang="zh-CN" sz="1800" dirty="0">
              <a:latin typeface="微软雅黑" panose="020B0503020204020204" pitchFamily="34" charset="-122"/>
              <a:ea typeface="微软雅黑" panose="020B0503020204020204" pitchFamily="34" charset="-122"/>
            </a:endParaRPr>
          </a:p>
        </p:txBody>
      </p:sp>
      <p:sp>
        <p:nvSpPr>
          <p:cNvPr id="11271" name="TextBox 8"/>
          <p:cNvSpPr txBox="1"/>
          <p:nvPr/>
        </p:nvSpPr>
        <p:spPr>
          <a:xfrm>
            <a:off x="2305050" y="2051050"/>
            <a:ext cx="776605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spcBef>
                <a:spcPct val="0"/>
              </a:spcBef>
              <a:buClr>
                <a:srgbClr val="FFC000"/>
              </a:buClr>
              <a:buFont typeface="Wingdings" panose="05000000000000000000" pitchFamily="2" charset="2"/>
              <a:buChar char="ü"/>
            </a:pPr>
            <a:r>
              <a:rPr lang="en-US" altLang="zh-CN" sz="1800" b="1" dirty="0"/>
              <a:t>Basically Avaliable  </a:t>
            </a:r>
            <a:r>
              <a:rPr lang="zh-CN" altLang="en-US" sz="1800" b="1" dirty="0"/>
              <a:t>基本可用：</a:t>
            </a:r>
            <a:r>
              <a:rPr lang="zh-CN" altLang="en-US" sz="1800" dirty="0"/>
              <a:t>当分布式系统出现不可预见的故障时，允许损失部分可用性，保障系统的“基本可用”；体现在“时间上的损失”和“功能上的损失”；</a:t>
            </a:r>
            <a:r>
              <a:rPr lang="en-US" altLang="zh-CN" sz="1800" dirty="0">
                <a:solidFill>
                  <a:srgbClr val="FF0000"/>
                </a:solidFill>
              </a:rPr>
              <a:t>e.g</a:t>
            </a:r>
            <a:r>
              <a:rPr lang="zh-CN" altLang="en-US" sz="1800" dirty="0">
                <a:solidFill>
                  <a:srgbClr val="FF0000"/>
                </a:solidFill>
              </a:rPr>
              <a:t>：</a:t>
            </a:r>
            <a:r>
              <a:rPr lang="zh-CN" altLang="en-US" sz="1800" dirty="0"/>
              <a:t>部分用户双十一高峰期淘宝页面卡顿或降级处理；</a:t>
            </a:r>
            <a:endParaRPr lang="zh-CN" altLang="en-US" sz="1800" dirty="0"/>
          </a:p>
        </p:txBody>
      </p:sp>
      <p:sp>
        <p:nvSpPr>
          <p:cNvPr id="11272" name="TextBox 9"/>
          <p:cNvSpPr txBox="1"/>
          <p:nvPr/>
        </p:nvSpPr>
        <p:spPr>
          <a:xfrm>
            <a:off x="2305050" y="3425825"/>
            <a:ext cx="7804150" cy="1337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en-US" altLang="zh-CN" sz="1800" b="1" dirty="0"/>
              <a:t>Soft state </a:t>
            </a:r>
            <a:r>
              <a:rPr lang="zh-CN" altLang="en-US" sz="1800" b="1" dirty="0"/>
              <a:t>软状态：</a:t>
            </a:r>
            <a:r>
              <a:rPr lang="zh-CN" altLang="en-US" sz="1800" dirty="0"/>
              <a:t>允许系统中的数据存在中间状态，既系统的不同节点的数据副本之间的数据同步过程存在延时，并认为这种延时不会影响系统可用性；</a:t>
            </a:r>
            <a:r>
              <a:rPr lang="en-US" altLang="zh-CN" sz="1800" dirty="0">
                <a:solidFill>
                  <a:srgbClr val="FF0000"/>
                </a:solidFill>
              </a:rPr>
              <a:t>e.g</a:t>
            </a:r>
            <a:r>
              <a:rPr lang="zh-CN" altLang="en-US" sz="1800" dirty="0">
                <a:solidFill>
                  <a:srgbClr val="FF0000"/>
                </a:solidFill>
              </a:rPr>
              <a:t>：</a:t>
            </a:r>
            <a:r>
              <a:rPr lang="en-US" altLang="zh-CN" sz="1800" dirty="0"/>
              <a:t>12306</a:t>
            </a:r>
            <a:r>
              <a:rPr lang="zh-CN" altLang="en-US" sz="1800" dirty="0"/>
              <a:t>网站卖火车票，请求会进入排队队列；</a:t>
            </a:r>
            <a:endParaRPr lang="zh-CN" altLang="en-US" sz="1800" dirty="0"/>
          </a:p>
        </p:txBody>
      </p:sp>
      <p:sp>
        <p:nvSpPr>
          <p:cNvPr id="11273" name="TextBox 11"/>
          <p:cNvSpPr txBox="1"/>
          <p:nvPr/>
        </p:nvSpPr>
        <p:spPr>
          <a:xfrm>
            <a:off x="2305050" y="5214938"/>
            <a:ext cx="7804150" cy="1337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en-US" altLang="zh-CN" sz="1800" b="1" dirty="0"/>
              <a:t>Eventually consistent </a:t>
            </a:r>
            <a:r>
              <a:rPr lang="zh-CN" altLang="en-US" sz="1800" b="1" dirty="0"/>
              <a:t>最终一致性：</a:t>
            </a:r>
            <a:r>
              <a:rPr lang="zh-CN" altLang="en-US" sz="1800" dirty="0"/>
              <a:t>所有的数据在经过一段时间的数据同步后，最终能够达到一个一致的状态；</a:t>
            </a:r>
            <a:r>
              <a:rPr lang="en-US" altLang="zh-CN" sz="1800" dirty="0">
                <a:solidFill>
                  <a:srgbClr val="FF0000"/>
                </a:solidFill>
              </a:rPr>
              <a:t>e.g</a:t>
            </a:r>
            <a:r>
              <a:rPr lang="zh-CN" altLang="en-US" sz="1800" dirty="0">
                <a:solidFill>
                  <a:srgbClr val="FF0000"/>
                </a:solidFill>
              </a:rPr>
              <a:t>：</a:t>
            </a:r>
            <a:r>
              <a:rPr lang="zh-CN" altLang="en-US" sz="1800" dirty="0"/>
              <a:t>理财产品首页充值总金额短时不一致；</a:t>
            </a:r>
            <a:endParaRPr lang="zh-CN" altLang="en-US" sz="1800" dirty="0"/>
          </a:p>
        </p:txBody>
      </p:sp>
      <p:sp>
        <p:nvSpPr>
          <p:cNvPr id="11274" name="TextBox 1"/>
          <p:cNvSpPr txBox="1"/>
          <p:nvPr/>
        </p:nvSpPr>
        <p:spPr>
          <a:xfrm>
            <a:off x="7229475" y="482600"/>
            <a:ext cx="1554480" cy="368300"/>
          </a:xfrm>
          <a:prstGeom prst="rect">
            <a:avLst/>
          </a:prstGeom>
          <a:noFill/>
          <a:ln w="9525">
            <a:noFill/>
          </a:ln>
        </p:spPr>
        <p:txBody>
          <a:bodyPr wrap="none">
            <a:spAutoFit/>
          </a:bodyPr>
          <a:p>
            <a:r>
              <a:rPr lang="zh-CN" altLang="en-US" b="1" dirty="0">
                <a:solidFill>
                  <a:srgbClr val="FF0000"/>
                </a:solidFill>
                <a:latin typeface="Arial" panose="020B0604020202020204" pitchFamily="34" charset="0"/>
              </a:rPr>
              <a:t>更多方法论？</a:t>
            </a:r>
            <a:endParaRPr lang="zh-CN" altLang="en-US" b="1" dirty="0">
              <a:solidFill>
                <a:srgbClr val="FF0000"/>
              </a:solidFill>
              <a:latin typeface="Arial" panose="020B0604020202020204" pitchFamily="34" charset="0"/>
            </a:endParaRPr>
          </a:p>
        </p:txBody>
      </p:sp>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43"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44"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5</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0245"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分布式一致性算法</a:t>
            </a:r>
            <a:endParaRPr lang="zh-CN" altLang="en-US" sz="2400" dirty="0">
              <a:solidFill>
                <a:srgbClr val="10263C"/>
              </a:solidFill>
              <a:ea typeface="微软雅黑" panose="020B0503020204020204" pitchFamily="34" charset="-122"/>
            </a:endParaRPr>
          </a:p>
        </p:txBody>
      </p:sp>
      <p:sp>
        <p:nvSpPr>
          <p:cNvPr id="10246" name="TextBox 6"/>
          <p:cNvSpPr txBox="1"/>
          <p:nvPr/>
        </p:nvSpPr>
        <p:spPr>
          <a:xfrm>
            <a:off x="1816100" y="996950"/>
            <a:ext cx="8610600" cy="5067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n"/>
            </a:pPr>
            <a:r>
              <a:rPr lang="zh-CN" altLang="en-US" sz="1800" b="1" dirty="0">
                <a:latin typeface="微软雅黑" panose="020B0503020204020204" pitchFamily="34" charset="-122"/>
                <a:ea typeface="微软雅黑" panose="020B0503020204020204" pitchFamily="34" charset="-122"/>
              </a:rPr>
              <a:t>常见分布式一致性算法：</a:t>
            </a:r>
            <a:r>
              <a:rPr lang="en-US" altLang="zh-CN" sz="1800" b="1" dirty="0">
                <a:latin typeface="微软雅黑" panose="020B0503020204020204" pitchFamily="34" charset="-122"/>
                <a:ea typeface="微软雅黑" panose="020B0503020204020204" pitchFamily="34" charset="-122"/>
              </a:rPr>
              <a:t>2p</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3p</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paxos</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zab</a:t>
            </a:r>
            <a:r>
              <a:rPr lang="zh-CN" altLang="en-US" sz="1800" b="1" dirty="0">
                <a:latin typeface="微软雅黑" panose="020B0503020204020204" pitchFamily="34" charset="-122"/>
                <a:ea typeface="微软雅黑" panose="020B0503020204020204" pitchFamily="34" charset="-122"/>
              </a:rPr>
              <a:t>算法</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918653" y="1782445"/>
          <a:ext cx="8353425" cy="4335145"/>
        </p:xfrm>
        <a:graphic>
          <a:graphicData uri="http://schemas.openxmlformats.org/drawingml/2006/table">
            <a:tbl>
              <a:tblPr firstRow="1" bandRow="1">
                <a:tableStyleId>{5C22544A-7EE6-4342-B048-85BDC9FD1C3A}</a:tableStyleId>
              </a:tblPr>
              <a:tblGrid>
                <a:gridCol w="1043940"/>
                <a:gridCol w="1402715"/>
                <a:gridCol w="5906770"/>
              </a:tblGrid>
              <a:tr h="621030">
                <a:tc>
                  <a:txBody>
                    <a:bodyPr/>
                    <a:lstStyle/>
                    <a:p>
                      <a:pPr algn="ctr"/>
                      <a:r>
                        <a:rPr lang="zh-CN" altLang="en-US" sz="1800" dirty="0" smtClean="0"/>
                        <a:t>序号</a:t>
                      </a:r>
                      <a:endParaRPr lang="zh-CN" altLang="en-US" sz="1800" dirty="0"/>
                    </a:p>
                  </a:txBody>
                  <a:tcPr marL="91435" marR="91435" marT="45726" marB="45726" anchor="ctr"/>
                </a:tc>
                <a:tc>
                  <a:txBody>
                    <a:bodyPr/>
                    <a:lstStyle/>
                    <a:p>
                      <a:pPr algn="ctr"/>
                      <a:r>
                        <a:rPr lang="zh-CN" altLang="en-US" sz="1800" dirty="0"/>
                        <a:t>算法</a:t>
                      </a:r>
                      <a:endParaRPr lang="zh-CN" altLang="en-US" sz="1800" dirty="0"/>
                    </a:p>
                  </a:txBody>
                  <a:tcPr marL="91435" marR="91435" marT="45726" marB="45726" anchor="ctr"/>
                </a:tc>
                <a:tc>
                  <a:txBody>
                    <a:bodyPr/>
                    <a:lstStyle/>
                    <a:p>
                      <a:pPr algn="ctr"/>
                      <a:r>
                        <a:rPr lang="zh-CN" altLang="en-US" sz="1800" dirty="0" smtClean="0"/>
                        <a:t>说明</a:t>
                      </a:r>
                      <a:endParaRPr lang="zh-CN" altLang="en-US" sz="1800" dirty="0" smtClean="0"/>
                    </a:p>
                  </a:txBody>
                  <a:tcPr marL="91435" marR="91435" marT="45726" marB="45726" anchor="ctr"/>
                </a:tc>
              </a:tr>
              <a:tr h="1238250">
                <a:tc>
                  <a:txBody>
                    <a:bodyPr/>
                    <a:lstStyle/>
                    <a:p>
                      <a:pPr algn="ctr"/>
                      <a:r>
                        <a:rPr lang="en-US" altLang="zh-CN" sz="1800" dirty="0" smtClean="0"/>
                        <a:t>1</a:t>
                      </a:r>
                      <a:endParaRPr lang="zh-CN" altLang="en-US" sz="1800" dirty="0"/>
                    </a:p>
                  </a:txBody>
                  <a:tcPr marL="91435" marR="91435" marT="45726" marB="45726" anchor="ctr"/>
                </a:tc>
                <a:tc>
                  <a:txBody>
                    <a:bodyPr/>
                    <a:lstStyle/>
                    <a:p>
                      <a:pPr algn="ctr"/>
                      <a:r>
                        <a:rPr lang="en-US" sz="1800" dirty="0" smtClean="0"/>
                        <a:t>2p/3p</a:t>
                      </a:r>
                      <a:endParaRPr lang="en-US" sz="1800" dirty="0" smtClean="0"/>
                    </a:p>
                  </a:txBody>
                  <a:tcPr marL="91435" marR="91435" marT="45726" marB="45726" anchor="ctr"/>
                </a:tc>
                <a:tc>
                  <a:txBody>
                    <a:bodyPr/>
                    <a:lstStyle/>
                    <a:p>
                      <a:pPr algn="l"/>
                      <a:r>
                        <a:rPr lang="en-US" sz="1800" dirty="0" smtClean="0"/>
                        <a:t>2p</a:t>
                      </a:r>
                      <a:r>
                        <a:rPr lang="zh-CN" altLang="en-US" sz="1800" dirty="0" smtClean="0"/>
                        <a:t>两阶段提交，数据库分布式事务经常使用的一种分布式算法，算法简单，但有出现阻塞，数据再某情况不一致的问题</a:t>
                      </a:r>
                      <a:endParaRPr lang="zh-CN" altLang="en-US" sz="1800" dirty="0" smtClean="0"/>
                    </a:p>
                    <a:p>
                      <a:pPr algn="l"/>
                      <a:r>
                        <a:rPr lang="en-US" altLang="zh-CN" sz="1800" dirty="0" smtClean="0"/>
                        <a:t>3p</a:t>
                      </a:r>
                      <a:r>
                        <a:rPr lang="zh-CN" altLang="en-US" sz="1800" dirty="0" smtClean="0"/>
                        <a:t>对</a:t>
                      </a:r>
                      <a:r>
                        <a:rPr lang="en-US" altLang="zh-CN" sz="1800" dirty="0" smtClean="0"/>
                        <a:t>2p</a:t>
                      </a:r>
                      <a:r>
                        <a:rPr lang="zh-CN" altLang="en-US" sz="1800" dirty="0" smtClean="0"/>
                        <a:t>进行了完善，完善了阻塞以及可用性</a:t>
                      </a:r>
                      <a:endParaRPr lang="zh-CN" altLang="en-US" sz="1800" dirty="0" smtClean="0"/>
                    </a:p>
                  </a:txBody>
                  <a:tcPr marL="91435" marR="91435" marT="45726" marB="45726" anchor="ctr"/>
                </a:tc>
              </a:tr>
              <a:tr h="1237615">
                <a:tc>
                  <a:txBody>
                    <a:bodyPr/>
                    <a:lstStyle/>
                    <a:p>
                      <a:pPr algn="ctr"/>
                      <a:r>
                        <a:rPr lang="en-US" altLang="zh-CN" sz="1800" dirty="0" smtClean="0"/>
                        <a:t>2</a:t>
                      </a:r>
                      <a:endParaRPr lang="zh-CN" altLang="en-US" sz="1800" dirty="0"/>
                    </a:p>
                  </a:txBody>
                  <a:tcPr marL="91435" marR="91435" marT="45726" marB="45726" anchor="ctr"/>
                </a:tc>
                <a:tc>
                  <a:txBody>
                    <a:bodyPr/>
                    <a:lstStyle/>
                    <a:p>
                      <a:pPr algn="ctr"/>
                      <a:r>
                        <a:rPr lang="en-US" altLang="zh-CN" sz="1800" dirty="0" smtClean="0"/>
                        <a:t>paxos</a:t>
                      </a:r>
                      <a:r>
                        <a:rPr lang="zh-CN" altLang="en-US" sz="1800" dirty="0" smtClean="0"/>
                        <a:t>算法</a:t>
                      </a:r>
                      <a:endParaRPr lang="zh-CN" altLang="en-US" sz="1800" dirty="0" smtClean="0"/>
                    </a:p>
                  </a:txBody>
                  <a:tcPr marL="91435" marR="91435" marT="45726" marB="45726" anchor="ctr"/>
                </a:tc>
                <a:tc>
                  <a:txBody>
                    <a:bodyPr/>
                    <a:lstStyle/>
                    <a:p>
                      <a:pPr algn="l"/>
                      <a:r>
                        <a:rPr lang="zh-CN" altLang="en-US" sz="1800" dirty="0"/>
                        <a:t>分布式一致性算法，也分两个阶段，遵循少数服从多数的原则，并不需要所有参与者都同意某一协议</a:t>
                      </a:r>
                      <a:endParaRPr lang="zh-CN" altLang="en-US" sz="1800" dirty="0"/>
                    </a:p>
                  </a:txBody>
                  <a:tcPr marL="91435" marR="91435" marT="45726" marB="45726" anchor="ctr"/>
                </a:tc>
              </a:tr>
              <a:tr h="1238250">
                <a:tc>
                  <a:txBody>
                    <a:bodyPr/>
                    <a:lstStyle/>
                    <a:p>
                      <a:pPr algn="ctr"/>
                      <a:r>
                        <a:rPr lang="en-US" altLang="zh-CN" sz="1800" dirty="0" smtClean="0"/>
                        <a:t>3</a:t>
                      </a:r>
                      <a:endParaRPr lang="zh-CN" altLang="en-US" sz="1800" dirty="0"/>
                    </a:p>
                  </a:txBody>
                  <a:tcPr marL="91435" marR="91435" marT="45726" marB="45726" anchor="ctr"/>
                </a:tc>
                <a:tc>
                  <a:txBody>
                    <a:bodyPr/>
                    <a:lstStyle/>
                    <a:p>
                      <a:pPr algn="ctr"/>
                      <a:r>
                        <a:rPr lang="en-US" altLang="zh-CN" sz="1800" dirty="0" smtClean="0"/>
                        <a:t>zab</a:t>
                      </a:r>
                      <a:endParaRPr lang="en-US" altLang="zh-CN" sz="1800" dirty="0" smtClean="0"/>
                    </a:p>
                  </a:txBody>
                  <a:tcPr marL="91435" marR="91435" marT="45726" marB="45726" anchor="ctr"/>
                </a:tc>
                <a:tc>
                  <a:txBody>
                    <a:bodyPr/>
                    <a:lstStyle/>
                    <a:p>
                      <a:pPr algn="l"/>
                      <a:r>
                        <a:rPr lang="zh-CN" altLang="en-US" sz="1800" dirty="0"/>
                        <a:t>借鉴</a:t>
                      </a:r>
                      <a:r>
                        <a:rPr lang="en-US" altLang="zh-CN" sz="1800" dirty="0"/>
                        <a:t>paxos</a:t>
                      </a:r>
                      <a:r>
                        <a:rPr lang="zh-CN" altLang="en-US" sz="1800" dirty="0"/>
                        <a:t>思路，是</a:t>
                      </a:r>
                      <a:r>
                        <a:rPr lang="en-US" altLang="zh-CN" sz="1800" dirty="0"/>
                        <a:t>zookeeper</a:t>
                      </a:r>
                      <a:r>
                        <a:rPr lang="zh-CN" altLang="en-US" sz="1800" dirty="0"/>
                        <a:t>解决分布式一致性所使用的算法</a:t>
                      </a:r>
                      <a:endParaRPr lang="zh-CN" altLang="en-US" sz="1800" dirty="0"/>
                    </a:p>
                  </a:txBody>
                  <a:tcPr marL="91435" marR="91435" marT="45726" marB="45726" anchor="ctr"/>
                </a:tc>
              </a:tr>
            </a:tbl>
          </a:graphicData>
        </a:graphic>
      </p:graphicFrame>
    </p:spTree>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Group 3"/>
          <p:cNvGrpSpPr/>
          <p:nvPr/>
        </p:nvGrpSpPr>
        <p:grpSpPr>
          <a:xfrm>
            <a:off x="1647170" y="1208563"/>
            <a:ext cx="8746490" cy="3981450"/>
            <a:chOff x="0" y="0"/>
            <a:chExt cx="4955" cy="1982"/>
          </a:xfrm>
          <a:gradFill>
            <a:gsLst>
              <a:gs pos="0">
                <a:schemeClr val="accent1">
                  <a:lumMod val="5000"/>
                  <a:lumOff val="95000"/>
                  <a:alpha val="100000"/>
                </a:schemeClr>
              </a:gs>
              <a:gs pos="62000">
                <a:schemeClr val="accent1">
                  <a:lumMod val="45000"/>
                  <a:lumOff val="55000"/>
                  <a:alpha val="49000"/>
                </a:schemeClr>
              </a:gs>
              <a:gs pos="100000">
                <a:schemeClr val="accent1">
                  <a:lumMod val="45000"/>
                  <a:lumOff val="55000"/>
                  <a:alpha val="15000"/>
                </a:schemeClr>
              </a:gs>
            </a:gsLst>
            <a:lin ang="5400000" scaled="0"/>
          </a:gradFill>
        </p:grpSpPr>
        <p:sp>
          <p:nvSpPr>
            <p:cNvPr id="4099" name="Freeform 4"/>
            <p:cNvSpPr/>
            <p:nvPr/>
          </p:nvSpPr>
          <p:spPr>
            <a:xfrm>
              <a:off x="91" y="88"/>
              <a:ext cx="1457" cy="1812"/>
            </a:xfrm>
            <a:custGeom>
              <a:avLst/>
              <a:gdLst>
                <a:gd name="txL" fmla="*/ 0 w 1692"/>
                <a:gd name="txT" fmla="*/ 0 h 2586"/>
                <a:gd name="txR" fmla="*/ 1692 w 1692"/>
                <a:gd name="txB" fmla="*/ 2586 h 2586"/>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txL" t="txT" r="txR" b="tx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0" name="Freeform 5"/>
            <p:cNvSpPr/>
            <p:nvPr/>
          </p:nvSpPr>
          <p:spPr>
            <a:xfrm>
              <a:off x="45" y="261"/>
              <a:ext cx="39" cy="26"/>
            </a:xfrm>
            <a:custGeom>
              <a:avLst/>
              <a:gdLst>
                <a:gd name="txL" fmla="*/ 0 w 46"/>
                <a:gd name="txT" fmla="*/ 0 h 38"/>
                <a:gd name="txR" fmla="*/ 46 w 46"/>
                <a:gd name="txB" fmla="*/ 38 h 38"/>
              </a:gdLst>
              <a:ahLst/>
              <a:cxnLst>
                <a:cxn ang="0">
                  <a:pos x="16" y="4"/>
                </a:cxn>
                <a:cxn ang="0">
                  <a:pos x="0" y="22"/>
                </a:cxn>
                <a:cxn ang="0">
                  <a:pos x="22" y="38"/>
                </a:cxn>
                <a:cxn ang="0">
                  <a:pos x="46" y="26"/>
                </a:cxn>
                <a:cxn ang="0">
                  <a:pos x="30" y="0"/>
                </a:cxn>
                <a:cxn ang="0">
                  <a:pos x="16" y="4"/>
                </a:cxn>
              </a:cxnLst>
              <a:rect l="txL" t="txT" r="txR" b="txB"/>
              <a:pathLst>
                <a:path w="46" h="38">
                  <a:moveTo>
                    <a:pt x="16" y="4"/>
                  </a:moveTo>
                  <a:lnTo>
                    <a:pt x="0" y="22"/>
                  </a:lnTo>
                  <a:lnTo>
                    <a:pt x="22" y="38"/>
                  </a:lnTo>
                  <a:lnTo>
                    <a:pt x="46" y="26"/>
                  </a:lnTo>
                  <a:lnTo>
                    <a:pt x="30" y="0"/>
                  </a:lnTo>
                  <a:lnTo>
                    <a:pt x="16" y="4"/>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1" name="Freeform 6"/>
            <p:cNvSpPr/>
            <p:nvPr/>
          </p:nvSpPr>
          <p:spPr>
            <a:xfrm>
              <a:off x="398" y="376"/>
              <a:ext cx="45" cy="30"/>
            </a:xfrm>
            <a:custGeom>
              <a:avLst/>
              <a:gdLst>
                <a:gd name="txL" fmla="*/ 0 w 52"/>
                <a:gd name="txT" fmla="*/ 0 h 44"/>
                <a:gd name="txR" fmla="*/ 52 w 52"/>
                <a:gd name="txB" fmla="*/ 44 h 44"/>
              </a:gdLst>
              <a:ahLst/>
              <a:cxnLst>
                <a:cxn ang="0">
                  <a:pos x="12" y="0"/>
                </a:cxn>
                <a:cxn ang="0">
                  <a:pos x="26" y="44"/>
                </a:cxn>
                <a:cxn ang="0">
                  <a:pos x="42" y="42"/>
                </a:cxn>
                <a:cxn ang="0">
                  <a:pos x="38" y="16"/>
                </a:cxn>
                <a:cxn ang="0">
                  <a:pos x="26" y="2"/>
                </a:cxn>
                <a:cxn ang="0">
                  <a:pos x="12" y="0"/>
                </a:cxn>
              </a:cxnLst>
              <a:rect l="txL" t="txT" r="txR" b="tx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2" name="Freeform 7"/>
            <p:cNvSpPr/>
            <p:nvPr/>
          </p:nvSpPr>
          <p:spPr>
            <a:xfrm>
              <a:off x="1297" y="428"/>
              <a:ext cx="113" cy="69"/>
            </a:xfrm>
            <a:custGeom>
              <a:avLst/>
              <a:gdLst>
                <a:gd name="txL" fmla="*/ 0 w 131"/>
                <a:gd name="txT" fmla="*/ 0 h 98"/>
                <a:gd name="txR" fmla="*/ 131 w 131"/>
                <a:gd name="txB" fmla="*/ 98 h 98"/>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txL" t="txT" r="txR" b="tx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3" name="Freeform 8"/>
            <p:cNvSpPr/>
            <p:nvPr/>
          </p:nvSpPr>
          <p:spPr>
            <a:xfrm>
              <a:off x="752" y="787"/>
              <a:ext cx="182" cy="79"/>
            </a:xfrm>
            <a:custGeom>
              <a:avLst/>
              <a:gdLst>
                <a:gd name="txL" fmla="*/ 0 w 212"/>
                <a:gd name="txT" fmla="*/ 0 h 112"/>
                <a:gd name="txR" fmla="*/ 212 w 212"/>
                <a:gd name="txB" fmla="*/ 112 h 112"/>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txL" t="txT" r="txR" b="tx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4" name="Freeform 9"/>
            <p:cNvSpPr/>
            <p:nvPr/>
          </p:nvSpPr>
          <p:spPr>
            <a:xfrm>
              <a:off x="902" y="847"/>
              <a:ext cx="114" cy="38"/>
            </a:xfrm>
            <a:custGeom>
              <a:avLst/>
              <a:gdLst>
                <a:gd name="txL" fmla="*/ 0 w 133"/>
                <a:gd name="txT" fmla="*/ 0 h 54"/>
                <a:gd name="txR" fmla="*/ 133 w 133"/>
                <a:gd name="txB" fmla="*/ 54 h 54"/>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txL" t="txT" r="txR" b="tx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5" name="Freeform 10"/>
            <p:cNvSpPr/>
            <p:nvPr/>
          </p:nvSpPr>
          <p:spPr>
            <a:xfrm>
              <a:off x="1023" y="871"/>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6" name="Freeform 11"/>
            <p:cNvSpPr/>
            <p:nvPr/>
          </p:nvSpPr>
          <p:spPr>
            <a:xfrm>
              <a:off x="1087" y="874"/>
              <a:ext cx="14" cy="24"/>
            </a:xfrm>
            <a:custGeom>
              <a:avLst/>
              <a:gdLst>
                <a:gd name="txL" fmla="*/ 0 w 16"/>
                <a:gd name="txT" fmla="*/ 0 h 34"/>
                <a:gd name="txR" fmla="*/ 16 w 16"/>
                <a:gd name="txB" fmla="*/ 34 h 34"/>
              </a:gdLst>
              <a:ahLst/>
              <a:cxnLst>
                <a:cxn ang="0">
                  <a:pos x="14" y="0"/>
                </a:cxn>
                <a:cxn ang="0">
                  <a:pos x="0" y="14"/>
                </a:cxn>
                <a:cxn ang="0">
                  <a:pos x="16" y="34"/>
                </a:cxn>
                <a:cxn ang="0">
                  <a:pos x="12" y="18"/>
                </a:cxn>
                <a:cxn ang="0">
                  <a:pos x="16" y="6"/>
                </a:cxn>
                <a:cxn ang="0">
                  <a:pos x="14" y="0"/>
                </a:cxn>
              </a:cxnLst>
              <a:rect l="txL" t="txT" r="txR" b="tx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2" name="Freeform 12"/>
            <p:cNvSpPr/>
            <p:nvPr/>
          </p:nvSpPr>
          <p:spPr>
            <a:xfrm>
              <a:off x="876" y="83"/>
              <a:ext cx="207" cy="82"/>
            </a:xfrm>
            <a:custGeom>
              <a:avLst/>
              <a:gdLst>
                <a:gd name="txL" fmla="*/ 0 w 240"/>
                <a:gd name="txT" fmla="*/ 0 h 117"/>
                <a:gd name="txR" fmla="*/ 240 w 240"/>
                <a:gd name="txB" fmla="*/ 117 h 117"/>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txL" t="txT" r="txR" b="tx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8" name="Freeform 13"/>
            <p:cNvSpPr/>
            <p:nvPr/>
          </p:nvSpPr>
          <p:spPr>
            <a:xfrm>
              <a:off x="968" y="45"/>
              <a:ext cx="168" cy="56"/>
            </a:xfrm>
            <a:custGeom>
              <a:avLst/>
              <a:gdLst>
                <a:gd name="txL" fmla="*/ 0 w 194"/>
                <a:gd name="txT" fmla="*/ 0 h 80"/>
                <a:gd name="txR" fmla="*/ 194 w 194"/>
                <a:gd name="txB" fmla="*/ 80 h 80"/>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txL" t="txT" r="txR" b="tx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9" name="Freeform 14"/>
            <p:cNvSpPr/>
            <p:nvPr/>
          </p:nvSpPr>
          <p:spPr>
            <a:xfrm>
              <a:off x="1204" y="110"/>
              <a:ext cx="268" cy="178"/>
            </a:xfrm>
            <a:custGeom>
              <a:avLst/>
              <a:gdLst>
                <a:gd name="txL" fmla="*/ 0 w 310"/>
                <a:gd name="txT" fmla="*/ 0 h 254"/>
                <a:gd name="txR" fmla="*/ 310 w 310"/>
                <a:gd name="txB" fmla="*/ 254 h 254"/>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txL" t="txT" r="txR" b="tx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0" name="Freeform 15"/>
            <p:cNvSpPr/>
            <p:nvPr/>
          </p:nvSpPr>
          <p:spPr>
            <a:xfrm>
              <a:off x="1202" y="34"/>
              <a:ext cx="51" cy="34"/>
            </a:xfrm>
            <a:custGeom>
              <a:avLst/>
              <a:gdLst>
                <a:gd name="txL" fmla="*/ 0 w 59"/>
                <a:gd name="txT" fmla="*/ 0 h 50"/>
                <a:gd name="txR" fmla="*/ 59 w 59"/>
                <a:gd name="txB" fmla="*/ 50 h 50"/>
              </a:gdLst>
              <a:ahLst/>
              <a:cxnLst>
                <a:cxn ang="0">
                  <a:pos x="26" y="0"/>
                </a:cxn>
                <a:cxn ang="0">
                  <a:pos x="0" y="10"/>
                </a:cxn>
                <a:cxn ang="0">
                  <a:pos x="30" y="40"/>
                </a:cxn>
                <a:cxn ang="0">
                  <a:pos x="48" y="50"/>
                </a:cxn>
                <a:cxn ang="0">
                  <a:pos x="58" y="28"/>
                </a:cxn>
                <a:cxn ang="0">
                  <a:pos x="44" y="8"/>
                </a:cxn>
                <a:cxn ang="0">
                  <a:pos x="26" y="0"/>
                </a:cxn>
              </a:cxnLst>
              <a:rect l="txL" t="txT" r="txR" b="tx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1" name="Freeform 16"/>
            <p:cNvSpPr/>
            <p:nvPr/>
          </p:nvSpPr>
          <p:spPr>
            <a:xfrm>
              <a:off x="1105" y="99"/>
              <a:ext cx="75" cy="39"/>
            </a:xfrm>
            <a:custGeom>
              <a:avLst/>
              <a:gdLst>
                <a:gd name="txL" fmla="*/ 0 w 86"/>
                <a:gd name="txT" fmla="*/ 0 h 57"/>
                <a:gd name="txR" fmla="*/ 86 w 86"/>
                <a:gd name="txB" fmla="*/ 57 h 57"/>
              </a:gdLst>
              <a:ahLst/>
              <a:cxnLst>
                <a:cxn ang="0">
                  <a:pos x="44" y="7"/>
                </a:cxn>
                <a:cxn ang="0">
                  <a:pos x="24" y="25"/>
                </a:cxn>
                <a:cxn ang="0">
                  <a:pos x="4" y="27"/>
                </a:cxn>
                <a:cxn ang="0">
                  <a:pos x="16" y="57"/>
                </a:cxn>
                <a:cxn ang="0">
                  <a:pos x="74" y="35"/>
                </a:cxn>
                <a:cxn ang="0">
                  <a:pos x="86" y="17"/>
                </a:cxn>
                <a:cxn ang="0">
                  <a:pos x="56" y="7"/>
                </a:cxn>
                <a:cxn ang="0">
                  <a:pos x="44" y="7"/>
                </a:cxn>
              </a:cxnLst>
              <a:rect l="txL" t="txT" r="txR" b="tx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2" name="Freeform 17"/>
            <p:cNvSpPr/>
            <p:nvPr/>
          </p:nvSpPr>
          <p:spPr>
            <a:xfrm>
              <a:off x="1184" y="107"/>
              <a:ext cx="62" cy="23"/>
            </a:xfrm>
            <a:custGeom>
              <a:avLst/>
              <a:gdLst>
                <a:gd name="txL" fmla="*/ 0 w 73"/>
                <a:gd name="txT" fmla="*/ 0 h 34"/>
                <a:gd name="txR" fmla="*/ 73 w 73"/>
                <a:gd name="txB" fmla="*/ 34 h 34"/>
              </a:gdLst>
              <a:ahLst/>
              <a:cxnLst>
                <a:cxn ang="0">
                  <a:pos x="40" y="0"/>
                </a:cxn>
                <a:cxn ang="0">
                  <a:pos x="10" y="16"/>
                </a:cxn>
                <a:cxn ang="0">
                  <a:pos x="24" y="34"/>
                </a:cxn>
                <a:cxn ang="0">
                  <a:pos x="52" y="28"/>
                </a:cxn>
                <a:cxn ang="0">
                  <a:pos x="64" y="20"/>
                </a:cxn>
                <a:cxn ang="0">
                  <a:pos x="40" y="0"/>
                </a:cxn>
              </a:cxnLst>
              <a:rect l="txL" t="txT" r="txR" b="tx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3" name="Freeform 18"/>
            <p:cNvSpPr/>
            <p:nvPr/>
          </p:nvSpPr>
          <p:spPr>
            <a:xfrm>
              <a:off x="1150" y="73"/>
              <a:ext cx="74" cy="32"/>
            </a:xfrm>
            <a:custGeom>
              <a:avLst/>
              <a:gdLst>
                <a:gd name="txL" fmla="*/ 0 w 85"/>
                <a:gd name="txT" fmla="*/ 0 h 45"/>
                <a:gd name="txR" fmla="*/ 85 w 85"/>
                <a:gd name="txB" fmla="*/ 45 h 45"/>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txL" t="txT" r="txR" b="tx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4" name="Freeform 19"/>
            <p:cNvSpPr/>
            <p:nvPr/>
          </p:nvSpPr>
          <p:spPr>
            <a:xfrm>
              <a:off x="1119" y="43"/>
              <a:ext cx="51" cy="22"/>
            </a:xfrm>
            <a:custGeom>
              <a:avLst/>
              <a:gdLst>
                <a:gd name="txL" fmla="*/ 0 w 58"/>
                <a:gd name="txT" fmla="*/ 0 h 31"/>
                <a:gd name="txR" fmla="*/ 58 w 58"/>
                <a:gd name="txB" fmla="*/ 31 h 31"/>
              </a:gdLst>
              <a:ahLst/>
              <a:cxnLst>
                <a:cxn ang="0">
                  <a:pos x="16" y="4"/>
                </a:cxn>
                <a:cxn ang="0">
                  <a:pos x="0" y="18"/>
                </a:cxn>
                <a:cxn ang="0">
                  <a:pos x="20" y="28"/>
                </a:cxn>
                <a:cxn ang="0">
                  <a:pos x="28" y="20"/>
                </a:cxn>
                <a:cxn ang="0">
                  <a:pos x="52" y="12"/>
                </a:cxn>
                <a:cxn ang="0">
                  <a:pos x="44" y="0"/>
                </a:cxn>
                <a:cxn ang="0">
                  <a:pos x="16" y="4"/>
                </a:cxn>
              </a:cxnLst>
              <a:rect l="txL" t="txT" r="txR" b="tx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5" name="Freeform 20"/>
            <p:cNvSpPr/>
            <p:nvPr/>
          </p:nvSpPr>
          <p:spPr>
            <a:xfrm>
              <a:off x="1250" y="46"/>
              <a:ext cx="131" cy="72"/>
            </a:xfrm>
            <a:custGeom>
              <a:avLst/>
              <a:gdLst>
                <a:gd name="txL" fmla="*/ 0 w 152"/>
                <a:gd name="txT" fmla="*/ 0 h 102"/>
                <a:gd name="txR" fmla="*/ 152 w 152"/>
                <a:gd name="txB" fmla="*/ 102 h 102"/>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txL" t="txT" r="txR" b="tx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6" name="Freeform 21"/>
            <p:cNvSpPr/>
            <p:nvPr/>
          </p:nvSpPr>
          <p:spPr>
            <a:xfrm>
              <a:off x="0" y="275"/>
              <a:ext cx="29" cy="14"/>
            </a:xfrm>
            <a:custGeom>
              <a:avLst/>
              <a:gdLst>
                <a:gd name="txL" fmla="*/ 0 w 34"/>
                <a:gd name="txT" fmla="*/ 0 h 20"/>
                <a:gd name="txR" fmla="*/ 34 w 34"/>
                <a:gd name="txB" fmla="*/ 20 h 20"/>
              </a:gdLst>
              <a:ahLst/>
              <a:cxnLst>
                <a:cxn ang="0">
                  <a:pos x="34" y="0"/>
                </a:cxn>
                <a:cxn ang="0">
                  <a:pos x="24" y="20"/>
                </a:cxn>
                <a:cxn ang="0">
                  <a:pos x="4" y="18"/>
                </a:cxn>
                <a:cxn ang="0">
                  <a:pos x="4" y="6"/>
                </a:cxn>
                <a:cxn ang="0">
                  <a:pos x="34" y="0"/>
                </a:cxn>
              </a:cxnLst>
              <a:rect l="txL" t="txT" r="txR" b="tx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7" name="Freeform 22"/>
            <p:cNvSpPr/>
            <p:nvPr/>
          </p:nvSpPr>
          <p:spPr>
            <a:xfrm>
              <a:off x="871" y="753"/>
              <a:ext cx="18"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8" name="Freeform 23"/>
            <p:cNvSpPr/>
            <p:nvPr/>
          </p:nvSpPr>
          <p:spPr>
            <a:xfrm>
              <a:off x="874" y="776"/>
              <a:ext cx="19"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9" name="Freeform 24"/>
            <p:cNvSpPr/>
            <p:nvPr/>
          </p:nvSpPr>
          <p:spPr>
            <a:xfrm>
              <a:off x="1109" y="899"/>
              <a:ext cx="17" cy="12"/>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0" name="Freeform 25"/>
            <p:cNvSpPr/>
            <p:nvPr/>
          </p:nvSpPr>
          <p:spPr>
            <a:xfrm>
              <a:off x="1251" y="447"/>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1" name="Freeform 26"/>
            <p:cNvSpPr/>
            <p:nvPr/>
          </p:nvSpPr>
          <p:spPr>
            <a:xfrm>
              <a:off x="1136" y="255"/>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2" name="Freeform 27"/>
            <p:cNvSpPr/>
            <p:nvPr/>
          </p:nvSpPr>
          <p:spPr>
            <a:xfrm>
              <a:off x="1211" y="88"/>
              <a:ext cx="45"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3" name="Freeform 28"/>
            <p:cNvSpPr/>
            <p:nvPr/>
          </p:nvSpPr>
          <p:spPr>
            <a:xfrm>
              <a:off x="1284" y="189"/>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4" name="Freeform 29"/>
            <p:cNvSpPr/>
            <p:nvPr/>
          </p:nvSpPr>
          <p:spPr>
            <a:xfrm>
              <a:off x="1302" y="0"/>
              <a:ext cx="801" cy="323"/>
            </a:xfrm>
            <a:custGeom>
              <a:avLst/>
              <a:gdLst>
                <a:gd name="txL" fmla="*/ 0 w 929"/>
                <a:gd name="txT" fmla="*/ 0 h 462"/>
                <a:gd name="txR" fmla="*/ 929 w 929"/>
                <a:gd name="txB" fmla="*/ 462 h 462"/>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txL" t="txT" r="txR" b="tx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5" name="Freeform 30"/>
            <p:cNvSpPr/>
            <p:nvPr/>
          </p:nvSpPr>
          <p:spPr>
            <a:xfrm>
              <a:off x="1547" y="172"/>
              <a:ext cx="45" cy="22"/>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6" name="Freeform 31"/>
            <p:cNvSpPr/>
            <p:nvPr/>
          </p:nvSpPr>
          <p:spPr>
            <a:xfrm>
              <a:off x="1873" y="234"/>
              <a:ext cx="147" cy="50"/>
            </a:xfrm>
            <a:custGeom>
              <a:avLst/>
              <a:gdLst>
                <a:gd name="txL" fmla="*/ 0 w 172"/>
                <a:gd name="txT" fmla="*/ 0 h 72"/>
                <a:gd name="txR" fmla="*/ 172 w 172"/>
                <a:gd name="txB" fmla="*/ 72 h 72"/>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txL" t="txT" r="txR" b="tx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7" name="Freeform 32"/>
            <p:cNvSpPr/>
            <p:nvPr/>
          </p:nvSpPr>
          <p:spPr>
            <a:xfrm>
              <a:off x="1989" y="81"/>
              <a:ext cx="45" cy="23"/>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8" name="Freeform 33"/>
            <p:cNvSpPr/>
            <p:nvPr/>
          </p:nvSpPr>
          <p:spPr>
            <a:xfrm>
              <a:off x="2298" y="51"/>
              <a:ext cx="178" cy="59"/>
            </a:xfrm>
            <a:custGeom>
              <a:avLst/>
              <a:gdLst>
                <a:gd name="txL" fmla="*/ 0 w 206"/>
                <a:gd name="txT" fmla="*/ 0 h 85"/>
                <a:gd name="txR" fmla="*/ 206 w 206"/>
                <a:gd name="txB" fmla="*/ 85 h 85"/>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txL" t="txT" r="txR" b="tx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9" name="Freeform 34"/>
            <p:cNvSpPr/>
            <p:nvPr/>
          </p:nvSpPr>
          <p:spPr>
            <a:xfrm>
              <a:off x="2410" y="82"/>
              <a:ext cx="55" cy="20"/>
            </a:xfrm>
            <a:custGeom>
              <a:avLst/>
              <a:gdLst>
                <a:gd name="txL" fmla="*/ 0 w 64"/>
                <a:gd name="txT" fmla="*/ 0 h 28"/>
                <a:gd name="txR" fmla="*/ 64 w 64"/>
                <a:gd name="txB" fmla="*/ 28 h 28"/>
              </a:gdLst>
              <a:ahLst/>
              <a:cxnLst>
                <a:cxn ang="0">
                  <a:pos x="36" y="6"/>
                </a:cxn>
                <a:cxn ang="0">
                  <a:pos x="8" y="4"/>
                </a:cxn>
                <a:cxn ang="0">
                  <a:pos x="24" y="28"/>
                </a:cxn>
                <a:cxn ang="0">
                  <a:pos x="54" y="14"/>
                </a:cxn>
                <a:cxn ang="0">
                  <a:pos x="36" y="6"/>
                </a:cxn>
              </a:cxnLst>
              <a:rect l="txL" t="txT" r="txR" b="tx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0" name="Freeform 35"/>
            <p:cNvSpPr/>
            <p:nvPr/>
          </p:nvSpPr>
          <p:spPr>
            <a:xfrm>
              <a:off x="2074" y="337"/>
              <a:ext cx="125" cy="123"/>
            </a:xfrm>
            <a:custGeom>
              <a:avLst/>
              <a:gdLst>
                <a:gd name="txL" fmla="*/ 0 w 146"/>
                <a:gd name="txT" fmla="*/ 0 h 176"/>
                <a:gd name="txR" fmla="*/ 146 w 146"/>
                <a:gd name="txB" fmla="*/ 176 h 176"/>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txL" t="txT" r="txR" b="tx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1" name="Freeform 36"/>
            <p:cNvSpPr/>
            <p:nvPr/>
          </p:nvSpPr>
          <p:spPr>
            <a:xfrm>
              <a:off x="2012" y="381"/>
              <a:ext cx="79" cy="64"/>
            </a:xfrm>
            <a:custGeom>
              <a:avLst/>
              <a:gdLst>
                <a:gd name="txL" fmla="*/ 0 w 92"/>
                <a:gd name="txT" fmla="*/ 0 h 92"/>
                <a:gd name="txR" fmla="*/ 92 w 92"/>
                <a:gd name="txB" fmla="*/ 92 h 92"/>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txL" t="txT" r="txR" b="tx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2" name="Freeform 37"/>
            <p:cNvSpPr/>
            <p:nvPr/>
          </p:nvSpPr>
          <p:spPr>
            <a:xfrm>
              <a:off x="3951" y="1450"/>
              <a:ext cx="545" cy="463"/>
            </a:xfrm>
            <a:custGeom>
              <a:avLst/>
              <a:gdLst>
                <a:gd name="txL" fmla="*/ 0 w 633"/>
                <a:gd name="txT" fmla="*/ 0 h 660"/>
                <a:gd name="txR" fmla="*/ 633 w 633"/>
                <a:gd name="txB" fmla="*/ 660 h 660"/>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txL" t="txT" r="txR" b="tx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3" name="Freeform 38"/>
            <p:cNvSpPr/>
            <p:nvPr/>
          </p:nvSpPr>
          <p:spPr>
            <a:xfrm>
              <a:off x="4120" y="1206"/>
              <a:ext cx="367" cy="196"/>
            </a:xfrm>
            <a:custGeom>
              <a:avLst/>
              <a:gdLst>
                <a:gd name="txL" fmla="*/ 0 w 426"/>
                <a:gd name="txT" fmla="*/ 0 h 280"/>
                <a:gd name="txR" fmla="*/ 426 w 426"/>
                <a:gd name="txB" fmla="*/ 280 h 280"/>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txL" t="txT" r="txR" b="tx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4" name="Freeform 39"/>
            <p:cNvSpPr/>
            <p:nvPr/>
          </p:nvSpPr>
          <p:spPr>
            <a:xfrm>
              <a:off x="4395" y="1928"/>
              <a:ext cx="52" cy="54"/>
            </a:xfrm>
            <a:custGeom>
              <a:avLst/>
              <a:gdLst>
                <a:gd name="txL" fmla="*/ 0 w 60"/>
                <a:gd name="txT" fmla="*/ 0 h 78"/>
                <a:gd name="txR" fmla="*/ 60 w 60"/>
                <a:gd name="txB" fmla="*/ 78 h 78"/>
              </a:gdLst>
              <a:ahLst/>
              <a:cxnLst>
                <a:cxn ang="0">
                  <a:pos x="32" y="18"/>
                </a:cxn>
                <a:cxn ang="0">
                  <a:pos x="0" y="18"/>
                </a:cxn>
                <a:cxn ang="0">
                  <a:pos x="20" y="42"/>
                </a:cxn>
                <a:cxn ang="0">
                  <a:pos x="28" y="66"/>
                </a:cxn>
                <a:cxn ang="0">
                  <a:pos x="32" y="78"/>
                </a:cxn>
                <a:cxn ang="0">
                  <a:pos x="60" y="50"/>
                </a:cxn>
                <a:cxn ang="0">
                  <a:pos x="32" y="18"/>
                </a:cxn>
              </a:cxnLst>
              <a:rect l="txL" t="txT" r="txR" b="tx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5" name="Freeform 40"/>
            <p:cNvSpPr/>
            <p:nvPr/>
          </p:nvSpPr>
          <p:spPr>
            <a:xfrm>
              <a:off x="4551" y="1844"/>
              <a:ext cx="189" cy="79"/>
            </a:xfrm>
            <a:custGeom>
              <a:avLst/>
              <a:gdLst>
                <a:gd name="txL" fmla="*/ 0 w 219"/>
                <a:gd name="txT" fmla="*/ 0 h 113"/>
                <a:gd name="txR" fmla="*/ 219 w 219"/>
                <a:gd name="txB" fmla="*/ 113 h 113"/>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txL" t="txT" r="txR" b="tx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6" name="Freeform 41"/>
            <p:cNvSpPr/>
            <p:nvPr/>
          </p:nvSpPr>
          <p:spPr>
            <a:xfrm>
              <a:off x="4747" y="1797"/>
              <a:ext cx="119" cy="86"/>
            </a:xfrm>
            <a:custGeom>
              <a:avLst/>
              <a:gdLst>
                <a:gd name="txL" fmla="*/ 0 w 139"/>
                <a:gd name="txT" fmla="*/ 0 h 122"/>
                <a:gd name="txR" fmla="*/ 139 w 139"/>
                <a:gd name="txB" fmla="*/ 122 h 122"/>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txL" t="txT" r="txR" b="tx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7" name="Freeform 42"/>
            <p:cNvSpPr/>
            <p:nvPr/>
          </p:nvSpPr>
          <p:spPr>
            <a:xfrm>
              <a:off x="4810" y="1759"/>
              <a:ext cx="43" cy="24"/>
            </a:xfrm>
            <a:custGeom>
              <a:avLst/>
              <a:gdLst>
                <a:gd name="txL" fmla="*/ 0 w 49"/>
                <a:gd name="txT" fmla="*/ 0 h 35"/>
                <a:gd name="txR" fmla="*/ 49 w 49"/>
                <a:gd name="txB" fmla="*/ 35 h 35"/>
              </a:gdLst>
              <a:ahLst/>
              <a:cxnLst>
                <a:cxn ang="0">
                  <a:pos x="29" y="0"/>
                </a:cxn>
                <a:cxn ang="0">
                  <a:pos x="8" y="11"/>
                </a:cxn>
                <a:cxn ang="0">
                  <a:pos x="24" y="35"/>
                </a:cxn>
                <a:cxn ang="0">
                  <a:pos x="39" y="26"/>
                </a:cxn>
                <a:cxn ang="0">
                  <a:pos x="29" y="0"/>
                </a:cxn>
              </a:cxnLst>
              <a:rect l="txL" t="txT" r="txR" b="tx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8" name="Freeform 43"/>
            <p:cNvSpPr/>
            <p:nvPr/>
          </p:nvSpPr>
          <p:spPr>
            <a:xfrm>
              <a:off x="2828" y="1304"/>
              <a:ext cx="142" cy="188"/>
            </a:xfrm>
            <a:custGeom>
              <a:avLst/>
              <a:gdLst>
                <a:gd name="txL" fmla="*/ 0 w 164"/>
                <a:gd name="txT" fmla="*/ 0 h 268"/>
                <a:gd name="txR" fmla="*/ 164 w 164"/>
                <a:gd name="txB" fmla="*/ 268 h 268"/>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txL" t="txT" r="txR" b="tx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9" name="Freeform 44"/>
            <p:cNvSpPr/>
            <p:nvPr/>
          </p:nvSpPr>
          <p:spPr>
            <a:xfrm>
              <a:off x="3440" y="1013"/>
              <a:ext cx="57" cy="57"/>
            </a:xfrm>
            <a:custGeom>
              <a:avLst/>
              <a:gdLst>
                <a:gd name="txL" fmla="*/ 0 w 66"/>
                <a:gd name="txT" fmla="*/ 0 h 81"/>
                <a:gd name="txR" fmla="*/ 66 w 66"/>
                <a:gd name="txB" fmla="*/ 81 h 81"/>
              </a:gdLst>
              <a:ahLst/>
              <a:cxnLst>
                <a:cxn ang="0">
                  <a:pos x="29" y="0"/>
                </a:cxn>
                <a:cxn ang="0">
                  <a:pos x="25" y="60"/>
                </a:cxn>
                <a:cxn ang="0">
                  <a:pos x="29" y="76"/>
                </a:cxn>
                <a:cxn ang="0">
                  <a:pos x="41" y="80"/>
                </a:cxn>
                <a:cxn ang="0">
                  <a:pos x="57" y="76"/>
                </a:cxn>
                <a:cxn ang="0">
                  <a:pos x="29" y="0"/>
                </a:cxn>
              </a:cxnLst>
              <a:rect l="txL" t="txT" r="txR" b="tx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0" name="Freeform 45"/>
            <p:cNvSpPr/>
            <p:nvPr/>
          </p:nvSpPr>
          <p:spPr>
            <a:xfrm>
              <a:off x="3823" y="1074"/>
              <a:ext cx="128" cy="171"/>
            </a:xfrm>
            <a:custGeom>
              <a:avLst/>
              <a:gdLst>
                <a:gd name="txL" fmla="*/ 0 w 148"/>
                <a:gd name="txT" fmla="*/ 0 h 244"/>
                <a:gd name="txR" fmla="*/ 148 w 148"/>
                <a:gd name="txB" fmla="*/ 244 h 244"/>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txL" t="txT" r="txR" b="tx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1" name="Freeform 46"/>
            <p:cNvSpPr/>
            <p:nvPr/>
          </p:nvSpPr>
          <p:spPr>
            <a:xfrm>
              <a:off x="3715" y="1021"/>
              <a:ext cx="83" cy="128"/>
            </a:xfrm>
            <a:custGeom>
              <a:avLst/>
              <a:gdLst>
                <a:gd name="txL" fmla="*/ 0 w 96"/>
                <a:gd name="txT" fmla="*/ 0 h 183"/>
                <a:gd name="txR" fmla="*/ 96 w 96"/>
                <a:gd name="txB" fmla="*/ 183 h 183"/>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txL" t="txT" r="txR" b="tx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2" name="Freeform 47"/>
            <p:cNvSpPr/>
            <p:nvPr/>
          </p:nvSpPr>
          <p:spPr>
            <a:xfrm>
              <a:off x="3771" y="1124"/>
              <a:ext cx="46" cy="122"/>
            </a:xfrm>
            <a:custGeom>
              <a:avLst/>
              <a:gdLst>
                <a:gd name="txL" fmla="*/ 0 w 54"/>
                <a:gd name="txT" fmla="*/ 0 h 175"/>
                <a:gd name="txR" fmla="*/ 54 w 54"/>
                <a:gd name="txB" fmla="*/ 175 h 175"/>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txL" t="txT" r="txR" b="tx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3" name="Freeform 48"/>
            <p:cNvSpPr/>
            <p:nvPr/>
          </p:nvSpPr>
          <p:spPr>
            <a:xfrm>
              <a:off x="3823" y="1252"/>
              <a:ext cx="75" cy="50"/>
            </a:xfrm>
            <a:custGeom>
              <a:avLst/>
              <a:gdLst>
                <a:gd name="txL" fmla="*/ 0 w 86"/>
                <a:gd name="txT" fmla="*/ 0 h 73"/>
                <a:gd name="txR" fmla="*/ 86 w 86"/>
                <a:gd name="txB" fmla="*/ 73 h 73"/>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txL" t="txT" r="txR" b="tx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4" name="Freeform 49"/>
            <p:cNvSpPr/>
            <p:nvPr/>
          </p:nvSpPr>
          <p:spPr>
            <a:xfrm>
              <a:off x="3943" y="1163"/>
              <a:ext cx="95" cy="109"/>
            </a:xfrm>
            <a:custGeom>
              <a:avLst/>
              <a:gdLst>
                <a:gd name="txL" fmla="*/ 0 w 111"/>
                <a:gd name="txT" fmla="*/ 0 h 156"/>
                <a:gd name="txR" fmla="*/ 111 w 111"/>
                <a:gd name="txB" fmla="*/ 156 h 156"/>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txL" t="txT" r="txR" b="tx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5" name="Freeform 50"/>
            <p:cNvSpPr/>
            <p:nvPr/>
          </p:nvSpPr>
          <p:spPr>
            <a:xfrm>
              <a:off x="3911" y="772"/>
              <a:ext cx="25" cy="67"/>
            </a:xfrm>
            <a:custGeom>
              <a:avLst/>
              <a:gdLst>
                <a:gd name="txL" fmla="*/ 0 w 30"/>
                <a:gd name="txT" fmla="*/ 0 h 94"/>
                <a:gd name="txR" fmla="*/ 30 w 30"/>
                <a:gd name="txB" fmla="*/ 94 h 94"/>
              </a:gdLst>
              <a:ahLst/>
              <a:cxnLst>
                <a:cxn ang="0">
                  <a:pos x="12" y="0"/>
                </a:cxn>
                <a:cxn ang="0">
                  <a:pos x="0" y="16"/>
                </a:cxn>
                <a:cxn ang="0">
                  <a:pos x="6" y="37"/>
                </a:cxn>
                <a:cxn ang="0">
                  <a:pos x="1" y="61"/>
                </a:cxn>
                <a:cxn ang="0">
                  <a:pos x="16" y="94"/>
                </a:cxn>
                <a:cxn ang="0">
                  <a:pos x="30" y="82"/>
                </a:cxn>
                <a:cxn ang="0">
                  <a:pos x="22" y="61"/>
                </a:cxn>
                <a:cxn ang="0">
                  <a:pos x="12" y="0"/>
                </a:cxn>
              </a:cxnLst>
              <a:rect l="txL" t="txT" r="txR" b="tx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6" name="Freeform 51"/>
            <p:cNvSpPr/>
            <p:nvPr/>
          </p:nvSpPr>
          <p:spPr>
            <a:xfrm>
              <a:off x="3927" y="883"/>
              <a:ext cx="70" cy="111"/>
            </a:xfrm>
            <a:custGeom>
              <a:avLst/>
              <a:gdLst>
                <a:gd name="txL" fmla="*/ 0 w 81"/>
                <a:gd name="txT" fmla="*/ 0 h 158"/>
                <a:gd name="txR" fmla="*/ 81 w 81"/>
                <a:gd name="txB" fmla="*/ 158 h 158"/>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txL" t="txT" r="txR" b="tx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7" name="Freeform 52"/>
            <p:cNvSpPr/>
            <p:nvPr/>
          </p:nvSpPr>
          <p:spPr>
            <a:xfrm>
              <a:off x="3976" y="1029"/>
              <a:ext cx="74" cy="74"/>
            </a:xfrm>
            <a:custGeom>
              <a:avLst/>
              <a:gdLst>
                <a:gd name="txL" fmla="*/ 0 w 85"/>
                <a:gd name="txT" fmla="*/ 0 h 105"/>
                <a:gd name="txR" fmla="*/ 85 w 85"/>
                <a:gd name="txB" fmla="*/ 105 h 105"/>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txL" t="txT" r="txR" b="tx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8" name="Freeform 53"/>
            <p:cNvSpPr/>
            <p:nvPr/>
          </p:nvSpPr>
          <p:spPr>
            <a:xfrm>
              <a:off x="4064" y="1161"/>
              <a:ext cx="33" cy="46"/>
            </a:xfrm>
            <a:custGeom>
              <a:avLst/>
              <a:gdLst>
                <a:gd name="txL" fmla="*/ 0 w 38"/>
                <a:gd name="txT" fmla="*/ 0 h 66"/>
                <a:gd name="txR" fmla="*/ 38 w 38"/>
                <a:gd name="txB" fmla="*/ 66 h 66"/>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txL" t="txT" r="txR" b="tx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9" name="Freeform 54"/>
            <p:cNvSpPr/>
            <p:nvPr/>
          </p:nvSpPr>
          <p:spPr>
            <a:xfrm>
              <a:off x="4045" y="1238"/>
              <a:ext cx="21" cy="16"/>
            </a:xfrm>
            <a:custGeom>
              <a:avLst/>
              <a:gdLst>
                <a:gd name="txL" fmla="*/ 0 w 24"/>
                <a:gd name="txT" fmla="*/ 0 h 23"/>
                <a:gd name="txR" fmla="*/ 24 w 24"/>
                <a:gd name="txB" fmla="*/ 23 h 23"/>
              </a:gdLst>
              <a:ahLst/>
              <a:cxnLst>
                <a:cxn ang="0">
                  <a:pos x="0" y="0"/>
                </a:cxn>
                <a:cxn ang="0">
                  <a:pos x="6" y="23"/>
                </a:cxn>
                <a:cxn ang="0">
                  <a:pos x="24" y="11"/>
                </a:cxn>
                <a:cxn ang="0">
                  <a:pos x="0" y="0"/>
                </a:cxn>
              </a:cxnLst>
              <a:rect l="txL" t="txT" r="txR" b="txB"/>
              <a:pathLst>
                <a:path w="24" h="23">
                  <a:moveTo>
                    <a:pt x="0" y="0"/>
                  </a:moveTo>
                  <a:cubicBezTo>
                    <a:pt x="1" y="8"/>
                    <a:pt x="3" y="16"/>
                    <a:pt x="6" y="23"/>
                  </a:cubicBezTo>
                  <a:cubicBezTo>
                    <a:pt x="19" y="20"/>
                    <a:pt x="19" y="22"/>
                    <a:pt x="24" y="11"/>
                  </a:cubicBezTo>
                  <a:cubicBezTo>
                    <a:pt x="20" y="0"/>
                    <a:pt x="4" y="8"/>
                    <a:pt x="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0" name="Freeform 55"/>
            <p:cNvSpPr/>
            <p:nvPr/>
          </p:nvSpPr>
          <p:spPr>
            <a:xfrm>
              <a:off x="4076" y="1228"/>
              <a:ext cx="52" cy="35"/>
            </a:xfrm>
            <a:custGeom>
              <a:avLst/>
              <a:gdLst>
                <a:gd name="txL" fmla="*/ 0 w 60"/>
                <a:gd name="txT" fmla="*/ 0 h 49"/>
                <a:gd name="txR" fmla="*/ 60 w 60"/>
                <a:gd name="txB" fmla="*/ 49 h 49"/>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txL" t="txT" r="txR" b="tx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1" name="Freeform 56"/>
            <p:cNvSpPr/>
            <p:nvPr/>
          </p:nvSpPr>
          <p:spPr>
            <a:xfrm>
              <a:off x="4156" y="1294"/>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2" name="Freeform 57"/>
            <p:cNvSpPr/>
            <p:nvPr/>
          </p:nvSpPr>
          <p:spPr>
            <a:xfrm>
              <a:off x="4463" y="1255"/>
              <a:ext cx="53" cy="44"/>
            </a:xfrm>
            <a:custGeom>
              <a:avLst/>
              <a:gdLst>
                <a:gd name="txL" fmla="*/ 0 w 61"/>
                <a:gd name="txT" fmla="*/ 0 h 63"/>
                <a:gd name="txR" fmla="*/ 61 w 61"/>
                <a:gd name="txB" fmla="*/ 63 h 63"/>
              </a:gdLst>
              <a:ahLst/>
              <a:cxnLst>
                <a:cxn ang="0">
                  <a:pos x="7" y="0"/>
                </a:cxn>
                <a:cxn ang="0">
                  <a:pos x="0" y="14"/>
                </a:cxn>
                <a:cxn ang="0">
                  <a:pos x="24" y="35"/>
                </a:cxn>
                <a:cxn ang="0">
                  <a:pos x="36" y="54"/>
                </a:cxn>
                <a:cxn ang="0">
                  <a:pos x="46" y="63"/>
                </a:cxn>
                <a:cxn ang="0">
                  <a:pos x="61" y="56"/>
                </a:cxn>
                <a:cxn ang="0">
                  <a:pos x="33" y="17"/>
                </a:cxn>
                <a:cxn ang="0">
                  <a:pos x="7" y="0"/>
                </a:cxn>
              </a:cxnLst>
              <a:rect l="txL" t="txT" r="txR" b="tx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3" name="Freeform 58"/>
            <p:cNvSpPr/>
            <p:nvPr/>
          </p:nvSpPr>
          <p:spPr>
            <a:xfrm>
              <a:off x="4006" y="1310"/>
              <a:ext cx="53" cy="47"/>
            </a:xfrm>
            <a:custGeom>
              <a:avLst/>
              <a:gdLst>
                <a:gd name="txL" fmla="*/ 0 w 61"/>
                <a:gd name="txT" fmla="*/ 0 h 67"/>
                <a:gd name="txR" fmla="*/ 61 w 61"/>
                <a:gd name="txB" fmla="*/ 67 h 67"/>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txL" t="txT" r="txR" b="tx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4" name="Freeform 59"/>
            <p:cNvSpPr/>
            <p:nvPr/>
          </p:nvSpPr>
          <p:spPr>
            <a:xfrm>
              <a:off x="3950" y="1328"/>
              <a:ext cx="37" cy="25"/>
            </a:xfrm>
            <a:custGeom>
              <a:avLst/>
              <a:gdLst>
                <a:gd name="txL" fmla="*/ 0 w 43"/>
                <a:gd name="txT" fmla="*/ 0 h 36"/>
                <a:gd name="txR" fmla="*/ 43 w 43"/>
                <a:gd name="txB" fmla="*/ 36 h 36"/>
              </a:gdLst>
              <a:ahLst/>
              <a:cxnLst>
                <a:cxn ang="0">
                  <a:pos x="21" y="3"/>
                </a:cxn>
                <a:cxn ang="0">
                  <a:pos x="6" y="6"/>
                </a:cxn>
                <a:cxn ang="0">
                  <a:pos x="33" y="36"/>
                </a:cxn>
                <a:cxn ang="0">
                  <a:pos x="42" y="30"/>
                </a:cxn>
                <a:cxn ang="0">
                  <a:pos x="21" y="3"/>
                </a:cxn>
              </a:cxnLst>
              <a:rect l="txL" t="txT" r="txR" b="tx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5" name="Freeform 60"/>
            <p:cNvSpPr/>
            <p:nvPr/>
          </p:nvSpPr>
          <p:spPr>
            <a:xfrm>
              <a:off x="3926" y="1300"/>
              <a:ext cx="27" cy="29"/>
            </a:xfrm>
            <a:custGeom>
              <a:avLst/>
              <a:gdLst>
                <a:gd name="txL" fmla="*/ 0 w 32"/>
                <a:gd name="txT" fmla="*/ 0 h 41"/>
                <a:gd name="txR" fmla="*/ 32 w 32"/>
                <a:gd name="txB" fmla="*/ 41 h 41"/>
              </a:gdLst>
              <a:ahLst/>
              <a:cxnLst>
                <a:cxn ang="0">
                  <a:pos x="21" y="0"/>
                </a:cxn>
                <a:cxn ang="0">
                  <a:pos x="0" y="26"/>
                </a:cxn>
                <a:cxn ang="0">
                  <a:pos x="16" y="24"/>
                </a:cxn>
                <a:cxn ang="0">
                  <a:pos x="19" y="29"/>
                </a:cxn>
                <a:cxn ang="0">
                  <a:pos x="16" y="35"/>
                </a:cxn>
                <a:cxn ang="0">
                  <a:pos x="30" y="21"/>
                </a:cxn>
                <a:cxn ang="0">
                  <a:pos x="24" y="9"/>
                </a:cxn>
                <a:cxn ang="0">
                  <a:pos x="21" y="0"/>
                </a:cxn>
              </a:cxnLst>
              <a:rect l="txL" t="txT" r="txR" b="tx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6" name="Freeform 61"/>
            <p:cNvSpPr/>
            <p:nvPr/>
          </p:nvSpPr>
          <p:spPr>
            <a:xfrm>
              <a:off x="3965" y="1311"/>
              <a:ext cx="39" cy="22"/>
            </a:xfrm>
            <a:custGeom>
              <a:avLst/>
              <a:gdLst>
                <a:gd name="txL" fmla="*/ 0 w 45"/>
                <a:gd name="txT" fmla="*/ 0 h 32"/>
                <a:gd name="txR" fmla="*/ 45 w 45"/>
                <a:gd name="txB" fmla="*/ 32 h 32"/>
              </a:gdLst>
              <a:ahLst/>
              <a:cxnLst>
                <a:cxn ang="0">
                  <a:pos x="21" y="0"/>
                </a:cxn>
                <a:cxn ang="0">
                  <a:pos x="0" y="7"/>
                </a:cxn>
                <a:cxn ang="0">
                  <a:pos x="27" y="31"/>
                </a:cxn>
                <a:cxn ang="0">
                  <a:pos x="45" y="24"/>
                </a:cxn>
                <a:cxn ang="0">
                  <a:pos x="22" y="10"/>
                </a:cxn>
                <a:cxn ang="0">
                  <a:pos x="21" y="0"/>
                </a:cxn>
              </a:cxnLst>
              <a:rect l="txL" t="txT" r="txR" b="tx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7" name="Freeform 62"/>
            <p:cNvSpPr/>
            <p:nvPr/>
          </p:nvSpPr>
          <p:spPr>
            <a:xfrm>
              <a:off x="3908" y="1000"/>
              <a:ext cx="31" cy="52"/>
            </a:xfrm>
            <a:custGeom>
              <a:avLst/>
              <a:gdLst>
                <a:gd name="txL" fmla="*/ 0 w 35"/>
                <a:gd name="txT" fmla="*/ 0 h 74"/>
                <a:gd name="txR" fmla="*/ 35 w 35"/>
                <a:gd name="txB" fmla="*/ 74 h 74"/>
              </a:gdLst>
              <a:ahLst/>
              <a:cxnLst>
                <a:cxn ang="0">
                  <a:pos x="30" y="0"/>
                </a:cxn>
                <a:cxn ang="0">
                  <a:pos x="21" y="15"/>
                </a:cxn>
                <a:cxn ang="0">
                  <a:pos x="9" y="36"/>
                </a:cxn>
                <a:cxn ang="0">
                  <a:pos x="0" y="59"/>
                </a:cxn>
                <a:cxn ang="0">
                  <a:pos x="8" y="74"/>
                </a:cxn>
                <a:cxn ang="0">
                  <a:pos x="20" y="59"/>
                </a:cxn>
                <a:cxn ang="0">
                  <a:pos x="35" y="32"/>
                </a:cxn>
                <a:cxn ang="0">
                  <a:pos x="30" y="0"/>
                </a:cxn>
              </a:cxnLst>
              <a:rect l="txL" t="txT" r="txR" b="tx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8" name="Freeform 63"/>
            <p:cNvSpPr/>
            <p:nvPr/>
          </p:nvSpPr>
          <p:spPr>
            <a:xfrm>
              <a:off x="3967" y="992"/>
              <a:ext cx="22" cy="51"/>
            </a:xfrm>
            <a:custGeom>
              <a:avLst/>
              <a:gdLst>
                <a:gd name="txL" fmla="*/ 0 w 25"/>
                <a:gd name="txT" fmla="*/ 0 h 73"/>
                <a:gd name="txR" fmla="*/ 25 w 25"/>
                <a:gd name="txB" fmla="*/ 73 h 73"/>
              </a:gdLst>
              <a:ahLst/>
              <a:cxnLst>
                <a:cxn ang="0">
                  <a:pos x="13" y="7"/>
                </a:cxn>
                <a:cxn ang="0">
                  <a:pos x="4" y="8"/>
                </a:cxn>
                <a:cxn ang="0">
                  <a:pos x="0" y="22"/>
                </a:cxn>
                <a:cxn ang="0">
                  <a:pos x="15" y="41"/>
                </a:cxn>
                <a:cxn ang="0">
                  <a:pos x="25" y="56"/>
                </a:cxn>
                <a:cxn ang="0">
                  <a:pos x="16" y="20"/>
                </a:cxn>
                <a:cxn ang="0">
                  <a:pos x="13" y="7"/>
                </a:cxn>
              </a:cxnLst>
              <a:rect l="txL" t="txT" r="txR" b="tx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9" name="Freeform 64"/>
            <p:cNvSpPr/>
            <p:nvPr/>
          </p:nvSpPr>
          <p:spPr>
            <a:xfrm>
              <a:off x="3992" y="976"/>
              <a:ext cx="12" cy="23"/>
            </a:xfrm>
            <a:custGeom>
              <a:avLst/>
              <a:gdLst>
                <a:gd name="txL" fmla="*/ 0 w 14"/>
                <a:gd name="txT" fmla="*/ 0 h 33"/>
                <a:gd name="txR" fmla="*/ 14 w 14"/>
                <a:gd name="txB" fmla="*/ 33 h 33"/>
              </a:gdLst>
              <a:ahLst/>
              <a:cxnLst>
                <a:cxn ang="0">
                  <a:pos x="11" y="0"/>
                </a:cxn>
                <a:cxn ang="0">
                  <a:pos x="1" y="10"/>
                </a:cxn>
                <a:cxn ang="0">
                  <a:pos x="11" y="25"/>
                </a:cxn>
                <a:cxn ang="0">
                  <a:pos x="11" y="0"/>
                </a:cxn>
              </a:cxnLst>
              <a:rect l="txL" t="txT" r="txR" b="txB"/>
              <a:pathLst>
                <a:path w="14" h="33">
                  <a:moveTo>
                    <a:pt x="11" y="0"/>
                  </a:moveTo>
                  <a:cubicBezTo>
                    <a:pt x="7" y="3"/>
                    <a:pt x="5" y="7"/>
                    <a:pt x="1" y="10"/>
                  </a:cubicBezTo>
                  <a:cubicBezTo>
                    <a:pt x="2" y="18"/>
                    <a:pt x="0" y="33"/>
                    <a:pt x="11" y="25"/>
                  </a:cubicBezTo>
                  <a:cubicBezTo>
                    <a:pt x="14" y="15"/>
                    <a:pt x="5" y="4"/>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0" name="Freeform 65"/>
            <p:cNvSpPr/>
            <p:nvPr/>
          </p:nvSpPr>
          <p:spPr>
            <a:xfrm>
              <a:off x="4004" y="987"/>
              <a:ext cx="24" cy="45"/>
            </a:xfrm>
            <a:custGeom>
              <a:avLst/>
              <a:gdLst>
                <a:gd name="txL" fmla="*/ 0 w 28"/>
                <a:gd name="txT" fmla="*/ 0 h 64"/>
                <a:gd name="txR" fmla="*/ 28 w 28"/>
                <a:gd name="txB" fmla="*/ 64 h 64"/>
              </a:gdLst>
              <a:ahLst/>
              <a:cxnLst>
                <a:cxn ang="0">
                  <a:pos x="5" y="0"/>
                </a:cxn>
                <a:cxn ang="0">
                  <a:pos x="11" y="14"/>
                </a:cxn>
                <a:cxn ang="0">
                  <a:pos x="20" y="21"/>
                </a:cxn>
                <a:cxn ang="0">
                  <a:pos x="8" y="39"/>
                </a:cxn>
                <a:cxn ang="0">
                  <a:pos x="0" y="56"/>
                </a:cxn>
                <a:cxn ang="0">
                  <a:pos x="11" y="57"/>
                </a:cxn>
                <a:cxn ang="0">
                  <a:pos x="26" y="26"/>
                </a:cxn>
                <a:cxn ang="0">
                  <a:pos x="5" y="0"/>
                </a:cxn>
              </a:cxnLst>
              <a:rect l="txL" t="txT" r="txR" b="tx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1" name="Freeform 66"/>
            <p:cNvSpPr/>
            <p:nvPr/>
          </p:nvSpPr>
          <p:spPr>
            <a:xfrm>
              <a:off x="3694" y="1052"/>
              <a:ext cx="14" cy="25"/>
            </a:xfrm>
            <a:custGeom>
              <a:avLst/>
              <a:gdLst>
                <a:gd name="txL" fmla="*/ 0 w 16"/>
                <a:gd name="txT" fmla="*/ 0 h 36"/>
                <a:gd name="txR" fmla="*/ 16 w 16"/>
                <a:gd name="txB" fmla="*/ 36 h 36"/>
              </a:gdLst>
              <a:ahLst/>
              <a:cxnLst>
                <a:cxn ang="0">
                  <a:pos x="14" y="3"/>
                </a:cxn>
                <a:cxn ang="0">
                  <a:pos x="0" y="7"/>
                </a:cxn>
                <a:cxn ang="0">
                  <a:pos x="8" y="22"/>
                </a:cxn>
                <a:cxn ang="0">
                  <a:pos x="14" y="3"/>
                </a:cxn>
              </a:cxnLst>
              <a:rect l="txL" t="txT" r="txR" b="txB"/>
              <a:pathLst>
                <a:path w="16" h="36">
                  <a:moveTo>
                    <a:pt x="14" y="3"/>
                  </a:moveTo>
                  <a:cubicBezTo>
                    <a:pt x="7" y="0"/>
                    <a:pt x="4" y="1"/>
                    <a:pt x="0" y="7"/>
                  </a:cubicBezTo>
                  <a:cubicBezTo>
                    <a:pt x="3" y="14"/>
                    <a:pt x="2" y="17"/>
                    <a:pt x="8" y="22"/>
                  </a:cubicBezTo>
                  <a:cubicBezTo>
                    <a:pt x="16" y="36"/>
                    <a:pt x="11" y="7"/>
                    <a:pt x="14"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2" name="Freeform 67"/>
            <p:cNvSpPr/>
            <p:nvPr/>
          </p:nvSpPr>
          <p:spPr>
            <a:xfrm>
              <a:off x="3683" y="1030"/>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3" name="Freeform 68"/>
            <p:cNvSpPr/>
            <p:nvPr/>
          </p:nvSpPr>
          <p:spPr>
            <a:xfrm>
              <a:off x="3678" y="1013"/>
              <a:ext cx="14" cy="14"/>
            </a:xfrm>
            <a:custGeom>
              <a:avLst/>
              <a:gdLst>
                <a:gd name="txL" fmla="*/ 0 w 16"/>
                <a:gd name="txT" fmla="*/ 0 h 19"/>
                <a:gd name="txR" fmla="*/ 16 w 16"/>
                <a:gd name="txB" fmla="*/ 19 h 19"/>
              </a:gdLst>
              <a:ahLst/>
              <a:cxnLst>
                <a:cxn ang="0">
                  <a:pos x="10" y="5"/>
                </a:cxn>
                <a:cxn ang="0">
                  <a:pos x="0" y="10"/>
                </a:cxn>
                <a:cxn ang="0">
                  <a:pos x="12" y="19"/>
                </a:cxn>
                <a:cxn ang="0">
                  <a:pos x="10" y="5"/>
                </a:cxn>
              </a:cxnLst>
              <a:rect l="txL" t="txT" r="txR" b="txB"/>
              <a:pathLst>
                <a:path w="16" h="19">
                  <a:moveTo>
                    <a:pt x="10" y="5"/>
                  </a:moveTo>
                  <a:cubicBezTo>
                    <a:pt x="4" y="0"/>
                    <a:pt x="1" y="3"/>
                    <a:pt x="0" y="10"/>
                  </a:cubicBezTo>
                  <a:cubicBezTo>
                    <a:pt x="4" y="15"/>
                    <a:pt x="7" y="16"/>
                    <a:pt x="12" y="19"/>
                  </a:cubicBezTo>
                  <a:cubicBezTo>
                    <a:pt x="16" y="12"/>
                    <a:pt x="14"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4" name="Freeform 69"/>
            <p:cNvSpPr/>
            <p:nvPr/>
          </p:nvSpPr>
          <p:spPr>
            <a:xfrm>
              <a:off x="3664" y="976"/>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5" name="Freeform 70"/>
            <p:cNvSpPr/>
            <p:nvPr/>
          </p:nvSpPr>
          <p:spPr>
            <a:xfrm>
              <a:off x="3667" y="999"/>
              <a:ext cx="18" cy="13"/>
            </a:xfrm>
            <a:custGeom>
              <a:avLst/>
              <a:gdLst>
                <a:gd name="txL" fmla="*/ 0 w 22"/>
                <a:gd name="txT" fmla="*/ 0 h 18"/>
                <a:gd name="txR" fmla="*/ 22 w 22"/>
                <a:gd name="txB" fmla="*/ 18 h 18"/>
              </a:gdLst>
              <a:ahLst/>
              <a:cxnLst>
                <a:cxn ang="0">
                  <a:pos x="13" y="0"/>
                </a:cxn>
                <a:cxn ang="0">
                  <a:pos x="19" y="18"/>
                </a:cxn>
                <a:cxn ang="0">
                  <a:pos x="14" y="6"/>
                </a:cxn>
                <a:cxn ang="0">
                  <a:pos x="13" y="0"/>
                </a:cxn>
              </a:cxnLst>
              <a:rect l="txL" t="txT" r="txR" b="txB"/>
              <a:pathLst>
                <a:path w="22" h="18">
                  <a:moveTo>
                    <a:pt x="13" y="0"/>
                  </a:moveTo>
                  <a:cubicBezTo>
                    <a:pt x="0" y="8"/>
                    <a:pt x="9" y="12"/>
                    <a:pt x="19" y="18"/>
                  </a:cubicBezTo>
                  <a:cubicBezTo>
                    <a:pt x="20" y="11"/>
                    <a:pt x="22" y="8"/>
                    <a:pt x="14" y="6"/>
                  </a:cubicBezTo>
                  <a:cubicBezTo>
                    <a:pt x="9" y="3"/>
                    <a:pt x="9" y="5"/>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6" name="Freeform 71"/>
            <p:cNvSpPr/>
            <p:nvPr/>
          </p:nvSpPr>
          <p:spPr>
            <a:xfrm>
              <a:off x="4628" y="1582"/>
              <a:ext cx="52" cy="56"/>
            </a:xfrm>
            <a:custGeom>
              <a:avLst/>
              <a:gdLst>
                <a:gd name="txL" fmla="*/ 0 w 60"/>
                <a:gd name="txT" fmla="*/ 0 h 81"/>
                <a:gd name="txR" fmla="*/ 60 w 60"/>
                <a:gd name="txB" fmla="*/ 81 h 81"/>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txL" t="txT" r="txR" b="tx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7" name="Freeform 72"/>
            <p:cNvSpPr/>
            <p:nvPr/>
          </p:nvSpPr>
          <p:spPr>
            <a:xfrm>
              <a:off x="4894" y="1536"/>
              <a:ext cx="61" cy="43"/>
            </a:xfrm>
            <a:custGeom>
              <a:avLst/>
              <a:gdLst>
                <a:gd name="txL" fmla="*/ 0 w 71"/>
                <a:gd name="txT" fmla="*/ 0 h 61"/>
                <a:gd name="txR" fmla="*/ 71 w 71"/>
                <a:gd name="txB" fmla="*/ 61 h 61"/>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txL" t="txT" r="txR" b="tx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8" name="Freeform 73"/>
            <p:cNvSpPr/>
            <p:nvPr/>
          </p:nvSpPr>
          <p:spPr>
            <a:xfrm>
              <a:off x="4710" y="1513"/>
              <a:ext cx="20" cy="21"/>
            </a:xfrm>
            <a:custGeom>
              <a:avLst/>
              <a:gdLst>
                <a:gd name="txL" fmla="*/ 0 w 23"/>
                <a:gd name="txT" fmla="*/ 0 h 30"/>
                <a:gd name="txR" fmla="*/ 23 w 23"/>
                <a:gd name="txB" fmla="*/ 30 h 30"/>
              </a:gdLst>
              <a:ahLst/>
              <a:cxnLst>
                <a:cxn ang="0">
                  <a:pos x="9" y="0"/>
                </a:cxn>
                <a:cxn ang="0">
                  <a:pos x="0" y="14"/>
                </a:cxn>
                <a:cxn ang="0">
                  <a:pos x="12" y="30"/>
                </a:cxn>
                <a:cxn ang="0">
                  <a:pos x="9" y="0"/>
                </a:cxn>
              </a:cxnLst>
              <a:rect l="txL" t="txT" r="txR" b="txB"/>
              <a:pathLst>
                <a:path w="23" h="30">
                  <a:moveTo>
                    <a:pt x="9" y="0"/>
                  </a:moveTo>
                  <a:cubicBezTo>
                    <a:pt x="8" y="7"/>
                    <a:pt x="3" y="8"/>
                    <a:pt x="0" y="14"/>
                  </a:cubicBezTo>
                  <a:cubicBezTo>
                    <a:pt x="3" y="21"/>
                    <a:pt x="8" y="24"/>
                    <a:pt x="12" y="30"/>
                  </a:cubicBezTo>
                  <a:cubicBezTo>
                    <a:pt x="23" y="15"/>
                    <a:pt x="4" y="9"/>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9" name="Freeform 74"/>
            <p:cNvSpPr/>
            <p:nvPr/>
          </p:nvSpPr>
          <p:spPr>
            <a:xfrm>
              <a:off x="4701" y="1492"/>
              <a:ext cx="23" cy="16"/>
            </a:xfrm>
            <a:custGeom>
              <a:avLst/>
              <a:gdLst>
                <a:gd name="txL" fmla="*/ 0 w 26"/>
                <a:gd name="txT" fmla="*/ 0 h 23"/>
                <a:gd name="txR" fmla="*/ 26 w 26"/>
                <a:gd name="txB" fmla="*/ 23 h 23"/>
              </a:gdLst>
              <a:ahLst/>
              <a:cxnLst>
                <a:cxn ang="0">
                  <a:pos x="19" y="0"/>
                </a:cxn>
                <a:cxn ang="0">
                  <a:pos x="0" y="14"/>
                </a:cxn>
                <a:cxn ang="0">
                  <a:pos x="21" y="20"/>
                </a:cxn>
                <a:cxn ang="0">
                  <a:pos x="19" y="0"/>
                </a:cxn>
              </a:cxnLst>
              <a:rect l="txL" t="txT" r="txR" b="txB"/>
              <a:pathLst>
                <a:path w="26" h="23">
                  <a:moveTo>
                    <a:pt x="19" y="0"/>
                  </a:moveTo>
                  <a:cubicBezTo>
                    <a:pt x="17" y="12"/>
                    <a:pt x="10" y="11"/>
                    <a:pt x="0" y="14"/>
                  </a:cubicBezTo>
                  <a:cubicBezTo>
                    <a:pt x="5" y="23"/>
                    <a:pt x="11" y="22"/>
                    <a:pt x="21" y="20"/>
                  </a:cubicBezTo>
                  <a:cubicBezTo>
                    <a:pt x="26" y="12"/>
                    <a:pt x="23" y="7"/>
                    <a:pt x="1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0" name="Freeform 75"/>
            <p:cNvSpPr/>
            <p:nvPr/>
          </p:nvSpPr>
          <p:spPr>
            <a:xfrm>
              <a:off x="4525" y="1311"/>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1" name="Freeform 76"/>
            <p:cNvSpPr/>
            <p:nvPr/>
          </p:nvSpPr>
          <p:spPr>
            <a:xfrm>
              <a:off x="4564" y="1351"/>
              <a:ext cx="30" cy="31"/>
            </a:xfrm>
            <a:custGeom>
              <a:avLst/>
              <a:gdLst>
                <a:gd name="txL" fmla="*/ 0 w 34"/>
                <a:gd name="txT" fmla="*/ 0 h 44"/>
                <a:gd name="txR" fmla="*/ 34 w 34"/>
                <a:gd name="txB" fmla="*/ 44 h 44"/>
              </a:gdLst>
              <a:ahLst/>
              <a:cxnLst>
                <a:cxn ang="0">
                  <a:pos x="30" y="0"/>
                </a:cxn>
                <a:cxn ang="0">
                  <a:pos x="10" y="9"/>
                </a:cxn>
                <a:cxn ang="0">
                  <a:pos x="14" y="32"/>
                </a:cxn>
                <a:cxn ang="0">
                  <a:pos x="26" y="36"/>
                </a:cxn>
                <a:cxn ang="0">
                  <a:pos x="30" y="0"/>
                </a:cxn>
              </a:cxnLst>
              <a:rect l="txL" t="txT" r="txR" b="tx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2" name="Freeform 77"/>
            <p:cNvSpPr/>
            <p:nvPr/>
          </p:nvSpPr>
          <p:spPr>
            <a:xfrm>
              <a:off x="4595" y="1410"/>
              <a:ext cx="32" cy="26"/>
            </a:xfrm>
            <a:custGeom>
              <a:avLst/>
              <a:gdLst>
                <a:gd name="txL" fmla="*/ 0 w 38"/>
                <a:gd name="txT" fmla="*/ 0 h 37"/>
                <a:gd name="txR" fmla="*/ 38 w 38"/>
                <a:gd name="txB" fmla="*/ 37 h 37"/>
              </a:gdLst>
              <a:ahLst/>
              <a:cxnLst>
                <a:cxn ang="0">
                  <a:pos x="34" y="2"/>
                </a:cxn>
                <a:cxn ang="0">
                  <a:pos x="10" y="2"/>
                </a:cxn>
                <a:cxn ang="0">
                  <a:pos x="14" y="25"/>
                </a:cxn>
                <a:cxn ang="0">
                  <a:pos x="26" y="29"/>
                </a:cxn>
                <a:cxn ang="0">
                  <a:pos x="34" y="2"/>
                </a:cxn>
              </a:cxnLst>
              <a:rect l="txL" t="txT" r="txR" b="tx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3" name="Freeform 78"/>
            <p:cNvSpPr/>
            <p:nvPr/>
          </p:nvSpPr>
          <p:spPr>
            <a:xfrm>
              <a:off x="4634" y="1400"/>
              <a:ext cx="32" cy="25"/>
            </a:xfrm>
            <a:custGeom>
              <a:avLst/>
              <a:gdLst>
                <a:gd name="txL" fmla="*/ 0 w 38"/>
                <a:gd name="txT" fmla="*/ 0 h 34"/>
                <a:gd name="txR" fmla="*/ 38 w 38"/>
                <a:gd name="txB" fmla="*/ 34 h 34"/>
              </a:gdLst>
              <a:ahLst/>
              <a:cxnLst>
                <a:cxn ang="0">
                  <a:pos x="34" y="2"/>
                </a:cxn>
                <a:cxn ang="0">
                  <a:pos x="10" y="2"/>
                </a:cxn>
                <a:cxn ang="0">
                  <a:pos x="16" y="22"/>
                </a:cxn>
                <a:cxn ang="0">
                  <a:pos x="27" y="22"/>
                </a:cxn>
                <a:cxn ang="0">
                  <a:pos x="34" y="2"/>
                </a:cxn>
              </a:cxnLst>
              <a:rect l="txL" t="txT" r="txR" b="tx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4" name="Freeform 79"/>
            <p:cNvSpPr/>
            <p:nvPr/>
          </p:nvSpPr>
          <p:spPr>
            <a:xfrm>
              <a:off x="4623" y="1367"/>
              <a:ext cx="30" cy="19"/>
            </a:xfrm>
            <a:custGeom>
              <a:avLst/>
              <a:gdLst>
                <a:gd name="txL" fmla="*/ 0 w 35"/>
                <a:gd name="txT" fmla="*/ 0 h 27"/>
                <a:gd name="txR" fmla="*/ 35 w 35"/>
                <a:gd name="txB" fmla="*/ 27 h 27"/>
              </a:gdLst>
              <a:ahLst/>
              <a:cxnLst>
                <a:cxn ang="0">
                  <a:pos x="31" y="1"/>
                </a:cxn>
                <a:cxn ang="0">
                  <a:pos x="10" y="2"/>
                </a:cxn>
                <a:cxn ang="0">
                  <a:pos x="13" y="15"/>
                </a:cxn>
                <a:cxn ang="0">
                  <a:pos x="25" y="19"/>
                </a:cxn>
                <a:cxn ang="0">
                  <a:pos x="31" y="1"/>
                </a:cxn>
              </a:cxnLst>
              <a:rect l="txL" t="txT" r="txR" b="tx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5" name="Freeform 80"/>
            <p:cNvSpPr/>
            <p:nvPr/>
          </p:nvSpPr>
          <p:spPr>
            <a:xfrm>
              <a:off x="4593" y="1343"/>
              <a:ext cx="30" cy="33"/>
            </a:xfrm>
            <a:custGeom>
              <a:avLst/>
              <a:gdLst>
                <a:gd name="txL" fmla="*/ 0 w 35"/>
                <a:gd name="txT" fmla="*/ 0 h 47"/>
                <a:gd name="txR" fmla="*/ 35 w 35"/>
                <a:gd name="txB" fmla="*/ 47 h 47"/>
              </a:gdLst>
              <a:ahLst/>
              <a:cxnLst>
                <a:cxn ang="0">
                  <a:pos x="28" y="16"/>
                </a:cxn>
                <a:cxn ang="0">
                  <a:pos x="19" y="2"/>
                </a:cxn>
                <a:cxn ang="0">
                  <a:pos x="10" y="25"/>
                </a:cxn>
                <a:cxn ang="0">
                  <a:pos x="19" y="35"/>
                </a:cxn>
                <a:cxn ang="0">
                  <a:pos x="27" y="29"/>
                </a:cxn>
                <a:cxn ang="0">
                  <a:pos x="28" y="16"/>
                </a:cxn>
              </a:cxnLst>
              <a:rect l="txL" t="txT" r="txR" b="tx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6" name="Freeform 81"/>
            <p:cNvSpPr/>
            <p:nvPr/>
          </p:nvSpPr>
          <p:spPr>
            <a:xfrm>
              <a:off x="4556" y="1329"/>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7" name="Freeform 82"/>
            <p:cNvSpPr/>
            <p:nvPr/>
          </p:nvSpPr>
          <p:spPr>
            <a:xfrm>
              <a:off x="4602" y="1378"/>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8" name="Freeform 83"/>
            <p:cNvSpPr/>
            <p:nvPr/>
          </p:nvSpPr>
          <p:spPr>
            <a:xfrm>
              <a:off x="2750" y="93"/>
              <a:ext cx="162" cy="101"/>
            </a:xfrm>
            <a:custGeom>
              <a:avLst/>
              <a:gdLst>
                <a:gd name="txL" fmla="*/ 0 w 189"/>
                <a:gd name="txT" fmla="*/ 0 h 144"/>
                <a:gd name="txR" fmla="*/ 189 w 189"/>
                <a:gd name="txB" fmla="*/ 144 h 144"/>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txL" t="txT" r="txR" b="tx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9" name="Freeform 84"/>
            <p:cNvSpPr/>
            <p:nvPr/>
          </p:nvSpPr>
          <p:spPr>
            <a:xfrm>
              <a:off x="2847" y="191"/>
              <a:ext cx="46" cy="11"/>
            </a:xfrm>
            <a:custGeom>
              <a:avLst/>
              <a:gdLst>
                <a:gd name="txL" fmla="*/ 0 w 53"/>
                <a:gd name="txT" fmla="*/ 0 h 17"/>
                <a:gd name="txR" fmla="*/ 53 w 53"/>
                <a:gd name="txB" fmla="*/ 17 h 17"/>
              </a:gdLst>
              <a:ahLst/>
              <a:cxnLst>
                <a:cxn ang="0">
                  <a:pos x="24" y="0"/>
                </a:cxn>
                <a:cxn ang="0">
                  <a:pos x="12" y="2"/>
                </a:cxn>
                <a:cxn ang="0">
                  <a:pos x="32" y="16"/>
                </a:cxn>
                <a:cxn ang="0">
                  <a:pos x="44" y="14"/>
                </a:cxn>
                <a:cxn ang="0">
                  <a:pos x="24" y="0"/>
                </a:cxn>
              </a:cxnLst>
              <a:rect l="txL" t="txT" r="txR" b="tx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0" name="Freeform 85"/>
            <p:cNvSpPr/>
            <p:nvPr/>
          </p:nvSpPr>
          <p:spPr>
            <a:xfrm>
              <a:off x="3082" y="45"/>
              <a:ext cx="49" cy="26"/>
            </a:xfrm>
            <a:custGeom>
              <a:avLst/>
              <a:gdLst>
                <a:gd name="txL" fmla="*/ 0 w 57"/>
                <a:gd name="txT" fmla="*/ 0 h 37"/>
                <a:gd name="txR" fmla="*/ 57 w 57"/>
                <a:gd name="txB" fmla="*/ 37 h 37"/>
              </a:gdLst>
              <a:ahLst/>
              <a:cxnLst>
                <a:cxn ang="0">
                  <a:pos x="57" y="4"/>
                </a:cxn>
                <a:cxn ang="0">
                  <a:pos x="25" y="24"/>
                </a:cxn>
                <a:cxn ang="0">
                  <a:pos x="11" y="34"/>
                </a:cxn>
                <a:cxn ang="0">
                  <a:pos x="9" y="4"/>
                </a:cxn>
                <a:cxn ang="0">
                  <a:pos x="21" y="0"/>
                </a:cxn>
                <a:cxn ang="0">
                  <a:pos x="57" y="4"/>
                </a:cxn>
              </a:cxnLst>
              <a:rect l="txL" t="txT" r="txR" b="tx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1" name="Freeform 86"/>
            <p:cNvSpPr/>
            <p:nvPr/>
          </p:nvSpPr>
          <p:spPr>
            <a:xfrm>
              <a:off x="3117" y="57"/>
              <a:ext cx="58" cy="19"/>
            </a:xfrm>
            <a:custGeom>
              <a:avLst/>
              <a:gdLst>
                <a:gd name="txL" fmla="*/ 0 w 68"/>
                <a:gd name="txT" fmla="*/ 0 h 26"/>
                <a:gd name="txR" fmla="*/ 68 w 68"/>
                <a:gd name="txB" fmla="*/ 26 h 26"/>
              </a:gdLst>
              <a:ahLst/>
              <a:cxnLst>
                <a:cxn ang="0">
                  <a:pos x="29" y="0"/>
                </a:cxn>
                <a:cxn ang="0">
                  <a:pos x="11" y="6"/>
                </a:cxn>
                <a:cxn ang="0">
                  <a:pos x="57" y="26"/>
                </a:cxn>
                <a:cxn ang="0">
                  <a:pos x="63" y="24"/>
                </a:cxn>
                <a:cxn ang="0">
                  <a:pos x="29" y="0"/>
                </a:cxn>
              </a:cxnLst>
              <a:rect l="txL" t="txT" r="txR" b="tx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2" name="Freeform 87"/>
            <p:cNvSpPr/>
            <p:nvPr/>
          </p:nvSpPr>
          <p:spPr>
            <a:xfrm>
              <a:off x="3179" y="60"/>
              <a:ext cx="58" cy="30"/>
            </a:xfrm>
            <a:custGeom>
              <a:avLst/>
              <a:gdLst>
                <a:gd name="txL" fmla="*/ 0 w 66"/>
                <a:gd name="txT" fmla="*/ 0 h 43"/>
                <a:gd name="txR" fmla="*/ 66 w 66"/>
                <a:gd name="txB" fmla="*/ 43 h 43"/>
              </a:gdLst>
              <a:ahLst/>
              <a:cxnLst>
                <a:cxn ang="0">
                  <a:pos x="50" y="9"/>
                </a:cxn>
                <a:cxn ang="0">
                  <a:pos x="26" y="9"/>
                </a:cxn>
                <a:cxn ang="0">
                  <a:pos x="10" y="9"/>
                </a:cxn>
                <a:cxn ang="0">
                  <a:pos x="8" y="35"/>
                </a:cxn>
                <a:cxn ang="0">
                  <a:pos x="32" y="43"/>
                </a:cxn>
                <a:cxn ang="0">
                  <a:pos x="62" y="27"/>
                </a:cxn>
                <a:cxn ang="0">
                  <a:pos x="50" y="9"/>
                </a:cxn>
              </a:cxnLst>
              <a:rect l="txL" t="txT" r="txR" b="tx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3" name="Freeform 88"/>
            <p:cNvSpPr/>
            <p:nvPr/>
          </p:nvSpPr>
          <p:spPr>
            <a:xfrm>
              <a:off x="3581" y="85"/>
              <a:ext cx="101" cy="29"/>
            </a:xfrm>
            <a:custGeom>
              <a:avLst/>
              <a:gdLst>
                <a:gd name="txL" fmla="*/ 0 w 117"/>
                <a:gd name="txT" fmla="*/ 0 h 41"/>
                <a:gd name="txR" fmla="*/ 117 w 117"/>
                <a:gd name="txB" fmla="*/ 41 h 41"/>
              </a:gdLst>
              <a:ahLst/>
              <a:cxnLst>
                <a:cxn ang="0">
                  <a:pos x="14" y="0"/>
                </a:cxn>
                <a:cxn ang="0">
                  <a:pos x="8" y="16"/>
                </a:cxn>
                <a:cxn ang="0">
                  <a:pos x="50" y="30"/>
                </a:cxn>
                <a:cxn ang="0">
                  <a:pos x="76" y="36"/>
                </a:cxn>
                <a:cxn ang="0">
                  <a:pos x="112" y="22"/>
                </a:cxn>
                <a:cxn ang="0">
                  <a:pos x="78" y="4"/>
                </a:cxn>
                <a:cxn ang="0">
                  <a:pos x="14" y="0"/>
                </a:cxn>
              </a:cxnLst>
              <a:rect l="txL" t="txT" r="txR" b="tx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4" name="Freeform 89"/>
            <p:cNvSpPr/>
            <p:nvPr/>
          </p:nvSpPr>
          <p:spPr>
            <a:xfrm>
              <a:off x="3684" y="84"/>
              <a:ext cx="53" cy="23"/>
            </a:xfrm>
            <a:custGeom>
              <a:avLst/>
              <a:gdLst>
                <a:gd name="txL" fmla="*/ 0 w 62"/>
                <a:gd name="txT" fmla="*/ 0 h 32"/>
                <a:gd name="txR" fmla="*/ 62 w 62"/>
                <a:gd name="txB" fmla="*/ 32 h 32"/>
              </a:gdLst>
              <a:ahLst/>
              <a:cxnLst>
                <a:cxn ang="0">
                  <a:pos x="32" y="4"/>
                </a:cxn>
                <a:cxn ang="0">
                  <a:pos x="62" y="10"/>
                </a:cxn>
                <a:cxn ang="0">
                  <a:pos x="30" y="32"/>
                </a:cxn>
                <a:cxn ang="0">
                  <a:pos x="6" y="22"/>
                </a:cxn>
                <a:cxn ang="0">
                  <a:pos x="32" y="4"/>
                </a:cxn>
              </a:cxnLst>
              <a:rect l="txL" t="txT" r="txR" b="tx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5" name="Freeform 90"/>
            <p:cNvSpPr/>
            <p:nvPr/>
          </p:nvSpPr>
          <p:spPr>
            <a:xfrm>
              <a:off x="3660" y="111"/>
              <a:ext cx="42" cy="16"/>
            </a:xfrm>
            <a:custGeom>
              <a:avLst/>
              <a:gdLst>
                <a:gd name="txL" fmla="*/ 0 w 49"/>
                <a:gd name="txT" fmla="*/ 0 h 23"/>
                <a:gd name="txR" fmla="*/ 49 w 49"/>
                <a:gd name="txB" fmla="*/ 23 h 23"/>
              </a:gdLst>
              <a:ahLst/>
              <a:cxnLst>
                <a:cxn ang="0">
                  <a:pos x="20" y="1"/>
                </a:cxn>
                <a:cxn ang="0">
                  <a:pos x="6" y="5"/>
                </a:cxn>
                <a:cxn ang="0">
                  <a:pos x="38" y="23"/>
                </a:cxn>
                <a:cxn ang="0">
                  <a:pos x="20" y="1"/>
                </a:cxn>
              </a:cxnLst>
              <a:rect l="txL" t="txT" r="txR" b="txB"/>
              <a:pathLst>
                <a:path w="49" h="23">
                  <a:moveTo>
                    <a:pt x="20" y="1"/>
                  </a:moveTo>
                  <a:cubicBezTo>
                    <a:pt x="15" y="2"/>
                    <a:pt x="8" y="0"/>
                    <a:pt x="6" y="5"/>
                  </a:cubicBezTo>
                  <a:cubicBezTo>
                    <a:pt x="0" y="19"/>
                    <a:pt x="32" y="21"/>
                    <a:pt x="38" y="23"/>
                  </a:cubicBezTo>
                  <a:cubicBezTo>
                    <a:pt x="49" y="6"/>
                    <a:pt x="35" y="3"/>
                    <a:pt x="20"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6" name="Freeform 91"/>
            <p:cNvSpPr/>
            <p:nvPr/>
          </p:nvSpPr>
          <p:spPr>
            <a:xfrm>
              <a:off x="3950" y="321"/>
              <a:ext cx="87" cy="106"/>
            </a:xfrm>
            <a:custGeom>
              <a:avLst/>
              <a:gdLst>
                <a:gd name="txL" fmla="*/ 0 w 102"/>
                <a:gd name="txT" fmla="*/ 0 h 152"/>
                <a:gd name="txR" fmla="*/ 102 w 102"/>
                <a:gd name="txB" fmla="*/ 152 h 152"/>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txL" t="txT" r="txR" b="tx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7" name="Freeform 92"/>
            <p:cNvSpPr/>
            <p:nvPr/>
          </p:nvSpPr>
          <p:spPr>
            <a:xfrm>
              <a:off x="4020" y="431"/>
              <a:ext cx="63" cy="73"/>
            </a:xfrm>
            <a:custGeom>
              <a:avLst/>
              <a:gdLst>
                <a:gd name="txL" fmla="*/ 0 w 74"/>
                <a:gd name="txT" fmla="*/ 0 h 103"/>
                <a:gd name="txR" fmla="*/ 74 w 74"/>
                <a:gd name="txB" fmla="*/ 103 h 103"/>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txL" t="txT" r="txR" b="tx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8" name="Freeform 93"/>
            <p:cNvSpPr/>
            <p:nvPr/>
          </p:nvSpPr>
          <p:spPr>
            <a:xfrm>
              <a:off x="3978" y="506"/>
              <a:ext cx="126" cy="176"/>
            </a:xfrm>
            <a:custGeom>
              <a:avLst/>
              <a:gdLst>
                <a:gd name="txL" fmla="*/ 0 w 146"/>
                <a:gd name="txT" fmla="*/ 0 h 252"/>
                <a:gd name="txR" fmla="*/ 146 w 146"/>
                <a:gd name="txB" fmla="*/ 252 h 252"/>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txL" t="txT" r="txR" b="tx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9" name="Freeform 94"/>
            <p:cNvSpPr/>
            <p:nvPr/>
          </p:nvSpPr>
          <p:spPr>
            <a:xfrm>
              <a:off x="2758" y="35"/>
              <a:ext cx="60" cy="28"/>
            </a:xfrm>
            <a:custGeom>
              <a:avLst/>
              <a:gdLst>
                <a:gd name="txL" fmla="*/ 0 w 70"/>
                <a:gd name="txT" fmla="*/ 0 h 40"/>
                <a:gd name="txR" fmla="*/ 70 w 70"/>
                <a:gd name="txB" fmla="*/ 40 h 40"/>
              </a:gdLst>
              <a:ahLst/>
              <a:cxnLst>
                <a:cxn ang="0">
                  <a:pos x="59" y="0"/>
                </a:cxn>
                <a:cxn ang="0">
                  <a:pos x="65" y="20"/>
                </a:cxn>
                <a:cxn ang="0">
                  <a:pos x="41" y="24"/>
                </a:cxn>
                <a:cxn ang="0">
                  <a:pos x="31" y="40"/>
                </a:cxn>
                <a:cxn ang="0">
                  <a:pos x="7" y="38"/>
                </a:cxn>
                <a:cxn ang="0">
                  <a:pos x="1" y="36"/>
                </a:cxn>
                <a:cxn ang="0">
                  <a:pos x="33" y="20"/>
                </a:cxn>
                <a:cxn ang="0">
                  <a:pos x="59" y="0"/>
                </a:cxn>
              </a:cxnLst>
              <a:rect l="txL" t="txT" r="txR" b="tx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0" name="Freeform 95"/>
            <p:cNvSpPr/>
            <p:nvPr/>
          </p:nvSpPr>
          <p:spPr>
            <a:xfrm>
              <a:off x="2635" y="43"/>
              <a:ext cx="22" cy="21"/>
            </a:xfrm>
            <a:custGeom>
              <a:avLst/>
              <a:gdLst>
                <a:gd name="txL" fmla="*/ 0 w 26"/>
                <a:gd name="txT" fmla="*/ 0 h 29"/>
                <a:gd name="txR" fmla="*/ 26 w 26"/>
                <a:gd name="txB" fmla="*/ 29 h 29"/>
              </a:gdLst>
              <a:ahLst/>
              <a:cxnLst>
                <a:cxn ang="0">
                  <a:pos x="18" y="0"/>
                </a:cxn>
                <a:cxn ang="0">
                  <a:pos x="0" y="18"/>
                </a:cxn>
                <a:cxn ang="0">
                  <a:pos x="18" y="26"/>
                </a:cxn>
                <a:cxn ang="0">
                  <a:pos x="18" y="0"/>
                </a:cxn>
              </a:cxnLst>
              <a:rect l="txL" t="txT" r="txR" b="txB"/>
              <a:pathLst>
                <a:path w="26" h="29">
                  <a:moveTo>
                    <a:pt x="18" y="0"/>
                  </a:moveTo>
                  <a:cubicBezTo>
                    <a:pt x="9" y="6"/>
                    <a:pt x="4" y="7"/>
                    <a:pt x="0" y="18"/>
                  </a:cubicBezTo>
                  <a:cubicBezTo>
                    <a:pt x="7" y="25"/>
                    <a:pt x="9" y="29"/>
                    <a:pt x="18" y="26"/>
                  </a:cubicBezTo>
                  <a:cubicBezTo>
                    <a:pt x="22" y="14"/>
                    <a:pt x="26" y="12"/>
                    <a:pt x="1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1" name="Freeform 96"/>
            <p:cNvSpPr/>
            <p:nvPr/>
          </p:nvSpPr>
          <p:spPr>
            <a:xfrm>
              <a:off x="2663" y="42"/>
              <a:ext cx="42" cy="25"/>
            </a:xfrm>
            <a:custGeom>
              <a:avLst/>
              <a:gdLst>
                <a:gd name="txL" fmla="*/ 0 w 49"/>
                <a:gd name="txT" fmla="*/ 0 h 36"/>
                <a:gd name="txR" fmla="*/ 49 w 49"/>
                <a:gd name="txB" fmla="*/ 36 h 36"/>
              </a:gdLst>
              <a:ahLst/>
              <a:cxnLst>
                <a:cxn ang="0">
                  <a:pos x="14" y="6"/>
                </a:cxn>
                <a:cxn ang="0">
                  <a:pos x="0" y="18"/>
                </a:cxn>
                <a:cxn ang="0">
                  <a:pos x="6" y="32"/>
                </a:cxn>
                <a:cxn ang="0">
                  <a:pos x="18" y="36"/>
                </a:cxn>
                <a:cxn ang="0">
                  <a:pos x="40" y="26"/>
                </a:cxn>
                <a:cxn ang="0">
                  <a:pos x="14" y="6"/>
                </a:cxn>
              </a:cxnLst>
              <a:rect l="txL" t="txT" r="txR" b="tx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2" name="Freeform 97"/>
            <p:cNvSpPr/>
            <p:nvPr/>
          </p:nvSpPr>
          <p:spPr>
            <a:xfrm>
              <a:off x="2733" y="34"/>
              <a:ext cx="23" cy="15"/>
            </a:xfrm>
            <a:custGeom>
              <a:avLst/>
              <a:gdLst>
                <a:gd name="txL" fmla="*/ 0 w 27"/>
                <a:gd name="txT" fmla="*/ 0 h 22"/>
                <a:gd name="txR" fmla="*/ 27 w 27"/>
                <a:gd name="txB" fmla="*/ 22 h 22"/>
              </a:gdLst>
              <a:ahLst/>
              <a:cxnLst>
                <a:cxn ang="0">
                  <a:pos x="11" y="0"/>
                </a:cxn>
                <a:cxn ang="0">
                  <a:pos x="3" y="12"/>
                </a:cxn>
                <a:cxn ang="0">
                  <a:pos x="19" y="22"/>
                </a:cxn>
                <a:cxn ang="0">
                  <a:pos x="11" y="0"/>
                </a:cxn>
              </a:cxnLst>
              <a:rect l="txL" t="txT" r="txR" b="txB"/>
              <a:pathLst>
                <a:path w="27" h="22">
                  <a:moveTo>
                    <a:pt x="11" y="0"/>
                  </a:moveTo>
                  <a:cubicBezTo>
                    <a:pt x="8" y="4"/>
                    <a:pt x="0" y="8"/>
                    <a:pt x="3" y="12"/>
                  </a:cubicBezTo>
                  <a:cubicBezTo>
                    <a:pt x="6" y="17"/>
                    <a:pt x="19" y="22"/>
                    <a:pt x="19" y="22"/>
                  </a:cubicBezTo>
                  <a:cubicBezTo>
                    <a:pt x="27" y="10"/>
                    <a:pt x="15" y="11"/>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3" name="Freeform 98"/>
            <p:cNvSpPr/>
            <p:nvPr/>
          </p:nvSpPr>
          <p:spPr>
            <a:xfrm>
              <a:off x="2712" y="50"/>
              <a:ext cx="17" cy="13"/>
            </a:xfrm>
            <a:custGeom>
              <a:avLst/>
              <a:gdLst>
                <a:gd name="txL" fmla="*/ 0 w 20"/>
                <a:gd name="txT" fmla="*/ 0 h 18"/>
                <a:gd name="txR" fmla="*/ 20 w 20"/>
                <a:gd name="txB" fmla="*/ 18 h 18"/>
              </a:gdLst>
              <a:ahLst/>
              <a:cxnLst>
                <a:cxn ang="0">
                  <a:pos x="11" y="0"/>
                </a:cxn>
                <a:cxn ang="0">
                  <a:pos x="9" y="18"/>
                </a:cxn>
                <a:cxn ang="0">
                  <a:pos x="11" y="0"/>
                </a:cxn>
              </a:cxnLst>
              <a:rect l="txL" t="txT" r="txR" b="txB"/>
              <a:pathLst>
                <a:path w="20" h="18">
                  <a:moveTo>
                    <a:pt x="11" y="0"/>
                  </a:moveTo>
                  <a:cubicBezTo>
                    <a:pt x="1" y="14"/>
                    <a:pt x="0" y="9"/>
                    <a:pt x="9" y="18"/>
                  </a:cubicBezTo>
                  <a:cubicBezTo>
                    <a:pt x="20" y="14"/>
                    <a:pt x="16" y="18"/>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4" name="Freeform 99"/>
            <p:cNvSpPr/>
            <p:nvPr/>
          </p:nvSpPr>
          <p:spPr>
            <a:xfrm>
              <a:off x="4023" y="65"/>
              <a:ext cx="21" cy="31"/>
            </a:xfrm>
            <a:custGeom>
              <a:avLst/>
              <a:gdLst>
                <a:gd name="txL" fmla="*/ 0 w 24"/>
                <a:gd name="txT" fmla="*/ 0 h 44"/>
                <a:gd name="txR" fmla="*/ 24 w 24"/>
                <a:gd name="txB" fmla="*/ 44 h 44"/>
              </a:gdLst>
              <a:ahLst/>
              <a:cxnLst>
                <a:cxn ang="0">
                  <a:pos x="24" y="0"/>
                </a:cxn>
                <a:cxn ang="0">
                  <a:pos x="8" y="16"/>
                </a:cxn>
                <a:cxn ang="0">
                  <a:pos x="0" y="34"/>
                </a:cxn>
                <a:cxn ang="0">
                  <a:pos x="16" y="40"/>
                </a:cxn>
                <a:cxn ang="0">
                  <a:pos x="24" y="0"/>
                </a:cxn>
              </a:cxnLst>
              <a:rect l="txL" t="txT" r="txR" b="tx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5" name="Freeform 100"/>
            <p:cNvSpPr/>
            <p:nvPr/>
          </p:nvSpPr>
          <p:spPr>
            <a:xfrm>
              <a:off x="3007" y="1423"/>
              <a:ext cx="35" cy="17"/>
            </a:xfrm>
            <a:custGeom>
              <a:avLst/>
              <a:gdLst>
                <a:gd name="txL" fmla="*/ 0 w 41"/>
                <a:gd name="txT" fmla="*/ 0 h 24"/>
                <a:gd name="txR" fmla="*/ 41 w 41"/>
                <a:gd name="txB" fmla="*/ 24 h 24"/>
              </a:gdLst>
              <a:ahLst/>
              <a:cxnLst>
                <a:cxn ang="0">
                  <a:pos x="30" y="0"/>
                </a:cxn>
                <a:cxn ang="0">
                  <a:pos x="26" y="24"/>
                </a:cxn>
                <a:cxn ang="0">
                  <a:pos x="30" y="0"/>
                </a:cxn>
              </a:cxnLst>
              <a:rect l="txL" t="txT" r="txR" b="txB"/>
              <a:pathLst>
                <a:path w="41" h="24">
                  <a:moveTo>
                    <a:pt x="30" y="0"/>
                  </a:moveTo>
                  <a:cubicBezTo>
                    <a:pt x="4" y="4"/>
                    <a:pt x="0" y="17"/>
                    <a:pt x="26" y="24"/>
                  </a:cubicBezTo>
                  <a:cubicBezTo>
                    <a:pt x="41" y="19"/>
                    <a:pt x="38" y="10"/>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6" name="Freeform 101"/>
            <p:cNvSpPr/>
            <p:nvPr/>
          </p:nvSpPr>
          <p:spPr>
            <a:xfrm>
              <a:off x="3053" y="1416"/>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7" name="Freeform 102"/>
            <p:cNvSpPr/>
            <p:nvPr/>
          </p:nvSpPr>
          <p:spPr>
            <a:xfrm>
              <a:off x="2976" y="1272"/>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8" name="Freeform 103"/>
            <p:cNvSpPr/>
            <p:nvPr/>
          </p:nvSpPr>
          <p:spPr>
            <a:xfrm>
              <a:off x="3045" y="1204"/>
              <a:ext cx="12"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9" name="Freeform 104"/>
            <p:cNvSpPr/>
            <p:nvPr/>
          </p:nvSpPr>
          <p:spPr>
            <a:xfrm>
              <a:off x="3017" y="1203"/>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0" name="Freeform 105"/>
            <p:cNvSpPr/>
            <p:nvPr/>
          </p:nvSpPr>
          <p:spPr>
            <a:xfrm>
              <a:off x="3004" y="1224"/>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1" name="Freeform 106"/>
            <p:cNvSpPr/>
            <p:nvPr/>
          </p:nvSpPr>
          <p:spPr>
            <a:xfrm>
              <a:off x="2976" y="1256"/>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2" name="Freeform 107"/>
            <p:cNvSpPr/>
            <p:nvPr/>
          </p:nvSpPr>
          <p:spPr>
            <a:xfrm>
              <a:off x="2997" y="1243"/>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3" name="Freeform 108"/>
            <p:cNvSpPr/>
            <p:nvPr/>
          </p:nvSpPr>
          <p:spPr>
            <a:xfrm>
              <a:off x="2154" y="320"/>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4" name="Freeform 109"/>
            <p:cNvSpPr/>
            <p:nvPr/>
          </p:nvSpPr>
          <p:spPr>
            <a:xfrm>
              <a:off x="2084" y="288"/>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5" name="Freeform 110"/>
            <p:cNvSpPr/>
            <p:nvPr/>
          </p:nvSpPr>
          <p:spPr>
            <a:xfrm>
              <a:off x="1810" y="85"/>
              <a:ext cx="2370" cy="1537"/>
            </a:xfrm>
            <a:custGeom>
              <a:avLst/>
              <a:gdLst>
                <a:gd name="txL" fmla="*/ 0 w 2060"/>
                <a:gd name="txT" fmla="*/ 0 h 1644"/>
                <a:gd name="txR" fmla="*/ 2060 w 2060"/>
                <a:gd name="txB" fmla="*/ 1644 h 1644"/>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txL" t="txT" r="txR" b="tx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grpSp>
      <p:grpSp>
        <p:nvGrpSpPr>
          <p:cNvPr id="12291" name="组合 5"/>
          <p:cNvGrpSpPr/>
          <p:nvPr/>
        </p:nvGrpSpPr>
        <p:grpSpPr>
          <a:xfrm>
            <a:off x="3340100" y="2181225"/>
            <a:ext cx="5502275" cy="585788"/>
            <a:chOff x="1851025" y="1249176"/>
            <a:chExt cx="5502275" cy="585787"/>
          </a:xfrm>
        </p:grpSpPr>
        <p:sp>
          <p:nvSpPr>
            <p:cNvPr id="12306" name="Freeform 7"/>
            <p:cNvSpPr/>
            <p:nvPr/>
          </p:nvSpPr>
          <p:spPr>
            <a:xfrm>
              <a:off x="1851025" y="1266638"/>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12307" name="Freeform 6"/>
            <p:cNvSpPr/>
            <p:nvPr/>
          </p:nvSpPr>
          <p:spPr>
            <a:xfrm>
              <a:off x="2555875" y="1266638"/>
              <a:ext cx="4797425" cy="568325"/>
            </a:xfrm>
            <a:custGeom>
              <a:avLst/>
              <a:gdLst>
                <a:gd name="txL" fmla="*/ 0 w 2856"/>
                <a:gd name="txT" fmla="*/ 0 h 358"/>
                <a:gd name="txR" fmla="*/ 2856 w 2856"/>
                <a:gd name="txB" fmla="*/ 358 h 358"/>
              </a:gdLst>
              <a:ahLst/>
              <a:cxnLst>
                <a:cxn ang="0">
                  <a:pos x="0" y="2147483647"/>
                </a:cxn>
                <a:cxn ang="0">
                  <a:pos x="0" y="2147483647"/>
                </a:cxn>
                <a:cxn ang="0">
                  <a:pos x="2147483647" y="2147483647"/>
                </a:cxn>
                <a:cxn ang="0">
                  <a:pos x="2147483647" y="2147483647"/>
                </a:cxn>
                <a:cxn ang="0">
                  <a:pos x="2147483647" y="0"/>
                </a:cxn>
                <a:cxn ang="0">
                  <a:pos x="0" y="2147483647"/>
                </a:cxn>
              </a:cxnLst>
              <a:rect l="txL" t="txT" r="txR" b="tx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12308" name="Text Box 8"/>
            <p:cNvSpPr/>
            <p:nvPr/>
          </p:nvSpPr>
          <p:spPr>
            <a:xfrm>
              <a:off x="2596542" y="1326963"/>
              <a:ext cx="4561237" cy="4603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课程总体介绍</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9" name="Text Box 18"/>
            <p:cNvSpPr/>
            <p:nvPr/>
          </p:nvSpPr>
          <p:spPr>
            <a:xfrm>
              <a:off x="1983423" y="1249176"/>
              <a:ext cx="433705" cy="5835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2292" name="组合 3"/>
          <p:cNvGrpSpPr/>
          <p:nvPr/>
        </p:nvGrpSpPr>
        <p:grpSpPr>
          <a:xfrm>
            <a:off x="3340100" y="3138488"/>
            <a:ext cx="5524500" cy="583565"/>
            <a:chOff x="1847850" y="2697897"/>
            <a:chExt cx="5524500" cy="584715"/>
          </a:xfrm>
        </p:grpSpPr>
        <p:sp>
          <p:nvSpPr>
            <p:cNvPr id="12302" name="Freeform 11"/>
            <p:cNvSpPr/>
            <p:nvPr/>
          </p:nvSpPr>
          <p:spPr>
            <a:xfrm>
              <a:off x="2555875" y="2697897"/>
              <a:ext cx="481647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12303" name="Freeform 12"/>
            <p:cNvSpPr/>
            <p:nvPr/>
          </p:nvSpPr>
          <p:spPr>
            <a:xfrm>
              <a:off x="1847850" y="2697897"/>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12304" name="Text Box 16"/>
            <p:cNvSpPr/>
            <p:nvPr/>
          </p:nvSpPr>
          <p:spPr>
            <a:xfrm>
              <a:off x="1983423" y="2697897"/>
              <a:ext cx="433705" cy="58471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5" name="Text Box 8"/>
            <p:cNvSpPr/>
            <p:nvPr/>
          </p:nvSpPr>
          <p:spPr>
            <a:xfrm>
              <a:off x="2593367" y="2751872"/>
              <a:ext cx="4595995" cy="46128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分布式系统基础知识</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2293" name="组合 4"/>
          <p:cNvGrpSpPr/>
          <p:nvPr/>
        </p:nvGrpSpPr>
        <p:grpSpPr>
          <a:xfrm>
            <a:off x="3340100" y="4094163"/>
            <a:ext cx="5499100" cy="583565"/>
            <a:chOff x="1854200" y="3609122"/>
            <a:chExt cx="5499100" cy="583130"/>
          </a:xfrm>
        </p:grpSpPr>
        <p:sp>
          <p:nvSpPr>
            <p:cNvPr id="12298" name="Freeform 9"/>
            <p:cNvSpPr/>
            <p:nvPr/>
          </p:nvSpPr>
          <p:spPr>
            <a:xfrm>
              <a:off x="2555875" y="3609122"/>
              <a:ext cx="479742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alpha val="100000"/>
              </a:srgbClr>
            </a:solidFill>
            <a:ln w="19050">
              <a:noFill/>
            </a:ln>
          </p:spPr>
          <p:txBody>
            <a:bodyPr/>
            <a:p>
              <a:endParaRPr lang="zh-CN" altLang="en-US"/>
            </a:p>
          </p:txBody>
        </p:sp>
        <p:sp>
          <p:nvSpPr>
            <p:cNvPr id="12299" name="Freeform 10"/>
            <p:cNvSpPr/>
            <p:nvPr/>
          </p:nvSpPr>
          <p:spPr>
            <a:xfrm>
              <a:off x="1854200" y="3609122"/>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alpha val="100000"/>
              </a:srgbClr>
            </a:solidFill>
            <a:ln w="19050">
              <a:noFill/>
            </a:ln>
          </p:spPr>
          <p:txBody>
            <a:bodyPr/>
            <a:p>
              <a:endParaRPr lang="zh-CN" altLang="en-US"/>
            </a:p>
          </p:txBody>
        </p:sp>
        <p:sp>
          <p:nvSpPr>
            <p:cNvPr id="12300" name="Text Box 17"/>
            <p:cNvSpPr/>
            <p:nvPr/>
          </p:nvSpPr>
          <p:spPr>
            <a:xfrm>
              <a:off x="1983423" y="3609122"/>
              <a:ext cx="433705" cy="5831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1" name="Text Box 8"/>
            <p:cNvSpPr/>
            <p:nvPr/>
          </p:nvSpPr>
          <p:spPr>
            <a:xfrm>
              <a:off x="2585598" y="3655159"/>
              <a:ext cx="4624178" cy="4600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What &amp; why</a:t>
              </a:r>
              <a:endPar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2294" name="组合 2"/>
          <p:cNvGrpSpPr/>
          <p:nvPr/>
        </p:nvGrpSpPr>
        <p:grpSpPr>
          <a:xfrm>
            <a:off x="1627188" y="90488"/>
            <a:ext cx="3654425" cy="1327150"/>
            <a:chOff x="162" y="177"/>
            <a:chExt cx="5756" cy="2090"/>
          </a:xfrm>
        </p:grpSpPr>
        <p:sp>
          <p:nvSpPr>
            <p:cNvPr id="12296" name="标题 24"/>
            <p:cNvSpPr/>
            <p:nvPr/>
          </p:nvSpPr>
          <p:spPr>
            <a:xfrm>
              <a:off x="1376" y="177"/>
              <a:ext cx="4542" cy="2090"/>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4800" b="1" dirty="0">
                  <a:solidFill>
                    <a:srgbClr val="404040"/>
                  </a:solidFill>
                  <a:latin typeface="微软雅黑" panose="020B0503020204020204" pitchFamily="34" charset="-122"/>
                  <a:ea typeface="微软雅黑" panose="020B0503020204020204" pitchFamily="34" charset="-122"/>
                  <a:sym typeface="微软雅黑" panose="020B0503020204020204" pitchFamily="34" charset="-122"/>
                </a:rPr>
                <a:t>目 录</a:t>
              </a:r>
              <a:r>
                <a:rPr lang="zh-CN" altLang="en-US" sz="4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rPr>
                <a:t>ONTENTS</a:t>
              </a:r>
              <a:endPar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endParaRPr>
            </a:p>
          </p:txBody>
        </p:sp>
        <p:sp>
          <p:nvSpPr>
            <p:cNvPr id="12297" name="标题 24"/>
            <p:cNvSpPr/>
            <p:nvPr/>
          </p:nvSpPr>
          <p:spPr>
            <a:xfrm>
              <a:off x="162" y="580"/>
              <a:ext cx="1273" cy="1367"/>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C</a:t>
              </a:r>
              <a:endPar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2295" name="图片 4" descr="PPT花纹"/>
          <p:cNvPicPr>
            <a:picLocks noChangeAspect="1"/>
          </p:cNvPicPr>
          <p:nvPr/>
        </p:nvPicPr>
        <p:blipFill>
          <a:blip r:embed="rId1">
            <a:clrChange>
              <a:clrFrom>
                <a:srgbClr val="FFFFFF"/>
              </a:clrFrom>
              <a:clrTo>
                <a:srgbClr val="FFFFFF">
                  <a:alpha val="0"/>
                </a:srgbClr>
              </a:clrTo>
            </a:clrChange>
          </a:blip>
          <a:stretch>
            <a:fillRect/>
          </a:stretch>
        </p:blipFill>
        <p:spPr>
          <a:xfrm>
            <a:off x="7743825" y="-15875"/>
            <a:ext cx="2924175" cy="838200"/>
          </a:xfrm>
          <a:prstGeom prst="rect">
            <a:avLst/>
          </a:prstGeom>
          <a:noFill/>
          <a:ln w="9525">
            <a:noFill/>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3315"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3316"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1</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3317"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10263C"/>
                </a:solidFill>
                <a:ea typeface="微软雅黑" panose="020B0503020204020204" pitchFamily="34" charset="-122"/>
              </a:rPr>
              <a:t>Zookeeper</a:t>
            </a:r>
            <a:r>
              <a:rPr lang="zh-CN" altLang="en-US" sz="2400" dirty="0">
                <a:solidFill>
                  <a:srgbClr val="10263C"/>
                </a:solidFill>
                <a:ea typeface="微软雅黑" panose="020B0503020204020204" pitchFamily="34" charset="-122"/>
              </a:rPr>
              <a:t>简介（</a:t>
            </a:r>
            <a:r>
              <a:rPr lang="en-US" altLang="zh-CN" sz="2400" dirty="0">
                <a:solidFill>
                  <a:srgbClr val="10263C"/>
                </a:solidFill>
                <a:ea typeface="微软雅黑" panose="020B0503020204020204" pitchFamily="34" charset="-122"/>
              </a:rPr>
              <a:t>what</a:t>
            </a:r>
            <a:r>
              <a:rPr lang="zh-CN" altLang="en-US" sz="2400" dirty="0">
                <a:solidFill>
                  <a:srgbClr val="10263C"/>
                </a:solidFill>
                <a:ea typeface="微软雅黑" panose="020B0503020204020204" pitchFamily="34" charset="-122"/>
              </a:rPr>
              <a:t>）</a:t>
            </a:r>
            <a:endParaRPr lang="zh-CN" altLang="en-US" sz="2400" dirty="0">
              <a:solidFill>
                <a:srgbClr val="10263C"/>
              </a:solidFill>
              <a:ea typeface="微软雅黑" panose="020B0503020204020204" pitchFamily="34" charset="-122"/>
            </a:endParaRPr>
          </a:p>
        </p:txBody>
      </p:sp>
      <p:sp>
        <p:nvSpPr>
          <p:cNvPr id="13318" name="矩形 10"/>
          <p:cNvSpPr/>
          <p:nvPr/>
        </p:nvSpPr>
        <p:spPr>
          <a:xfrm>
            <a:off x="1724025" y="1058863"/>
            <a:ext cx="8943975" cy="1337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n"/>
            </a:pPr>
            <a:r>
              <a:rPr lang="en-US" altLang="zh-CN" sz="1800" dirty="0">
                <a:latin typeface="微软雅黑" panose="020B0503020204020204" pitchFamily="34" charset="-122"/>
                <a:ea typeface="微软雅黑" panose="020B0503020204020204" pitchFamily="34" charset="-122"/>
              </a:rPr>
              <a:t>ZooKeeper</a:t>
            </a:r>
            <a:r>
              <a:rPr lang="zh-CN" altLang="en-US" sz="1800" dirty="0">
                <a:latin typeface="微软雅黑" panose="020B0503020204020204" pitchFamily="34" charset="-122"/>
                <a:ea typeface="微软雅黑" panose="020B0503020204020204" pitchFamily="34" charset="-122"/>
              </a:rPr>
              <a:t>致力于提供一个高性能、高可用，且具备严格的顺序访问控制能力的分布式协调服务，是雅虎公司创建，是</a:t>
            </a:r>
            <a:r>
              <a:rPr lang="en-US" altLang="zh-CN" sz="1800" dirty="0">
                <a:latin typeface="微软雅黑" panose="020B0503020204020204" pitchFamily="34" charset="-122"/>
                <a:ea typeface="微软雅黑" panose="020B0503020204020204" pitchFamily="34" charset="-122"/>
              </a:rPr>
              <a:t>Google</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Chubby</a:t>
            </a:r>
            <a:r>
              <a:rPr lang="zh-CN" altLang="en-US" sz="1800" dirty="0">
                <a:latin typeface="微软雅黑" panose="020B0503020204020204" pitchFamily="34" charset="-122"/>
                <a:ea typeface="微软雅黑" panose="020B0503020204020204" pitchFamily="34" charset="-122"/>
              </a:rPr>
              <a:t>一个开源的实现，也是</a:t>
            </a:r>
            <a:r>
              <a:rPr lang="en-US" altLang="zh-CN" sz="1800" dirty="0">
                <a:latin typeface="微软雅黑" panose="020B0503020204020204" pitchFamily="34" charset="-122"/>
                <a:ea typeface="微软雅黑" panose="020B0503020204020204" pitchFamily="34" charset="-122"/>
              </a:rPr>
              <a:t>Hadoop</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Hbase</a:t>
            </a:r>
            <a:r>
              <a:rPr lang="zh-CN" altLang="en-US" sz="1800" dirty="0">
                <a:latin typeface="微软雅黑" panose="020B0503020204020204" pitchFamily="34" charset="-122"/>
                <a:ea typeface="微软雅黑" panose="020B0503020204020204" pitchFamily="34" charset="-122"/>
              </a:rPr>
              <a:t>的重要组件。</a:t>
            </a:r>
            <a:endParaRPr lang="zh-CN" altLang="en-US" sz="1800" dirty="0">
              <a:latin typeface="微软雅黑" panose="020B0503020204020204" pitchFamily="34" charset="-122"/>
              <a:ea typeface="微软雅黑" panose="020B0503020204020204" pitchFamily="34" charset="-122"/>
            </a:endParaRPr>
          </a:p>
        </p:txBody>
      </p:sp>
      <p:sp>
        <p:nvSpPr>
          <p:cNvPr id="13319" name="矩形 14"/>
          <p:cNvSpPr/>
          <p:nvPr/>
        </p:nvSpPr>
        <p:spPr>
          <a:xfrm>
            <a:off x="1935163" y="2782888"/>
            <a:ext cx="7780337" cy="5067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zh-CN" altLang="en-US" sz="1800" b="1" dirty="0">
                <a:latin typeface="微软雅黑" panose="020B0503020204020204" pitchFamily="34" charset="-122"/>
                <a:ea typeface="微软雅黑" panose="020B0503020204020204" pitchFamily="34" charset="-122"/>
              </a:rPr>
              <a:t>简单的数据结构</a:t>
            </a:r>
            <a:r>
              <a:rPr lang="zh-CN" altLang="en-US" sz="1800" dirty="0">
                <a:latin typeface="微软雅黑" panose="020B0503020204020204" pitchFamily="34" charset="-122"/>
                <a:ea typeface="微软雅黑" panose="020B0503020204020204" pitchFamily="34" charset="-122"/>
              </a:rPr>
              <a:t>：共享的树形结构，类似文件系统，存储于内存；</a:t>
            </a:r>
            <a:endParaRPr lang="zh-CN" altLang="en-US" sz="1800" dirty="0">
              <a:latin typeface="微软雅黑" panose="020B0503020204020204" pitchFamily="34" charset="-122"/>
              <a:ea typeface="微软雅黑" panose="020B0503020204020204" pitchFamily="34" charset="-122"/>
            </a:endParaRPr>
          </a:p>
        </p:txBody>
      </p:sp>
      <p:sp>
        <p:nvSpPr>
          <p:cNvPr id="13320" name="矩形 15"/>
          <p:cNvSpPr/>
          <p:nvPr/>
        </p:nvSpPr>
        <p:spPr>
          <a:xfrm>
            <a:off x="1935163" y="3416300"/>
            <a:ext cx="7697787"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zh-CN" altLang="en-US" sz="1800" b="1" dirty="0">
                <a:latin typeface="微软雅黑" panose="020B0503020204020204" pitchFamily="34" charset="-122"/>
                <a:ea typeface="微软雅黑" panose="020B0503020204020204" pitchFamily="34" charset="-122"/>
              </a:rPr>
              <a:t>可以构建集群</a:t>
            </a:r>
            <a:r>
              <a:rPr lang="zh-CN" altLang="en-US" sz="1800" dirty="0">
                <a:latin typeface="微软雅黑" panose="020B0503020204020204" pitchFamily="34" charset="-122"/>
                <a:ea typeface="微软雅黑" panose="020B0503020204020204" pitchFamily="34" charset="-122"/>
              </a:rPr>
              <a:t>：避免单点故障，</a:t>
            </a: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台机器就可以组成集群，超过半数正常工作就能对外提供服务；</a:t>
            </a:r>
            <a:endParaRPr lang="zh-CN" altLang="en-US" sz="1800" dirty="0">
              <a:latin typeface="微软雅黑" panose="020B0503020204020204" pitchFamily="34" charset="-122"/>
              <a:ea typeface="微软雅黑" panose="020B0503020204020204" pitchFamily="34" charset="-122"/>
            </a:endParaRPr>
          </a:p>
        </p:txBody>
      </p:sp>
      <p:sp>
        <p:nvSpPr>
          <p:cNvPr id="13321" name="文本框 6"/>
          <p:cNvSpPr txBox="1"/>
          <p:nvPr/>
        </p:nvSpPr>
        <p:spPr>
          <a:xfrm>
            <a:off x="2071688" y="2439988"/>
            <a:ext cx="14274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000" b="1" dirty="0">
                <a:latin typeface="微软雅黑" panose="020B0503020204020204" pitchFamily="34" charset="-122"/>
                <a:ea typeface="微软雅黑" panose="020B0503020204020204" pitchFamily="34" charset="-122"/>
              </a:rPr>
              <a:t>设计目标</a:t>
            </a:r>
            <a:r>
              <a:rPr lang="zh-CN" altLang="en-US" sz="1800" b="1" dirty="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p:txBody>
      </p:sp>
      <p:sp>
        <p:nvSpPr>
          <p:cNvPr id="13322" name="矩形 15"/>
          <p:cNvSpPr/>
          <p:nvPr/>
        </p:nvSpPr>
        <p:spPr>
          <a:xfrm>
            <a:off x="1935163" y="4514850"/>
            <a:ext cx="7697787"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zh-CN" altLang="en-US" sz="1800" b="1" dirty="0">
                <a:latin typeface="微软雅黑" panose="020B0503020204020204" pitchFamily="34" charset="-122"/>
                <a:ea typeface="微软雅黑" panose="020B0503020204020204" pitchFamily="34" charset="-122"/>
              </a:rPr>
              <a:t>顺序访问</a:t>
            </a:r>
            <a:r>
              <a:rPr lang="zh-CN" altLang="en-US" sz="1800" dirty="0">
                <a:latin typeface="微软雅黑" panose="020B0503020204020204" pitchFamily="34" charset="-122"/>
                <a:ea typeface="微软雅黑" panose="020B0503020204020204" pitchFamily="34" charset="-122"/>
              </a:rPr>
              <a:t>：对于每个读请求，</a:t>
            </a:r>
            <a:r>
              <a:rPr lang="en-US" altLang="zh-CN" sz="1800" dirty="0">
                <a:latin typeface="微软雅黑" panose="020B0503020204020204" pitchFamily="34" charset="-122"/>
                <a:ea typeface="微软雅黑" panose="020B0503020204020204" pitchFamily="34" charset="-122"/>
              </a:rPr>
              <a:t>zk</a:t>
            </a:r>
            <a:r>
              <a:rPr lang="zh-CN" altLang="en-US" sz="1800" dirty="0">
                <a:latin typeface="微软雅黑" panose="020B0503020204020204" pitchFamily="34" charset="-122"/>
                <a:ea typeface="微软雅黑" panose="020B0503020204020204" pitchFamily="34" charset="-122"/>
              </a:rPr>
              <a:t>会分配一个全局唯一的递增编号，利用这个特性可以实现高级协调服务；</a:t>
            </a:r>
            <a:endParaRPr lang="zh-CN" altLang="en-US" sz="1800" dirty="0">
              <a:latin typeface="微软雅黑" panose="020B0503020204020204" pitchFamily="34" charset="-122"/>
              <a:ea typeface="微软雅黑" panose="020B0503020204020204" pitchFamily="34" charset="-122"/>
            </a:endParaRPr>
          </a:p>
        </p:txBody>
      </p:sp>
      <p:sp>
        <p:nvSpPr>
          <p:cNvPr id="13323" name="矩形 15"/>
          <p:cNvSpPr/>
          <p:nvPr/>
        </p:nvSpPr>
        <p:spPr>
          <a:xfrm>
            <a:off x="1935163" y="5611813"/>
            <a:ext cx="7697787"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zh-CN" altLang="en-US" sz="1800" b="1" dirty="0">
                <a:latin typeface="微软雅黑" panose="020B0503020204020204" pitchFamily="34" charset="-122"/>
                <a:ea typeface="微软雅黑" panose="020B0503020204020204" pitchFamily="34" charset="-122"/>
              </a:rPr>
              <a:t>高性能</a:t>
            </a:r>
            <a:r>
              <a:rPr lang="zh-CN" altLang="en-US" sz="1800" dirty="0">
                <a:latin typeface="微软雅黑" panose="020B0503020204020204" pitchFamily="34" charset="-122"/>
                <a:ea typeface="微软雅黑" panose="020B0503020204020204" pitchFamily="34" charset="-122"/>
              </a:rPr>
              <a:t>：基于内存操作，服务于非事务请求，适用于读操作为主的业务场景。</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台</a:t>
            </a:r>
            <a:r>
              <a:rPr lang="en-US" altLang="zh-CN" sz="1800" dirty="0">
                <a:latin typeface="微软雅黑" panose="020B0503020204020204" pitchFamily="34" charset="-122"/>
                <a:ea typeface="微软雅黑" panose="020B0503020204020204" pitchFamily="34" charset="-122"/>
              </a:rPr>
              <a:t>zk</a:t>
            </a:r>
            <a:r>
              <a:rPr lang="zh-CN" altLang="en-US" sz="1800" dirty="0">
                <a:latin typeface="微软雅黑" panose="020B0503020204020204" pitchFamily="34" charset="-122"/>
                <a:ea typeface="微软雅黑" panose="020B0503020204020204" pitchFamily="34" charset="-122"/>
              </a:rPr>
              <a:t>集群能达到</a:t>
            </a:r>
            <a:r>
              <a:rPr lang="en-US" altLang="zh-CN" sz="1800" dirty="0">
                <a:latin typeface="微软雅黑" panose="020B0503020204020204" pitchFamily="34" charset="-122"/>
                <a:ea typeface="微软雅黑" panose="020B0503020204020204" pitchFamily="34" charset="-122"/>
              </a:rPr>
              <a:t>13w QPS</a:t>
            </a:r>
            <a:r>
              <a:rPr lang="zh-CN" altLang="en-US"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4339"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4340"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2</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4341"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分布式环境协调和通信到底有什么场景？（</a:t>
            </a:r>
            <a:r>
              <a:rPr lang="en-US" altLang="zh-CN" sz="2400" dirty="0">
                <a:solidFill>
                  <a:srgbClr val="10263C"/>
                </a:solidFill>
                <a:ea typeface="微软雅黑" panose="020B0503020204020204" pitchFamily="34" charset="-122"/>
              </a:rPr>
              <a:t>why</a:t>
            </a:r>
            <a:r>
              <a:rPr lang="zh-CN" altLang="en-US" sz="2400" dirty="0">
                <a:solidFill>
                  <a:srgbClr val="10263C"/>
                </a:solidFill>
                <a:ea typeface="微软雅黑" panose="020B0503020204020204" pitchFamily="34" charset="-122"/>
              </a:rPr>
              <a:t>）</a:t>
            </a:r>
            <a:endParaRPr lang="zh-CN" altLang="en-US" sz="2400" dirty="0">
              <a:solidFill>
                <a:srgbClr val="10263C"/>
              </a:solidFill>
              <a:ea typeface="微软雅黑" panose="020B0503020204020204" pitchFamily="34" charset="-122"/>
            </a:endParaRPr>
          </a:p>
        </p:txBody>
      </p:sp>
      <p:sp>
        <p:nvSpPr>
          <p:cNvPr id="11" name="矩形 10"/>
          <p:cNvSpPr/>
          <p:nvPr/>
        </p:nvSpPr>
        <p:spPr>
          <a:xfrm>
            <a:off x="2522538" y="1058863"/>
            <a:ext cx="8943975" cy="4939030"/>
          </a:xfrm>
          <a:prstGeom prst="rect">
            <a:avLst/>
          </a:prstGeom>
        </p:spPr>
        <p:txBody>
          <a:bodyPr>
            <a:spAutoFit/>
          </a:bodyPr>
          <a:lstStyle/>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数据发布订阅</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负载均衡</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命名服务</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Master</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选举</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集群管理</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配置管理</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分布式队列</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分布式锁</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0"/>
              </a:spcBef>
              <a:spcAft>
                <a:spcPct val="0"/>
              </a:spcAft>
              <a:buClr>
                <a:srgbClr val="FFC000"/>
              </a:buClr>
              <a:buSzTx/>
              <a:buFont typeface="Wingdings" panose="05000000000000000000" pitchFamily="2" charset="2"/>
              <a:buChar char="n"/>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14343" name="Picture 5"/>
          <p:cNvPicPr>
            <a:picLocks noChangeAspect="1"/>
          </p:cNvPicPr>
          <p:nvPr/>
        </p:nvPicPr>
        <p:blipFill>
          <a:blip r:embed="rId1"/>
          <a:stretch>
            <a:fillRect/>
          </a:stretch>
        </p:blipFill>
        <p:spPr>
          <a:xfrm>
            <a:off x="6875463" y="1808163"/>
            <a:ext cx="2019300" cy="2801937"/>
          </a:xfrm>
          <a:prstGeom prst="rect">
            <a:avLst/>
          </a:prstGeom>
          <a:noFill/>
          <a:ln w="9525">
            <a:noFill/>
          </a:ln>
        </p:spPr>
      </p:pic>
      <p:sp>
        <p:nvSpPr>
          <p:cNvPr id="14344" name="TextBox 1"/>
          <p:cNvSpPr txBox="1"/>
          <p:nvPr/>
        </p:nvSpPr>
        <p:spPr>
          <a:xfrm>
            <a:off x="6981825" y="4711700"/>
            <a:ext cx="1790065"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solidFill>
                  <a:srgbClr val="FF0000"/>
                </a:solidFill>
              </a:rPr>
              <a:t>I can do it !</a:t>
            </a:r>
            <a:endParaRPr lang="zh-CN" altLang="en-US" sz="2400" b="1" dirty="0">
              <a:solidFill>
                <a:srgbClr val="FF0000"/>
              </a:solidFill>
            </a:endParaRPr>
          </a:p>
        </p:txBody>
      </p:sp>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5363"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5364"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2</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5365"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为什么要学习</a:t>
            </a:r>
            <a:r>
              <a:rPr lang="en-US" altLang="zh-CN" sz="2400" dirty="0">
                <a:solidFill>
                  <a:srgbClr val="10263C"/>
                </a:solidFill>
                <a:ea typeface="微软雅黑" panose="020B0503020204020204" pitchFamily="34" charset="-122"/>
              </a:rPr>
              <a:t>zookeeper</a:t>
            </a:r>
            <a:r>
              <a:rPr lang="zh-CN" altLang="en-US" sz="2400" dirty="0">
                <a:solidFill>
                  <a:srgbClr val="10263C"/>
                </a:solidFill>
                <a:ea typeface="微软雅黑" panose="020B0503020204020204" pitchFamily="34" charset="-122"/>
              </a:rPr>
              <a:t>？（</a:t>
            </a:r>
            <a:r>
              <a:rPr lang="en-US" altLang="zh-CN" sz="2400" dirty="0">
                <a:solidFill>
                  <a:srgbClr val="10263C"/>
                </a:solidFill>
                <a:ea typeface="微软雅黑" panose="020B0503020204020204" pitchFamily="34" charset="-122"/>
              </a:rPr>
              <a:t>why</a:t>
            </a:r>
            <a:r>
              <a:rPr lang="zh-CN" altLang="en-US" sz="2400" dirty="0">
                <a:solidFill>
                  <a:srgbClr val="10263C"/>
                </a:solidFill>
                <a:ea typeface="微软雅黑" panose="020B0503020204020204" pitchFamily="34" charset="-122"/>
              </a:rPr>
              <a:t>）</a:t>
            </a:r>
            <a:endParaRPr lang="zh-CN" altLang="en-US" sz="2400" dirty="0">
              <a:solidFill>
                <a:srgbClr val="10263C"/>
              </a:solidFill>
              <a:ea typeface="微软雅黑" panose="020B0503020204020204" pitchFamily="34" charset="-122"/>
            </a:endParaRPr>
          </a:p>
        </p:txBody>
      </p:sp>
      <p:sp>
        <p:nvSpPr>
          <p:cNvPr id="9" name="Freeform 9"/>
          <p:cNvSpPr/>
          <p:nvPr/>
        </p:nvSpPr>
        <p:spPr bwMode="gray">
          <a:xfrm>
            <a:off x="3179763" y="1501775"/>
            <a:ext cx="2200275" cy="480060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chemeClr val="hlink"/>
              </a:gs>
              <a:gs pos="100000">
                <a:schemeClr val="hlink">
                  <a:gamma/>
                  <a:shade val="46275"/>
                  <a:invGamma/>
                </a:schemeClr>
              </a:gs>
            </a:gsLst>
            <a:lin ang="5400000" scaled="1"/>
          </a:gradFill>
          <a:ln w="9525">
            <a:no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5367" name="Picture 4" descr="D:\PatrickWork\课件\icon\20071211131734210.png"/>
          <p:cNvPicPr>
            <a:picLocks noChangeAspect="1"/>
          </p:cNvPicPr>
          <p:nvPr/>
        </p:nvPicPr>
        <p:blipFill>
          <a:blip r:embed="rId1"/>
          <a:stretch>
            <a:fillRect/>
          </a:stretch>
        </p:blipFill>
        <p:spPr>
          <a:xfrm>
            <a:off x="4668838" y="1155700"/>
            <a:ext cx="930275" cy="930275"/>
          </a:xfrm>
          <a:prstGeom prst="rect">
            <a:avLst/>
          </a:prstGeom>
          <a:noFill/>
          <a:ln w="9525">
            <a:noFill/>
          </a:ln>
        </p:spPr>
      </p:pic>
      <p:sp>
        <p:nvSpPr>
          <p:cNvPr id="15368" name="TextBox 11"/>
          <p:cNvSpPr txBox="1"/>
          <p:nvPr/>
        </p:nvSpPr>
        <p:spPr>
          <a:xfrm>
            <a:off x="5710238" y="1898650"/>
            <a:ext cx="2983230" cy="17532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互联网架构师必备技能</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高端岗位必考察的知识点</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200000"/>
              </a:lnSpc>
              <a:spcBef>
                <a:spcPct val="0"/>
              </a:spcBef>
              <a:buClr>
                <a:srgbClr val="FFC000"/>
              </a:buClr>
              <a:buFont typeface="Wingdings" panose="05000000000000000000" pitchFamily="2" charset="2"/>
              <a:buChar char="ü"/>
            </a:pPr>
            <a:r>
              <a:rPr lang="en-US" altLang="zh-CN" sz="1800" dirty="0">
                <a:latin typeface="微软雅黑" panose="020B0503020204020204" pitchFamily="34" charset="-122"/>
                <a:ea typeface="微软雅黑" panose="020B0503020204020204" pitchFamily="34" charset="-122"/>
              </a:rPr>
              <a:t>zk</a:t>
            </a:r>
            <a:r>
              <a:rPr lang="zh-CN" altLang="en-US" sz="1800" dirty="0">
                <a:latin typeface="微软雅黑" panose="020B0503020204020204" pitchFamily="34" charset="-122"/>
                <a:ea typeface="微软雅黑" panose="020B0503020204020204" pitchFamily="34" charset="-122"/>
              </a:rPr>
              <a:t>面试问题全解析</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9" name="Shape 16377"/>
          <p:cNvSpPr>
            <a:spLocks noChangeArrowheads="1"/>
          </p:cNvSpPr>
          <p:nvPr/>
        </p:nvSpPr>
        <p:spPr bwMode="auto">
          <a:xfrm>
            <a:off x="1527554" y="4866067"/>
            <a:ext cx="27051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ts val="200"/>
              </a:spcBef>
              <a:buFontTx/>
              <a:buNone/>
            </a:pPr>
            <a:r>
              <a:rPr lang="en-US" altLang="zh-CN" sz="1400">
                <a:solidFill>
                  <a:srgbClr val="595959"/>
                </a:solidFill>
                <a:latin typeface="宋体" panose="02010600030101010101" pitchFamily="2" charset="-122"/>
                <a:sym typeface="Roboto Condensed" pitchFamily="2" charset="0"/>
              </a:rPr>
              <a:t>Deer   </a:t>
            </a:r>
            <a:r>
              <a:rPr lang="zh-CN" altLang="en-US" sz="1400">
                <a:solidFill>
                  <a:srgbClr val="595959"/>
                </a:solidFill>
                <a:latin typeface="宋体" panose="02010600030101010101" pitchFamily="2" charset="-122"/>
                <a:sym typeface="Roboto Condensed" pitchFamily="2" charset="0"/>
              </a:rPr>
              <a:t>品宁 </a:t>
            </a:r>
            <a:endParaRPr lang="zh-CN" altLang="zh-CN" sz="1400">
              <a:solidFill>
                <a:srgbClr val="595959"/>
              </a:solidFill>
              <a:latin typeface="宋体" panose="02010600030101010101" pitchFamily="2" charset="-122"/>
              <a:sym typeface="Roboto Condensed" pitchFamily="2" charset="0"/>
            </a:endParaRPr>
          </a:p>
        </p:txBody>
      </p:sp>
      <p:cxnSp>
        <p:nvCxnSpPr>
          <p:cNvPr id="54" name="直接连接符 3"/>
          <p:cNvCxnSpPr>
            <a:cxnSpLocks noChangeShapeType="1"/>
          </p:cNvCxnSpPr>
          <p:nvPr/>
        </p:nvCxnSpPr>
        <p:spPr bwMode="auto">
          <a:xfrm flipH="1">
            <a:off x="7098092" y="2326067"/>
            <a:ext cx="25400" cy="2333625"/>
          </a:xfrm>
          <a:prstGeom prst="line">
            <a:avLst/>
          </a:prstGeom>
          <a:noFill/>
          <a:ln w="9525" algn="ctr">
            <a:solidFill>
              <a:srgbClr val="00B050">
                <a:alpha val="36078"/>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155"/>
          <p:cNvCxnSpPr>
            <a:cxnSpLocks noChangeShapeType="1"/>
          </p:cNvCxnSpPr>
          <p:nvPr/>
        </p:nvCxnSpPr>
        <p:spPr bwMode="auto">
          <a:xfrm flipH="1">
            <a:off x="10092117" y="2375280"/>
            <a:ext cx="25400" cy="2333625"/>
          </a:xfrm>
          <a:prstGeom prst="line">
            <a:avLst/>
          </a:prstGeom>
          <a:noFill/>
          <a:ln w="9525" algn="ctr">
            <a:solidFill>
              <a:srgbClr val="00B050">
                <a:alpha val="36078"/>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本框 4"/>
          <p:cNvSpPr txBox="1">
            <a:spLocks noChangeArrowheads="1"/>
          </p:cNvSpPr>
          <p:nvPr/>
        </p:nvSpPr>
        <p:spPr bwMode="auto">
          <a:xfrm>
            <a:off x="7169529" y="1849817"/>
            <a:ext cx="3003550"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sym typeface="+mn-ea"/>
              </a:rPr>
              <a:t>Deer</a:t>
            </a:r>
            <a:r>
              <a:rPr lang="zh-CN" altLang="en-US" sz="1400">
                <a:latin typeface="微软雅黑" panose="020B0503020204020204" pitchFamily="34" charset="-122"/>
                <a:ea typeface="微软雅黑" panose="020B0503020204020204" pitchFamily="34" charset="-122"/>
                <a:sym typeface="+mn-ea"/>
              </a:rPr>
              <a:t>老师，从事软件开发10年，长期从事项目管理工作，精</a:t>
            </a:r>
            <a:r>
              <a:rPr lang="en-US" altLang="zh-CN" sz="1400">
                <a:latin typeface="微软雅黑" panose="020B0503020204020204" pitchFamily="34" charset="-122"/>
                <a:ea typeface="微软雅黑" panose="020B0503020204020204" pitchFamily="34" charset="-122"/>
                <a:sym typeface="+mn-ea"/>
              </a:rPr>
              <a:t>JAVA,J2EE</a:t>
            </a:r>
            <a:r>
              <a:rPr lang="zh-CN" altLang="en-US" sz="1400">
                <a:latin typeface="微软雅黑" panose="020B0503020204020204" pitchFamily="34" charset="-122"/>
                <a:ea typeface="微软雅黑" panose="020B0503020204020204" pitchFamily="34" charset="-122"/>
                <a:sym typeface="+mn-ea"/>
              </a:rPr>
              <a:t>企业级开发，对高并发大型电商网站架构有深入的实战经验，擅长于大数据平台管理与开发，在国防科大创新联合中心负责并管理团队开发多个高并发大数据项目，热爱</a:t>
            </a:r>
            <a:r>
              <a:rPr lang="en-US" altLang="zh-CN" sz="1400">
                <a:latin typeface="微软雅黑" panose="020B0503020204020204" pitchFamily="34" charset="-122"/>
                <a:ea typeface="微软雅黑" panose="020B0503020204020204" pitchFamily="34" charset="-122"/>
                <a:sym typeface="+mn-ea"/>
              </a:rPr>
              <a:t>java</a:t>
            </a:r>
            <a:r>
              <a:rPr lang="zh-CN" altLang="en-US" sz="1400">
                <a:latin typeface="微软雅黑" panose="020B0503020204020204" pitchFamily="34" charset="-122"/>
                <a:ea typeface="微软雅黑" panose="020B0503020204020204" pitchFamily="34" charset="-122"/>
                <a:sym typeface="+mn-ea"/>
              </a:rPr>
              <a:t>技术，也热衷与和伙伴们分享讨论最新的互联网架构的方式、方法。</a:t>
            </a:r>
            <a:endParaRPr lang="en-US" altLang="zh-CN" sz="1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580515" y="1332230"/>
            <a:ext cx="2388235" cy="3533775"/>
          </a:xfrm>
          <a:prstGeom prst="rect">
            <a:avLst/>
          </a:prstGeom>
        </p:spPr>
      </p:pic>
      <p:grpSp>
        <p:nvGrpSpPr>
          <p:cNvPr id="3" name="Group 16392"/>
          <p:cNvGrpSpPr/>
          <p:nvPr/>
        </p:nvGrpSpPr>
        <p:grpSpPr bwMode="auto">
          <a:xfrm>
            <a:off x="4170742" y="3207130"/>
            <a:ext cx="3006725" cy="485458"/>
            <a:chOff x="0" y="0"/>
            <a:chExt cx="1962150" cy="486372"/>
          </a:xfrm>
        </p:grpSpPr>
        <p:sp>
          <p:nvSpPr>
            <p:cNvPr id="4" name="Shape 16390"/>
            <p:cNvSpPr>
              <a:spLocks noChangeArrowheads="1"/>
            </p:cNvSpPr>
            <p:nvPr/>
          </p:nvSpPr>
          <p:spPr bwMode="auto">
            <a:xfrm>
              <a:off x="0" y="211535"/>
              <a:ext cx="1962150" cy="2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100"/>
                </a:spcBef>
                <a:buFontTx/>
                <a:buNone/>
              </a:pPr>
              <a:r>
                <a:rPr lang="zh-CN" altLang="zh-CN" sz="1200">
                  <a:solidFill>
                    <a:srgbClr val="A6A6A6"/>
                  </a:solidFill>
                  <a:latin typeface="宋体" panose="02010600030101010101" pitchFamily="2" charset="-122"/>
                  <a:sym typeface="Roboto Condensed" pitchFamily="2" charset="0"/>
                </a:rPr>
                <a:t>技术经理兼架构师</a:t>
              </a:r>
              <a:endParaRPr lang="zh-CN" altLang="zh-CN" sz="1200">
                <a:solidFill>
                  <a:srgbClr val="A6A6A6"/>
                </a:solidFill>
                <a:latin typeface="宋体" panose="02010600030101010101" pitchFamily="2" charset="-122"/>
                <a:sym typeface="Roboto Condensed" pitchFamily="2" charset="0"/>
              </a:endParaRPr>
            </a:p>
          </p:txBody>
        </p:sp>
        <p:sp>
          <p:nvSpPr>
            <p:cNvPr id="5" name="Shape 16391"/>
            <p:cNvSpPr>
              <a:spLocks noChangeArrowheads="1"/>
            </p:cNvSpPr>
            <p:nvPr/>
          </p:nvSpPr>
          <p:spPr bwMode="auto">
            <a:xfrm>
              <a:off x="0" y="0"/>
              <a:ext cx="1962150" cy="2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200"/>
                </a:spcBef>
                <a:buFontTx/>
                <a:buNone/>
              </a:pPr>
              <a:r>
                <a:rPr lang="zh-CN" altLang="en-US" sz="1200">
                  <a:solidFill>
                    <a:srgbClr val="595959"/>
                  </a:solidFill>
                  <a:latin typeface="宋体" panose="02010600030101010101" pitchFamily="2" charset="-122"/>
                  <a:sym typeface="Roboto Condensed" pitchFamily="2" charset="0"/>
                </a:rPr>
                <a:t>国防科技大学联合创新研究中心   </a:t>
              </a:r>
              <a:r>
                <a:rPr lang="en-US" altLang="zh-CN" sz="1200">
                  <a:solidFill>
                    <a:srgbClr val="595959"/>
                  </a:solidFill>
                  <a:latin typeface="宋体" panose="02010600030101010101" pitchFamily="2" charset="-122"/>
                  <a:sym typeface="Roboto Condensed" pitchFamily="2" charset="0"/>
                </a:rPr>
                <a:t>4 years</a:t>
              </a:r>
              <a:r>
                <a:rPr lang="zh-CN" altLang="en-US" sz="1200">
                  <a:solidFill>
                    <a:srgbClr val="595959"/>
                  </a:solidFill>
                  <a:latin typeface="宋体" panose="02010600030101010101" pitchFamily="2" charset="-122"/>
                  <a:sym typeface="Roboto Condensed" pitchFamily="2" charset="0"/>
                </a:rPr>
                <a:t>  </a:t>
              </a:r>
              <a:endParaRPr lang="zh-CN" altLang="zh-CN" sz="1200">
                <a:solidFill>
                  <a:srgbClr val="595959"/>
                </a:solidFill>
                <a:latin typeface="宋体" panose="02010600030101010101" pitchFamily="2" charset="-122"/>
                <a:sym typeface="Roboto Condensed" pitchFamily="2" charset="0"/>
              </a:endParaRPr>
            </a:p>
          </p:txBody>
        </p:sp>
      </p:grpSp>
      <p:grpSp>
        <p:nvGrpSpPr>
          <p:cNvPr id="6" name="Group 16392"/>
          <p:cNvGrpSpPr/>
          <p:nvPr/>
        </p:nvGrpSpPr>
        <p:grpSpPr bwMode="auto">
          <a:xfrm>
            <a:off x="4173280" y="3762755"/>
            <a:ext cx="3042285" cy="548957"/>
            <a:chOff x="-110230" y="-53980"/>
            <a:chExt cx="1985356" cy="549009"/>
          </a:xfrm>
        </p:grpSpPr>
        <p:sp>
          <p:nvSpPr>
            <p:cNvPr id="7" name="Shape 16390"/>
            <p:cNvSpPr>
              <a:spLocks noChangeArrowheads="1"/>
            </p:cNvSpPr>
            <p:nvPr/>
          </p:nvSpPr>
          <p:spPr bwMode="auto">
            <a:xfrm>
              <a:off x="-87024" y="220683"/>
              <a:ext cx="1962150" cy="27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100"/>
                </a:spcBef>
                <a:buFontTx/>
                <a:buNone/>
              </a:pPr>
              <a:r>
                <a:rPr lang="zh-CN" altLang="en-US" sz="1200">
                  <a:solidFill>
                    <a:srgbClr val="A6A6A6"/>
                  </a:solidFill>
                  <a:latin typeface="宋体" panose="02010600030101010101" pitchFamily="2" charset="-122"/>
                  <a:sym typeface="Roboto Condensed" pitchFamily="2" charset="0"/>
                </a:rPr>
                <a:t>架构师</a:t>
              </a:r>
              <a:endParaRPr lang="zh-CN" altLang="en-US" sz="1200">
                <a:solidFill>
                  <a:srgbClr val="A6A6A6"/>
                </a:solidFill>
                <a:latin typeface="宋体" panose="02010600030101010101" pitchFamily="2" charset="-122"/>
                <a:sym typeface="Roboto Condensed" pitchFamily="2" charset="0"/>
              </a:endParaRPr>
            </a:p>
          </p:txBody>
        </p:sp>
        <p:sp>
          <p:nvSpPr>
            <p:cNvPr id="8" name="Shape 16391"/>
            <p:cNvSpPr>
              <a:spLocks noChangeArrowheads="1"/>
            </p:cNvSpPr>
            <p:nvPr/>
          </p:nvSpPr>
          <p:spPr bwMode="auto">
            <a:xfrm>
              <a:off x="-110230" y="-53980"/>
              <a:ext cx="1962150" cy="27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200"/>
                </a:spcBef>
                <a:buFontTx/>
                <a:buNone/>
              </a:pPr>
              <a:r>
                <a:rPr lang="zh-CN" altLang="en-US" sz="1200">
                  <a:solidFill>
                    <a:srgbClr val="595959"/>
                  </a:solidFill>
                  <a:latin typeface="宋体" panose="02010600030101010101" pitchFamily="2" charset="-122"/>
                  <a:sym typeface="Roboto Condensed" pitchFamily="2" charset="0"/>
                </a:rPr>
                <a:t>上海蚂蚁金服             </a:t>
              </a:r>
              <a:r>
                <a:rPr lang="en-US" altLang="zh-CN" sz="1200">
                  <a:solidFill>
                    <a:srgbClr val="595959"/>
                  </a:solidFill>
                  <a:latin typeface="宋体" panose="02010600030101010101" pitchFamily="2" charset="-122"/>
                  <a:sym typeface="Roboto Condensed" pitchFamily="2" charset="0"/>
                </a:rPr>
                <a:t>5 years</a:t>
              </a:r>
              <a:endParaRPr lang="zh-CN" altLang="zh-CN" sz="1200">
                <a:solidFill>
                  <a:srgbClr val="595959"/>
                </a:solidFill>
                <a:latin typeface="宋体" panose="02010600030101010101" pitchFamily="2" charset="-122"/>
                <a:sym typeface="Roboto Condensed" pitchFamily="2"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Group 3"/>
          <p:cNvGrpSpPr/>
          <p:nvPr/>
        </p:nvGrpSpPr>
        <p:grpSpPr>
          <a:xfrm>
            <a:off x="1647170" y="1208563"/>
            <a:ext cx="8746490" cy="3981450"/>
            <a:chOff x="0" y="0"/>
            <a:chExt cx="4955" cy="1982"/>
          </a:xfrm>
          <a:gradFill>
            <a:gsLst>
              <a:gs pos="0">
                <a:schemeClr val="accent1">
                  <a:lumMod val="5000"/>
                  <a:lumOff val="95000"/>
                  <a:alpha val="100000"/>
                </a:schemeClr>
              </a:gs>
              <a:gs pos="62000">
                <a:schemeClr val="accent1">
                  <a:lumMod val="45000"/>
                  <a:lumOff val="55000"/>
                  <a:alpha val="49000"/>
                </a:schemeClr>
              </a:gs>
              <a:gs pos="100000">
                <a:schemeClr val="accent1">
                  <a:lumMod val="45000"/>
                  <a:lumOff val="55000"/>
                  <a:alpha val="15000"/>
                </a:schemeClr>
              </a:gs>
            </a:gsLst>
            <a:lin ang="5400000" scaled="0"/>
          </a:gradFill>
        </p:grpSpPr>
        <p:sp>
          <p:nvSpPr>
            <p:cNvPr id="4099" name="Freeform 4"/>
            <p:cNvSpPr/>
            <p:nvPr/>
          </p:nvSpPr>
          <p:spPr>
            <a:xfrm>
              <a:off x="91" y="88"/>
              <a:ext cx="1457" cy="1812"/>
            </a:xfrm>
            <a:custGeom>
              <a:avLst/>
              <a:gdLst>
                <a:gd name="txL" fmla="*/ 0 w 1692"/>
                <a:gd name="txT" fmla="*/ 0 h 2586"/>
                <a:gd name="txR" fmla="*/ 1692 w 1692"/>
                <a:gd name="txB" fmla="*/ 2586 h 2586"/>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txL" t="txT" r="txR" b="tx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0" name="Freeform 5"/>
            <p:cNvSpPr/>
            <p:nvPr/>
          </p:nvSpPr>
          <p:spPr>
            <a:xfrm>
              <a:off x="45" y="261"/>
              <a:ext cx="39" cy="26"/>
            </a:xfrm>
            <a:custGeom>
              <a:avLst/>
              <a:gdLst>
                <a:gd name="txL" fmla="*/ 0 w 46"/>
                <a:gd name="txT" fmla="*/ 0 h 38"/>
                <a:gd name="txR" fmla="*/ 46 w 46"/>
                <a:gd name="txB" fmla="*/ 38 h 38"/>
              </a:gdLst>
              <a:ahLst/>
              <a:cxnLst>
                <a:cxn ang="0">
                  <a:pos x="16" y="4"/>
                </a:cxn>
                <a:cxn ang="0">
                  <a:pos x="0" y="22"/>
                </a:cxn>
                <a:cxn ang="0">
                  <a:pos x="22" y="38"/>
                </a:cxn>
                <a:cxn ang="0">
                  <a:pos x="46" y="26"/>
                </a:cxn>
                <a:cxn ang="0">
                  <a:pos x="30" y="0"/>
                </a:cxn>
                <a:cxn ang="0">
                  <a:pos x="16" y="4"/>
                </a:cxn>
              </a:cxnLst>
              <a:rect l="txL" t="txT" r="txR" b="txB"/>
              <a:pathLst>
                <a:path w="46" h="38">
                  <a:moveTo>
                    <a:pt x="16" y="4"/>
                  </a:moveTo>
                  <a:lnTo>
                    <a:pt x="0" y="22"/>
                  </a:lnTo>
                  <a:lnTo>
                    <a:pt x="22" y="38"/>
                  </a:lnTo>
                  <a:lnTo>
                    <a:pt x="46" y="26"/>
                  </a:lnTo>
                  <a:lnTo>
                    <a:pt x="30" y="0"/>
                  </a:lnTo>
                  <a:lnTo>
                    <a:pt x="16" y="4"/>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1" name="Freeform 6"/>
            <p:cNvSpPr/>
            <p:nvPr/>
          </p:nvSpPr>
          <p:spPr>
            <a:xfrm>
              <a:off x="398" y="376"/>
              <a:ext cx="45" cy="30"/>
            </a:xfrm>
            <a:custGeom>
              <a:avLst/>
              <a:gdLst>
                <a:gd name="txL" fmla="*/ 0 w 52"/>
                <a:gd name="txT" fmla="*/ 0 h 44"/>
                <a:gd name="txR" fmla="*/ 52 w 52"/>
                <a:gd name="txB" fmla="*/ 44 h 44"/>
              </a:gdLst>
              <a:ahLst/>
              <a:cxnLst>
                <a:cxn ang="0">
                  <a:pos x="12" y="0"/>
                </a:cxn>
                <a:cxn ang="0">
                  <a:pos x="26" y="44"/>
                </a:cxn>
                <a:cxn ang="0">
                  <a:pos x="42" y="42"/>
                </a:cxn>
                <a:cxn ang="0">
                  <a:pos x="38" y="16"/>
                </a:cxn>
                <a:cxn ang="0">
                  <a:pos x="26" y="2"/>
                </a:cxn>
                <a:cxn ang="0">
                  <a:pos x="12" y="0"/>
                </a:cxn>
              </a:cxnLst>
              <a:rect l="txL" t="txT" r="txR" b="tx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2" name="Freeform 7"/>
            <p:cNvSpPr/>
            <p:nvPr/>
          </p:nvSpPr>
          <p:spPr>
            <a:xfrm>
              <a:off x="1297" y="428"/>
              <a:ext cx="113" cy="69"/>
            </a:xfrm>
            <a:custGeom>
              <a:avLst/>
              <a:gdLst>
                <a:gd name="txL" fmla="*/ 0 w 131"/>
                <a:gd name="txT" fmla="*/ 0 h 98"/>
                <a:gd name="txR" fmla="*/ 131 w 131"/>
                <a:gd name="txB" fmla="*/ 98 h 98"/>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txL" t="txT" r="txR" b="tx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3" name="Freeform 8"/>
            <p:cNvSpPr/>
            <p:nvPr/>
          </p:nvSpPr>
          <p:spPr>
            <a:xfrm>
              <a:off x="752" y="787"/>
              <a:ext cx="182" cy="79"/>
            </a:xfrm>
            <a:custGeom>
              <a:avLst/>
              <a:gdLst>
                <a:gd name="txL" fmla="*/ 0 w 212"/>
                <a:gd name="txT" fmla="*/ 0 h 112"/>
                <a:gd name="txR" fmla="*/ 212 w 212"/>
                <a:gd name="txB" fmla="*/ 112 h 112"/>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txL" t="txT" r="txR" b="tx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4" name="Freeform 9"/>
            <p:cNvSpPr/>
            <p:nvPr/>
          </p:nvSpPr>
          <p:spPr>
            <a:xfrm>
              <a:off x="902" y="847"/>
              <a:ext cx="114" cy="38"/>
            </a:xfrm>
            <a:custGeom>
              <a:avLst/>
              <a:gdLst>
                <a:gd name="txL" fmla="*/ 0 w 133"/>
                <a:gd name="txT" fmla="*/ 0 h 54"/>
                <a:gd name="txR" fmla="*/ 133 w 133"/>
                <a:gd name="txB" fmla="*/ 54 h 54"/>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txL" t="txT" r="txR" b="tx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5" name="Freeform 10"/>
            <p:cNvSpPr/>
            <p:nvPr/>
          </p:nvSpPr>
          <p:spPr>
            <a:xfrm>
              <a:off x="1023" y="871"/>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6" name="Freeform 11"/>
            <p:cNvSpPr/>
            <p:nvPr/>
          </p:nvSpPr>
          <p:spPr>
            <a:xfrm>
              <a:off x="1087" y="874"/>
              <a:ext cx="14" cy="24"/>
            </a:xfrm>
            <a:custGeom>
              <a:avLst/>
              <a:gdLst>
                <a:gd name="txL" fmla="*/ 0 w 16"/>
                <a:gd name="txT" fmla="*/ 0 h 34"/>
                <a:gd name="txR" fmla="*/ 16 w 16"/>
                <a:gd name="txB" fmla="*/ 34 h 34"/>
              </a:gdLst>
              <a:ahLst/>
              <a:cxnLst>
                <a:cxn ang="0">
                  <a:pos x="14" y="0"/>
                </a:cxn>
                <a:cxn ang="0">
                  <a:pos x="0" y="14"/>
                </a:cxn>
                <a:cxn ang="0">
                  <a:pos x="16" y="34"/>
                </a:cxn>
                <a:cxn ang="0">
                  <a:pos x="12" y="18"/>
                </a:cxn>
                <a:cxn ang="0">
                  <a:pos x="16" y="6"/>
                </a:cxn>
                <a:cxn ang="0">
                  <a:pos x="14" y="0"/>
                </a:cxn>
              </a:cxnLst>
              <a:rect l="txL" t="txT" r="txR" b="tx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2" name="Freeform 12"/>
            <p:cNvSpPr/>
            <p:nvPr/>
          </p:nvSpPr>
          <p:spPr>
            <a:xfrm>
              <a:off x="876" y="83"/>
              <a:ext cx="207" cy="82"/>
            </a:xfrm>
            <a:custGeom>
              <a:avLst/>
              <a:gdLst>
                <a:gd name="txL" fmla="*/ 0 w 240"/>
                <a:gd name="txT" fmla="*/ 0 h 117"/>
                <a:gd name="txR" fmla="*/ 240 w 240"/>
                <a:gd name="txB" fmla="*/ 117 h 117"/>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txL" t="txT" r="txR" b="tx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8" name="Freeform 13"/>
            <p:cNvSpPr/>
            <p:nvPr/>
          </p:nvSpPr>
          <p:spPr>
            <a:xfrm>
              <a:off x="968" y="45"/>
              <a:ext cx="168" cy="56"/>
            </a:xfrm>
            <a:custGeom>
              <a:avLst/>
              <a:gdLst>
                <a:gd name="txL" fmla="*/ 0 w 194"/>
                <a:gd name="txT" fmla="*/ 0 h 80"/>
                <a:gd name="txR" fmla="*/ 194 w 194"/>
                <a:gd name="txB" fmla="*/ 80 h 80"/>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txL" t="txT" r="txR" b="tx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9" name="Freeform 14"/>
            <p:cNvSpPr/>
            <p:nvPr/>
          </p:nvSpPr>
          <p:spPr>
            <a:xfrm>
              <a:off x="1204" y="110"/>
              <a:ext cx="268" cy="178"/>
            </a:xfrm>
            <a:custGeom>
              <a:avLst/>
              <a:gdLst>
                <a:gd name="txL" fmla="*/ 0 w 310"/>
                <a:gd name="txT" fmla="*/ 0 h 254"/>
                <a:gd name="txR" fmla="*/ 310 w 310"/>
                <a:gd name="txB" fmla="*/ 254 h 254"/>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txL" t="txT" r="txR" b="tx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0" name="Freeform 15"/>
            <p:cNvSpPr/>
            <p:nvPr/>
          </p:nvSpPr>
          <p:spPr>
            <a:xfrm>
              <a:off x="1202" y="34"/>
              <a:ext cx="51" cy="34"/>
            </a:xfrm>
            <a:custGeom>
              <a:avLst/>
              <a:gdLst>
                <a:gd name="txL" fmla="*/ 0 w 59"/>
                <a:gd name="txT" fmla="*/ 0 h 50"/>
                <a:gd name="txR" fmla="*/ 59 w 59"/>
                <a:gd name="txB" fmla="*/ 50 h 50"/>
              </a:gdLst>
              <a:ahLst/>
              <a:cxnLst>
                <a:cxn ang="0">
                  <a:pos x="26" y="0"/>
                </a:cxn>
                <a:cxn ang="0">
                  <a:pos x="0" y="10"/>
                </a:cxn>
                <a:cxn ang="0">
                  <a:pos x="30" y="40"/>
                </a:cxn>
                <a:cxn ang="0">
                  <a:pos x="48" y="50"/>
                </a:cxn>
                <a:cxn ang="0">
                  <a:pos x="58" y="28"/>
                </a:cxn>
                <a:cxn ang="0">
                  <a:pos x="44" y="8"/>
                </a:cxn>
                <a:cxn ang="0">
                  <a:pos x="26" y="0"/>
                </a:cxn>
              </a:cxnLst>
              <a:rect l="txL" t="txT" r="txR" b="tx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1" name="Freeform 16"/>
            <p:cNvSpPr/>
            <p:nvPr/>
          </p:nvSpPr>
          <p:spPr>
            <a:xfrm>
              <a:off x="1105" y="99"/>
              <a:ext cx="75" cy="39"/>
            </a:xfrm>
            <a:custGeom>
              <a:avLst/>
              <a:gdLst>
                <a:gd name="txL" fmla="*/ 0 w 86"/>
                <a:gd name="txT" fmla="*/ 0 h 57"/>
                <a:gd name="txR" fmla="*/ 86 w 86"/>
                <a:gd name="txB" fmla="*/ 57 h 57"/>
              </a:gdLst>
              <a:ahLst/>
              <a:cxnLst>
                <a:cxn ang="0">
                  <a:pos x="44" y="7"/>
                </a:cxn>
                <a:cxn ang="0">
                  <a:pos x="24" y="25"/>
                </a:cxn>
                <a:cxn ang="0">
                  <a:pos x="4" y="27"/>
                </a:cxn>
                <a:cxn ang="0">
                  <a:pos x="16" y="57"/>
                </a:cxn>
                <a:cxn ang="0">
                  <a:pos x="74" y="35"/>
                </a:cxn>
                <a:cxn ang="0">
                  <a:pos x="86" y="17"/>
                </a:cxn>
                <a:cxn ang="0">
                  <a:pos x="56" y="7"/>
                </a:cxn>
                <a:cxn ang="0">
                  <a:pos x="44" y="7"/>
                </a:cxn>
              </a:cxnLst>
              <a:rect l="txL" t="txT" r="txR" b="tx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2" name="Freeform 17"/>
            <p:cNvSpPr/>
            <p:nvPr/>
          </p:nvSpPr>
          <p:spPr>
            <a:xfrm>
              <a:off x="1184" y="107"/>
              <a:ext cx="62" cy="23"/>
            </a:xfrm>
            <a:custGeom>
              <a:avLst/>
              <a:gdLst>
                <a:gd name="txL" fmla="*/ 0 w 73"/>
                <a:gd name="txT" fmla="*/ 0 h 34"/>
                <a:gd name="txR" fmla="*/ 73 w 73"/>
                <a:gd name="txB" fmla="*/ 34 h 34"/>
              </a:gdLst>
              <a:ahLst/>
              <a:cxnLst>
                <a:cxn ang="0">
                  <a:pos x="40" y="0"/>
                </a:cxn>
                <a:cxn ang="0">
                  <a:pos x="10" y="16"/>
                </a:cxn>
                <a:cxn ang="0">
                  <a:pos x="24" y="34"/>
                </a:cxn>
                <a:cxn ang="0">
                  <a:pos x="52" y="28"/>
                </a:cxn>
                <a:cxn ang="0">
                  <a:pos x="64" y="20"/>
                </a:cxn>
                <a:cxn ang="0">
                  <a:pos x="40" y="0"/>
                </a:cxn>
              </a:cxnLst>
              <a:rect l="txL" t="txT" r="txR" b="tx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3" name="Freeform 18"/>
            <p:cNvSpPr/>
            <p:nvPr/>
          </p:nvSpPr>
          <p:spPr>
            <a:xfrm>
              <a:off x="1150" y="73"/>
              <a:ext cx="74" cy="32"/>
            </a:xfrm>
            <a:custGeom>
              <a:avLst/>
              <a:gdLst>
                <a:gd name="txL" fmla="*/ 0 w 85"/>
                <a:gd name="txT" fmla="*/ 0 h 45"/>
                <a:gd name="txR" fmla="*/ 85 w 85"/>
                <a:gd name="txB" fmla="*/ 45 h 45"/>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txL" t="txT" r="txR" b="tx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4" name="Freeform 19"/>
            <p:cNvSpPr/>
            <p:nvPr/>
          </p:nvSpPr>
          <p:spPr>
            <a:xfrm>
              <a:off x="1119" y="43"/>
              <a:ext cx="51" cy="22"/>
            </a:xfrm>
            <a:custGeom>
              <a:avLst/>
              <a:gdLst>
                <a:gd name="txL" fmla="*/ 0 w 58"/>
                <a:gd name="txT" fmla="*/ 0 h 31"/>
                <a:gd name="txR" fmla="*/ 58 w 58"/>
                <a:gd name="txB" fmla="*/ 31 h 31"/>
              </a:gdLst>
              <a:ahLst/>
              <a:cxnLst>
                <a:cxn ang="0">
                  <a:pos x="16" y="4"/>
                </a:cxn>
                <a:cxn ang="0">
                  <a:pos x="0" y="18"/>
                </a:cxn>
                <a:cxn ang="0">
                  <a:pos x="20" y="28"/>
                </a:cxn>
                <a:cxn ang="0">
                  <a:pos x="28" y="20"/>
                </a:cxn>
                <a:cxn ang="0">
                  <a:pos x="52" y="12"/>
                </a:cxn>
                <a:cxn ang="0">
                  <a:pos x="44" y="0"/>
                </a:cxn>
                <a:cxn ang="0">
                  <a:pos x="16" y="4"/>
                </a:cxn>
              </a:cxnLst>
              <a:rect l="txL" t="txT" r="txR" b="tx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5" name="Freeform 20"/>
            <p:cNvSpPr/>
            <p:nvPr/>
          </p:nvSpPr>
          <p:spPr>
            <a:xfrm>
              <a:off x="1250" y="46"/>
              <a:ext cx="131" cy="72"/>
            </a:xfrm>
            <a:custGeom>
              <a:avLst/>
              <a:gdLst>
                <a:gd name="txL" fmla="*/ 0 w 152"/>
                <a:gd name="txT" fmla="*/ 0 h 102"/>
                <a:gd name="txR" fmla="*/ 152 w 152"/>
                <a:gd name="txB" fmla="*/ 102 h 102"/>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txL" t="txT" r="txR" b="tx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6" name="Freeform 21"/>
            <p:cNvSpPr/>
            <p:nvPr/>
          </p:nvSpPr>
          <p:spPr>
            <a:xfrm>
              <a:off x="0" y="275"/>
              <a:ext cx="29" cy="14"/>
            </a:xfrm>
            <a:custGeom>
              <a:avLst/>
              <a:gdLst>
                <a:gd name="txL" fmla="*/ 0 w 34"/>
                <a:gd name="txT" fmla="*/ 0 h 20"/>
                <a:gd name="txR" fmla="*/ 34 w 34"/>
                <a:gd name="txB" fmla="*/ 20 h 20"/>
              </a:gdLst>
              <a:ahLst/>
              <a:cxnLst>
                <a:cxn ang="0">
                  <a:pos x="34" y="0"/>
                </a:cxn>
                <a:cxn ang="0">
                  <a:pos x="24" y="20"/>
                </a:cxn>
                <a:cxn ang="0">
                  <a:pos x="4" y="18"/>
                </a:cxn>
                <a:cxn ang="0">
                  <a:pos x="4" y="6"/>
                </a:cxn>
                <a:cxn ang="0">
                  <a:pos x="34" y="0"/>
                </a:cxn>
              </a:cxnLst>
              <a:rect l="txL" t="txT" r="txR" b="tx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7" name="Freeform 22"/>
            <p:cNvSpPr/>
            <p:nvPr/>
          </p:nvSpPr>
          <p:spPr>
            <a:xfrm>
              <a:off x="871" y="753"/>
              <a:ext cx="18"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8" name="Freeform 23"/>
            <p:cNvSpPr/>
            <p:nvPr/>
          </p:nvSpPr>
          <p:spPr>
            <a:xfrm>
              <a:off x="874" y="776"/>
              <a:ext cx="19"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9" name="Freeform 24"/>
            <p:cNvSpPr/>
            <p:nvPr/>
          </p:nvSpPr>
          <p:spPr>
            <a:xfrm>
              <a:off x="1109" y="899"/>
              <a:ext cx="17" cy="12"/>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0" name="Freeform 25"/>
            <p:cNvSpPr/>
            <p:nvPr/>
          </p:nvSpPr>
          <p:spPr>
            <a:xfrm>
              <a:off x="1251" y="447"/>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1" name="Freeform 26"/>
            <p:cNvSpPr/>
            <p:nvPr/>
          </p:nvSpPr>
          <p:spPr>
            <a:xfrm>
              <a:off x="1136" y="255"/>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2" name="Freeform 27"/>
            <p:cNvSpPr/>
            <p:nvPr/>
          </p:nvSpPr>
          <p:spPr>
            <a:xfrm>
              <a:off x="1211" y="88"/>
              <a:ext cx="45"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3" name="Freeform 28"/>
            <p:cNvSpPr/>
            <p:nvPr/>
          </p:nvSpPr>
          <p:spPr>
            <a:xfrm>
              <a:off x="1284" y="189"/>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4" name="Freeform 29"/>
            <p:cNvSpPr/>
            <p:nvPr/>
          </p:nvSpPr>
          <p:spPr>
            <a:xfrm>
              <a:off x="1302" y="0"/>
              <a:ext cx="801" cy="323"/>
            </a:xfrm>
            <a:custGeom>
              <a:avLst/>
              <a:gdLst>
                <a:gd name="txL" fmla="*/ 0 w 929"/>
                <a:gd name="txT" fmla="*/ 0 h 462"/>
                <a:gd name="txR" fmla="*/ 929 w 929"/>
                <a:gd name="txB" fmla="*/ 462 h 462"/>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txL" t="txT" r="txR" b="tx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5" name="Freeform 30"/>
            <p:cNvSpPr/>
            <p:nvPr/>
          </p:nvSpPr>
          <p:spPr>
            <a:xfrm>
              <a:off x="1547" y="172"/>
              <a:ext cx="45" cy="22"/>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6" name="Freeform 31"/>
            <p:cNvSpPr/>
            <p:nvPr/>
          </p:nvSpPr>
          <p:spPr>
            <a:xfrm>
              <a:off x="1873" y="234"/>
              <a:ext cx="147" cy="50"/>
            </a:xfrm>
            <a:custGeom>
              <a:avLst/>
              <a:gdLst>
                <a:gd name="txL" fmla="*/ 0 w 172"/>
                <a:gd name="txT" fmla="*/ 0 h 72"/>
                <a:gd name="txR" fmla="*/ 172 w 172"/>
                <a:gd name="txB" fmla="*/ 72 h 72"/>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txL" t="txT" r="txR" b="tx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7" name="Freeform 32"/>
            <p:cNvSpPr/>
            <p:nvPr/>
          </p:nvSpPr>
          <p:spPr>
            <a:xfrm>
              <a:off x="1989" y="81"/>
              <a:ext cx="45" cy="23"/>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8" name="Freeform 33"/>
            <p:cNvSpPr/>
            <p:nvPr/>
          </p:nvSpPr>
          <p:spPr>
            <a:xfrm>
              <a:off x="2298" y="51"/>
              <a:ext cx="178" cy="59"/>
            </a:xfrm>
            <a:custGeom>
              <a:avLst/>
              <a:gdLst>
                <a:gd name="txL" fmla="*/ 0 w 206"/>
                <a:gd name="txT" fmla="*/ 0 h 85"/>
                <a:gd name="txR" fmla="*/ 206 w 206"/>
                <a:gd name="txB" fmla="*/ 85 h 85"/>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txL" t="txT" r="txR" b="tx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9" name="Freeform 34"/>
            <p:cNvSpPr/>
            <p:nvPr/>
          </p:nvSpPr>
          <p:spPr>
            <a:xfrm>
              <a:off x="2410" y="82"/>
              <a:ext cx="55" cy="20"/>
            </a:xfrm>
            <a:custGeom>
              <a:avLst/>
              <a:gdLst>
                <a:gd name="txL" fmla="*/ 0 w 64"/>
                <a:gd name="txT" fmla="*/ 0 h 28"/>
                <a:gd name="txR" fmla="*/ 64 w 64"/>
                <a:gd name="txB" fmla="*/ 28 h 28"/>
              </a:gdLst>
              <a:ahLst/>
              <a:cxnLst>
                <a:cxn ang="0">
                  <a:pos x="36" y="6"/>
                </a:cxn>
                <a:cxn ang="0">
                  <a:pos x="8" y="4"/>
                </a:cxn>
                <a:cxn ang="0">
                  <a:pos x="24" y="28"/>
                </a:cxn>
                <a:cxn ang="0">
                  <a:pos x="54" y="14"/>
                </a:cxn>
                <a:cxn ang="0">
                  <a:pos x="36" y="6"/>
                </a:cxn>
              </a:cxnLst>
              <a:rect l="txL" t="txT" r="txR" b="tx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0" name="Freeform 35"/>
            <p:cNvSpPr/>
            <p:nvPr/>
          </p:nvSpPr>
          <p:spPr>
            <a:xfrm>
              <a:off x="2074" y="337"/>
              <a:ext cx="125" cy="123"/>
            </a:xfrm>
            <a:custGeom>
              <a:avLst/>
              <a:gdLst>
                <a:gd name="txL" fmla="*/ 0 w 146"/>
                <a:gd name="txT" fmla="*/ 0 h 176"/>
                <a:gd name="txR" fmla="*/ 146 w 146"/>
                <a:gd name="txB" fmla="*/ 176 h 176"/>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txL" t="txT" r="txR" b="tx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1" name="Freeform 36"/>
            <p:cNvSpPr/>
            <p:nvPr/>
          </p:nvSpPr>
          <p:spPr>
            <a:xfrm>
              <a:off x="2012" y="381"/>
              <a:ext cx="79" cy="64"/>
            </a:xfrm>
            <a:custGeom>
              <a:avLst/>
              <a:gdLst>
                <a:gd name="txL" fmla="*/ 0 w 92"/>
                <a:gd name="txT" fmla="*/ 0 h 92"/>
                <a:gd name="txR" fmla="*/ 92 w 92"/>
                <a:gd name="txB" fmla="*/ 92 h 92"/>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txL" t="txT" r="txR" b="tx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2" name="Freeform 37"/>
            <p:cNvSpPr/>
            <p:nvPr/>
          </p:nvSpPr>
          <p:spPr>
            <a:xfrm>
              <a:off x="3951" y="1450"/>
              <a:ext cx="545" cy="463"/>
            </a:xfrm>
            <a:custGeom>
              <a:avLst/>
              <a:gdLst>
                <a:gd name="txL" fmla="*/ 0 w 633"/>
                <a:gd name="txT" fmla="*/ 0 h 660"/>
                <a:gd name="txR" fmla="*/ 633 w 633"/>
                <a:gd name="txB" fmla="*/ 660 h 660"/>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txL" t="txT" r="txR" b="tx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3" name="Freeform 38"/>
            <p:cNvSpPr/>
            <p:nvPr/>
          </p:nvSpPr>
          <p:spPr>
            <a:xfrm>
              <a:off x="4120" y="1206"/>
              <a:ext cx="367" cy="196"/>
            </a:xfrm>
            <a:custGeom>
              <a:avLst/>
              <a:gdLst>
                <a:gd name="txL" fmla="*/ 0 w 426"/>
                <a:gd name="txT" fmla="*/ 0 h 280"/>
                <a:gd name="txR" fmla="*/ 426 w 426"/>
                <a:gd name="txB" fmla="*/ 280 h 280"/>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txL" t="txT" r="txR" b="tx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4" name="Freeform 39"/>
            <p:cNvSpPr/>
            <p:nvPr/>
          </p:nvSpPr>
          <p:spPr>
            <a:xfrm>
              <a:off x="4395" y="1928"/>
              <a:ext cx="52" cy="54"/>
            </a:xfrm>
            <a:custGeom>
              <a:avLst/>
              <a:gdLst>
                <a:gd name="txL" fmla="*/ 0 w 60"/>
                <a:gd name="txT" fmla="*/ 0 h 78"/>
                <a:gd name="txR" fmla="*/ 60 w 60"/>
                <a:gd name="txB" fmla="*/ 78 h 78"/>
              </a:gdLst>
              <a:ahLst/>
              <a:cxnLst>
                <a:cxn ang="0">
                  <a:pos x="32" y="18"/>
                </a:cxn>
                <a:cxn ang="0">
                  <a:pos x="0" y="18"/>
                </a:cxn>
                <a:cxn ang="0">
                  <a:pos x="20" y="42"/>
                </a:cxn>
                <a:cxn ang="0">
                  <a:pos x="28" y="66"/>
                </a:cxn>
                <a:cxn ang="0">
                  <a:pos x="32" y="78"/>
                </a:cxn>
                <a:cxn ang="0">
                  <a:pos x="60" y="50"/>
                </a:cxn>
                <a:cxn ang="0">
                  <a:pos x="32" y="18"/>
                </a:cxn>
              </a:cxnLst>
              <a:rect l="txL" t="txT" r="txR" b="tx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5" name="Freeform 40"/>
            <p:cNvSpPr/>
            <p:nvPr/>
          </p:nvSpPr>
          <p:spPr>
            <a:xfrm>
              <a:off x="4551" y="1844"/>
              <a:ext cx="189" cy="79"/>
            </a:xfrm>
            <a:custGeom>
              <a:avLst/>
              <a:gdLst>
                <a:gd name="txL" fmla="*/ 0 w 219"/>
                <a:gd name="txT" fmla="*/ 0 h 113"/>
                <a:gd name="txR" fmla="*/ 219 w 219"/>
                <a:gd name="txB" fmla="*/ 113 h 113"/>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txL" t="txT" r="txR" b="tx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6" name="Freeform 41"/>
            <p:cNvSpPr/>
            <p:nvPr/>
          </p:nvSpPr>
          <p:spPr>
            <a:xfrm>
              <a:off x="4747" y="1797"/>
              <a:ext cx="119" cy="86"/>
            </a:xfrm>
            <a:custGeom>
              <a:avLst/>
              <a:gdLst>
                <a:gd name="txL" fmla="*/ 0 w 139"/>
                <a:gd name="txT" fmla="*/ 0 h 122"/>
                <a:gd name="txR" fmla="*/ 139 w 139"/>
                <a:gd name="txB" fmla="*/ 122 h 122"/>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txL" t="txT" r="txR" b="tx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7" name="Freeform 42"/>
            <p:cNvSpPr/>
            <p:nvPr/>
          </p:nvSpPr>
          <p:spPr>
            <a:xfrm>
              <a:off x="4810" y="1759"/>
              <a:ext cx="43" cy="24"/>
            </a:xfrm>
            <a:custGeom>
              <a:avLst/>
              <a:gdLst>
                <a:gd name="txL" fmla="*/ 0 w 49"/>
                <a:gd name="txT" fmla="*/ 0 h 35"/>
                <a:gd name="txR" fmla="*/ 49 w 49"/>
                <a:gd name="txB" fmla="*/ 35 h 35"/>
              </a:gdLst>
              <a:ahLst/>
              <a:cxnLst>
                <a:cxn ang="0">
                  <a:pos x="29" y="0"/>
                </a:cxn>
                <a:cxn ang="0">
                  <a:pos x="8" y="11"/>
                </a:cxn>
                <a:cxn ang="0">
                  <a:pos x="24" y="35"/>
                </a:cxn>
                <a:cxn ang="0">
                  <a:pos x="39" y="26"/>
                </a:cxn>
                <a:cxn ang="0">
                  <a:pos x="29" y="0"/>
                </a:cxn>
              </a:cxnLst>
              <a:rect l="txL" t="txT" r="txR" b="tx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8" name="Freeform 43"/>
            <p:cNvSpPr/>
            <p:nvPr/>
          </p:nvSpPr>
          <p:spPr>
            <a:xfrm>
              <a:off x="2828" y="1304"/>
              <a:ext cx="142" cy="188"/>
            </a:xfrm>
            <a:custGeom>
              <a:avLst/>
              <a:gdLst>
                <a:gd name="txL" fmla="*/ 0 w 164"/>
                <a:gd name="txT" fmla="*/ 0 h 268"/>
                <a:gd name="txR" fmla="*/ 164 w 164"/>
                <a:gd name="txB" fmla="*/ 268 h 268"/>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txL" t="txT" r="txR" b="tx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9" name="Freeform 44"/>
            <p:cNvSpPr/>
            <p:nvPr/>
          </p:nvSpPr>
          <p:spPr>
            <a:xfrm>
              <a:off x="3440" y="1013"/>
              <a:ext cx="57" cy="57"/>
            </a:xfrm>
            <a:custGeom>
              <a:avLst/>
              <a:gdLst>
                <a:gd name="txL" fmla="*/ 0 w 66"/>
                <a:gd name="txT" fmla="*/ 0 h 81"/>
                <a:gd name="txR" fmla="*/ 66 w 66"/>
                <a:gd name="txB" fmla="*/ 81 h 81"/>
              </a:gdLst>
              <a:ahLst/>
              <a:cxnLst>
                <a:cxn ang="0">
                  <a:pos x="29" y="0"/>
                </a:cxn>
                <a:cxn ang="0">
                  <a:pos x="25" y="60"/>
                </a:cxn>
                <a:cxn ang="0">
                  <a:pos x="29" y="76"/>
                </a:cxn>
                <a:cxn ang="0">
                  <a:pos x="41" y="80"/>
                </a:cxn>
                <a:cxn ang="0">
                  <a:pos x="57" y="76"/>
                </a:cxn>
                <a:cxn ang="0">
                  <a:pos x="29" y="0"/>
                </a:cxn>
              </a:cxnLst>
              <a:rect l="txL" t="txT" r="txR" b="tx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0" name="Freeform 45"/>
            <p:cNvSpPr/>
            <p:nvPr/>
          </p:nvSpPr>
          <p:spPr>
            <a:xfrm>
              <a:off x="3823" y="1074"/>
              <a:ext cx="128" cy="171"/>
            </a:xfrm>
            <a:custGeom>
              <a:avLst/>
              <a:gdLst>
                <a:gd name="txL" fmla="*/ 0 w 148"/>
                <a:gd name="txT" fmla="*/ 0 h 244"/>
                <a:gd name="txR" fmla="*/ 148 w 148"/>
                <a:gd name="txB" fmla="*/ 244 h 244"/>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txL" t="txT" r="txR" b="tx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1" name="Freeform 46"/>
            <p:cNvSpPr/>
            <p:nvPr/>
          </p:nvSpPr>
          <p:spPr>
            <a:xfrm>
              <a:off x="3715" y="1021"/>
              <a:ext cx="83" cy="128"/>
            </a:xfrm>
            <a:custGeom>
              <a:avLst/>
              <a:gdLst>
                <a:gd name="txL" fmla="*/ 0 w 96"/>
                <a:gd name="txT" fmla="*/ 0 h 183"/>
                <a:gd name="txR" fmla="*/ 96 w 96"/>
                <a:gd name="txB" fmla="*/ 183 h 183"/>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txL" t="txT" r="txR" b="tx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2" name="Freeform 47"/>
            <p:cNvSpPr/>
            <p:nvPr/>
          </p:nvSpPr>
          <p:spPr>
            <a:xfrm>
              <a:off x="3771" y="1124"/>
              <a:ext cx="46" cy="122"/>
            </a:xfrm>
            <a:custGeom>
              <a:avLst/>
              <a:gdLst>
                <a:gd name="txL" fmla="*/ 0 w 54"/>
                <a:gd name="txT" fmla="*/ 0 h 175"/>
                <a:gd name="txR" fmla="*/ 54 w 54"/>
                <a:gd name="txB" fmla="*/ 175 h 175"/>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txL" t="txT" r="txR" b="tx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3" name="Freeform 48"/>
            <p:cNvSpPr/>
            <p:nvPr/>
          </p:nvSpPr>
          <p:spPr>
            <a:xfrm>
              <a:off x="3823" y="1252"/>
              <a:ext cx="75" cy="50"/>
            </a:xfrm>
            <a:custGeom>
              <a:avLst/>
              <a:gdLst>
                <a:gd name="txL" fmla="*/ 0 w 86"/>
                <a:gd name="txT" fmla="*/ 0 h 73"/>
                <a:gd name="txR" fmla="*/ 86 w 86"/>
                <a:gd name="txB" fmla="*/ 73 h 73"/>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txL" t="txT" r="txR" b="tx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4" name="Freeform 49"/>
            <p:cNvSpPr/>
            <p:nvPr/>
          </p:nvSpPr>
          <p:spPr>
            <a:xfrm>
              <a:off x="3943" y="1163"/>
              <a:ext cx="95" cy="109"/>
            </a:xfrm>
            <a:custGeom>
              <a:avLst/>
              <a:gdLst>
                <a:gd name="txL" fmla="*/ 0 w 111"/>
                <a:gd name="txT" fmla="*/ 0 h 156"/>
                <a:gd name="txR" fmla="*/ 111 w 111"/>
                <a:gd name="txB" fmla="*/ 156 h 156"/>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txL" t="txT" r="txR" b="tx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5" name="Freeform 50"/>
            <p:cNvSpPr/>
            <p:nvPr/>
          </p:nvSpPr>
          <p:spPr>
            <a:xfrm>
              <a:off x="3911" y="772"/>
              <a:ext cx="25" cy="67"/>
            </a:xfrm>
            <a:custGeom>
              <a:avLst/>
              <a:gdLst>
                <a:gd name="txL" fmla="*/ 0 w 30"/>
                <a:gd name="txT" fmla="*/ 0 h 94"/>
                <a:gd name="txR" fmla="*/ 30 w 30"/>
                <a:gd name="txB" fmla="*/ 94 h 94"/>
              </a:gdLst>
              <a:ahLst/>
              <a:cxnLst>
                <a:cxn ang="0">
                  <a:pos x="12" y="0"/>
                </a:cxn>
                <a:cxn ang="0">
                  <a:pos x="0" y="16"/>
                </a:cxn>
                <a:cxn ang="0">
                  <a:pos x="6" y="37"/>
                </a:cxn>
                <a:cxn ang="0">
                  <a:pos x="1" y="61"/>
                </a:cxn>
                <a:cxn ang="0">
                  <a:pos x="16" y="94"/>
                </a:cxn>
                <a:cxn ang="0">
                  <a:pos x="30" y="82"/>
                </a:cxn>
                <a:cxn ang="0">
                  <a:pos x="22" y="61"/>
                </a:cxn>
                <a:cxn ang="0">
                  <a:pos x="12" y="0"/>
                </a:cxn>
              </a:cxnLst>
              <a:rect l="txL" t="txT" r="txR" b="tx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6" name="Freeform 51"/>
            <p:cNvSpPr/>
            <p:nvPr/>
          </p:nvSpPr>
          <p:spPr>
            <a:xfrm>
              <a:off x="3927" y="883"/>
              <a:ext cx="70" cy="111"/>
            </a:xfrm>
            <a:custGeom>
              <a:avLst/>
              <a:gdLst>
                <a:gd name="txL" fmla="*/ 0 w 81"/>
                <a:gd name="txT" fmla="*/ 0 h 158"/>
                <a:gd name="txR" fmla="*/ 81 w 81"/>
                <a:gd name="txB" fmla="*/ 158 h 158"/>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txL" t="txT" r="txR" b="tx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7" name="Freeform 52"/>
            <p:cNvSpPr/>
            <p:nvPr/>
          </p:nvSpPr>
          <p:spPr>
            <a:xfrm>
              <a:off x="3976" y="1029"/>
              <a:ext cx="74" cy="74"/>
            </a:xfrm>
            <a:custGeom>
              <a:avLst/>
              <a:gdLst>
                <a:gd name="txL" fmla="*/ 0 w 85"/>
                <a:gd name="txT" fmla="*/ 0 h 105"/>
                <a:gd name="txR" fmla="*/ 85 w 85"/>
                <a:gd name="txB" fmla="*/ 105 h 105"/>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txL" t="txT" r="txR" b="tx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8" name="Freeform 53"/>
            <p:cNvSpPr/>
            <p:nvPr/>
          </p:nvSpPr>
          <p:spPr>
            <a:xfrm>
              <a:off x="4064" y="1161"/>
              <a:ext cx="33" cy="46"/>
            </a:xfrm>
            <a:custGeom>
              <a:avLst/>
              <a:gdLst>
                <a:gd name="txL" fmla="*/ 0 w 38"/>
                <a:gd name="txT" fmla="*/ 0 h 66"/>
                <a:gd name="txR" fmla="*/ 38 w 38"/>
                <a:gd name="txB" fmla="*/ 66 h 66"/>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txL" t="txT" r="txR" b="tx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9" name="Freeform 54"/>
            <p:cNvSpPr/>
            <p:nvPr/>
          </p:nvSpPr>
          <p:spPr>
            <a:xfrm>
              <a:off x="4045" y="1238"/>
              <a:ext cx="21" cy="16"/>
            </a:xfrm>
            <a:custGeom>
              <a:avLst/>
              <a:gdLst>
                <a:gd name="txL" fmla="*/ 0 w 24"/>
                <a:gd name="txT" fmla="*/ 0 h 23"/>
                <a:gd name="txR" fmla="*/ 24 w 24"/>
                <a:gd name="txB" fmla="*/ 23 h 23"/>
              </a:gdLst>
              <a:ahLst/>
              <a:cxnLst>
                <a:cxn ang="0">
                  <a:pos x="0" y="0"/>
                </a:cxn>
                <a:cxn ang="0">
                  <a:pos x="6" y="23"/>
                </a:cxn>
                <a:cxn ang="0">
                  <a:pos x="24" y="11"/>
                </a:cxn>
                <a:cxn ang="0">
                  <a:pos x="0" y="0"/>
                </a:cxn>
              </a:cxnLst>
              <a:rect l="txL" t="txT" r="txR" b="txB"/>
              <a:pathLst>
                <a:path w="24" h="23">
                  <a:moveTo>
                    <a:pt x="0" y="0"/>
                  </a:moveTo>
                  <a:cubicBezTo>
                    <a:pt x="1" y="8"/>
                    <a:pt x="3" y="16"/>
                    <a:pt x="6" y="23"/>
                  </a:cubicBezTo>
                  <a:cubicBezTo>
                    <a:pt x="19" y="20"/>
                    <a:pt x="19" y="22"/>
                    <a:pt x="24" y="11"/>
                  </a:cubicBezTo>
                  <a:cubicBezTo>
                    <a:pt x="20" y="0"/>
                    <a:pt x="4" y="8"/>
                    <a:pt x="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0" name="Freeform 55"/>
            <p:cNvSpPr/>
            <p:nvPr/>
          </p:nvSpPr>
          <p:spPr>
            <a:xfrm>
              <a:off x="4076" y="1228"/>
              <a:ext cx="52" cy="35"/>
            </a:xfrm>
            <a:custGeom>
              <a:avLst/>
              <a:gdLst>
                <a:gd name="txL" fmla="*/ 0 w 60"/>
                <a:gd name="txT" fmla="*/ 0 h 49"/>
                <a:gd name="txR" fmla="*/ 60 w 60"/>
                <a:gd name="txB" fmla="*/ 49 h 49"/>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txL" t="txT" r="txR" b="tx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1" name="Freeform 56"/>
            <p:cNvSpPr/>
            <p:nvPr/>
          </p:nvSpPr>
          <p:spPr>
            <a:xfrm>
              <a:off x="4156" y="1294"/>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2" name="Freeform 57"/>
            <p:cNvSpPr/>
            <p:nvPr/>
          </p:nvSpPr>
          <p:spPr>
            <a:xfrm>
              <a:off x="4463" y="1255"/>
              <a:ext cx="53" cy="44"/>
            </a:xfrm>
            <a:custGeom>
              <a:avLst/>
              <a:gdLst>
                <a:gd name="txL" fmla="*/ 0 w 61"/>
                <a:gd name="txT" fmla="*/ 0 h 63"/>
                <a:gd name="txR" fmla="*/ 61 w 61"/>
                <a:gd name="txB" fmla="*/ 63 h 63"/>
              </a:gdLst>
              <a:ahLst/>
              <a:cxnLst>
                <a:cxn ang="0">
                  <a:pos x="7" y="0"/>
                </a:cxn>
                <a:cxn ang="0">
                  <a:pos x="0" y="14"/>
                </a:cxn>
                <a:cxn ang="0">
                  <a:pos x="24" y="35"/>
                </a:cxn>
                <a:cxn ang="0">
                  <a:pos x="36" y="54"/>
                </a:cxn>
                <a:cxn ang="0">
                  <a:pos x="46" y="63"/>
                </a:cxn>
                <a:cxn ang="0">
                  <a:pos x="61" y="56"/>
                </a:cxn>
                <a:cxn ang="0">
                  <a:pos x="33" y="17"/>
                </a:cxn>
                <a:cxn ang="0">
                  <a:pos x="7" y="0"/>
                </a:cxn>
              </a:cxnLst>
              <a:rect l="txL" t="txT" r="txR" b="tx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3" name="Freeform 58"/>
            <p:cNvSpPr/>
            <p:nvPr/>
          </p:nvSpPr>
          <p:spPr>
            <a:xfrm>
              <a:off x="4006" y="1310"/>
              <a:ext cx="53" cy="47"/>
            </a:xfrm>
            <a:custGeom>
              <a:avLst/>
              <a:gdLst>
                <a:gd name="txL" fmla="*/ 0 w 61"/>
                <a:gd name="txT" fmla="*/ 0 h 67"/>
                <a:gd name="txR" fmla="*/ 61 w 61"/>
                <a:gd name="txB" fmla="*/ 67 h 67"/>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txL" t="txT" r="txR" b="tx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4" name="Freeform 59"/>
            <p:cNvSpPr/>
            <p:nvPr/>
          </p:nvSpPr>
          <p:spPr>
            <a:xfrm>
              <a:off x="3950" y="1328"/>
              <a:ext cx="37" cy="25"/>
            </a:xfrm>
            <a:custGeom>
              <a:avLst/>
              <a:gdLst>
                <a:gd name="txL" fmla="*/ 0 w 43"/>
                <a:gd name="txT" fmla="*/ 0 h 36"/>
                <a:gd name="txR" fmla="*/ 43 w 43"/>
                <a:gd name="txB" fmla="*/ 36 h 36"/>
              </a:gdLst>
              <a:ahLst/>
              <a:cxnLst>
                <a:cxn ang="0">
                  <a:pos x="21" y="3"/>
                </a:cxn>
                <a:cxn ang="0">
                  <a:pos x="6" y="6"/>
                </a:cxn>
                <a:cxn ang="0">
                  <a:pos x="33" y="36"/>
                </a:cxn>
                <a:cxn ang="0">
                  <a:pos x="42" y="30"/>
                </a:cxn>
                <a:cxn ang="0">
                  <a:pos x="21" y="3"/>
                </a:cxn>
              </a:cxnLst>
              <a:rect l="txL" t="txT" r="txR" b="tx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5" name="Freeform 60"/>
            <p:cNvSpPr/>
            <p:nvPr/>
          </p:nvSpPr>
          <p:spPr>
            <a:xfrm>
              <a:off x="3926" y="1300"/>
              <a:ext cx="27" cy="29"/>
            </a:xfrm>
            <a:custGeom>
              <a:avLst/>
              <a:gdLst>
                <a:gd name="txL" fmla="*/ 0 w 32"/>
                <a:gd name="txT" fmla="*/ 0 h 41"/>
                <a:gd name="txR" fmla="*/ 32 w 32"/>
                <a:gd name="txB" fmla="*/ 41 h 41"/>
              </a:gdLst>
              <a:ahLst/>
              <a:cxnLst>
                <a:cxn ang="0">
                  <a:pos x="21" y="0"/>
                </a:cxn>
                <a:cxn ang="0">
                  <a:pos x="0" y="26"/>
                </a:cxn>
                <a:cxn ang="0">
                  <a:pos x="16" y="24"/>
                </a:cxn>
                <a:cxn ang="0">
                  <a:pos x="19" y="29"/>
                </a:cxn>
                <a:cxn ang="0">
                  <a:pos x="16" y="35"/>
                </a:cxn>
                <a:cxn ang="0">
                  <a:pos x="30" y="21"/>
                </a:cxn>
                <a:cxn ang="0">
                  <a:pos x="24" y="9"/>
                </a:cxn>
                <a:cxn ang="0">
                  <a:pos x="21" y="0"/>
                </a:cxn>
              </a:cxnLst>
              <a:rect l="txL" t="txT" r="txR" b="tx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6" name="Freeform 61"/>
            <p:cNvSpPr/>
            <p:nvPr/>
          </p:nvSpPr>
          <p:spPr>
            <a:xfrm>
              <a:off x="3965" y="1311"/>
              <a:ext cx="39" cy="22"/>
            </a:xfrm>
            <a:custGeom>
              <a:avLst/>
              <a:gdLst>
                <a:gd name="txL" fmla="*/ 0 w 45"/>
                <a:gd name="txT" fmla="*/ 0 h 32"/>
                <a:gd name="txR" fmla="*/ 45 w 45"/>
                <a:gd name="txB" fmla="*/ 32 h 32"/>
              </a:gdLst>
              <a:ahLst/>
              <a:cxnLst>
                <a:cxn ang="0">
                  <a:pos x="21" y="0"/>
                </a:cxn>
                <a:cxn ang="0">
                  <a:pos x="0" y="7"/>
                </a:cxn>
                <a:cxn ang="0">
                  <a:pos x="27" y="31"/>
                </a:cxn>
                <a:cxn ang="0">
                  <a:pos x="45" y="24"/>
                </a:cxn>
                <a:cxn ang="0">
                  <a:pos x="22" y="10"/>
                </a:cxn>
                <a:cxn ang="0">
                  <a:pos x="21" y="0"/>
                </a:cxn>
              </a:cxnLst>
              <a:rect l="txL" t="txT" r="txR" b="tx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7" name="Freeform 62"/>
            <p:cNvSpPr/>
            <p:nvPr/>
          </p:nvSpPr>
          <p:spPr>
            <a:xfrm>
              <a:off x="3908" y="1000"/>
              <a:ext cx="31" cy="52"/>
            </a:xfrm>
            <a:custGeom>
              <a:avLst/>
              <a:gdLst>
                <a:gd name="txL" fmla="*/ 0 w 35"/>
                <a:gd name="txT" fmla="*/ 0 h 74"/>
                <a:gd name="txR" fmla="*/ 35 w 35"/>
                <a:gd name="txB" fmla="*/ 74 h 74"/>
              </a:gdLst>
              <a:ahLst/>
              <a:cxnLst>
                <a:cxn ang="0">
                  <a:pos x="30" y="0"/>
                </a:cxn>
                <a:cxn ang="0">
                  <a:pos x="21" y="15"/>
                </a:cxn>
                <a:cxn ang="0">
                  <a:pos x="9" y="36"/>
                </a:cxn>
                <a:cxn ang="0">
                  <a:pos x="0" y="59"/>
                </a:cxn>
                <a:cxn ang="0">
                  <a:pos x="8" y="74"/>
                </a:cxn>
                <a:cxn ang="0">
                  <a:pos x="20" y="59"/>
                </a:cxn>
                <a:cxn ang="0">
                  <a:pos x="35" y="32"/>
                </a:cxn>
                <a:cxn ang="0">
                  <a:pos x="30" y="0"/>
                </a:cxn>
              </a:cxnLst>
              <a:rect l="txL" t="txT" r="txR" b="tx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8" name="Freeform 63"/>
            <p:cNvSpPr/>
            <p:nvPr/>
          </p:nvSpPr>
          <p:spPr>
            <a:xfrm>
              <a:off x="3967" y="992"/>
              <a:ext cx="22" cy="51"/>
            </a:xfrm>
            <a:custGeom>
              <a:avLst/>
              <a:gdLst>
                <a:gd name="txL" fmla="*/ 0 w 25"/>
                <a:gd name="txT" fmla="*/ 0 h 73"/>
                <a:gd name="txR" fmla="*/ 25 w 25"/>
                <a:gd name="txB" fmla="*/ 73 h 73"/>
              </a:gdLst>
              <a:ahLst/>
              <a:cxnLst>
                <a:cxn ang="0">
                  <a:pos x="13" y="7"/>
                </a:cxn>
                <a:cxn ang="0">
                  <a:pos x="4" y="8"/>
                </a:cxn>
                <a:cxn ang="0">
                  <a:pos x="0" y="22"/>
                </a:cxn>
                <a:cxn ang="0">
                  <a:pos x="15" y="41"/>
                </a:cxn>
                <a:cxn ang="0">
                  <a:pos x="25" y="56"/>
                </a:cxn>
                <a:cxn ang="0">
                  <a:pos x="16" y="20"/>
                </a:cxn>
                <a:cxn ang="0">
                  <a:pos x="13" y="7"/>
                </a:cxn>
              </a:cxnLst>
              <a:rect l="txL" t="txT" r="txR" b="tx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9" name="Freeform 64"/>
            <p:cNvSpPr/>
            <p:nvPr/>
          </p:nvSpPr>
          <p:spPr>
            <a:xfrm>
              <a:off x="3992" y="976"/>
              <a:ext cx="12" cy="23"/>
            </a:xfrm>
            <a:custGeom>
              <a:avLst/>
              <a:gdLst>
                <a:gd name="txL" fmla="*/ 0 w 14"/>
                <a:gd name="txT" fmla="*/ 0 h 33"/>
                <a:gd name="txR" fmla="*/ 14 w 14"/>
                <a:gd name="txB" fmla="*/ 33 h 33"/>
              </a:gdLst>
              <a:ahLst/>
              <a:cxnLst>
                <a:cxn ang="0">
                  <a:pos x="11" y="0"/>
                </a:cxn>
                <a:cxn ang="0">
                  <a:pos x="1" y="10"/>
                </a:cxn>
                <a:cxn ang="0">
                  <a:pos x="11" y="25"/>
                </a:cxn>
                <a:cxn ang="0">
                  <a:pos x="11" y="0"/>
                </a:cxn>
              </a:cxnLst>
              <a:rect l="txL" t="txT" r="txR" b="txB"/>
              <a:pathLst>
                <a:path w="14" h="33">
                  <a:moveTo>
                    <a:pt x="11" y="0"/>
                  </a:moveTo>
                  <a:cubicBezTo>
                    <a:pt x="7" y="3"/>
                    <a:pt x="5" y="7"/>
                    <a:pt x="1" y="10"/>
                  </a:cubicBezTo>
                  <a:cubicBezTo>
                    <a:pt x="2" y="18"/>
                    <a:pt x="0" y="33"/>
                    <a:pt x="11" y="25"/>
                  </a:cubicBezTo>
                  <a:cubicBezTo>
                    <a:pt x="14" y="15"/>
                    <a:pt x="5" y="4"/>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0" name="Freeform 65"/>
            <p:cNvSpPr/>
            <p:nvPr/>
          </p:nvSpPr>
          <p:spPr>
            <a:xfrm>
              <a:off x="4004" y="987"/>
              <a:ext cx="24" cy="45"/>
            </a:xfrm>
            <a:custGeom>
              <a:avLst/>
              <a:gdLst>
                <a:gd name="txL" fmla="*/ 0 w 28"/>
                <a:gd name="txT" fmla="*/ 0 h 64"/>
                <a:gd name="txR" fmla="*/ 28 w 28"/>
                <a:gd name="txB" fmla="*/ 64 h 64"/>
              </a:gdLst>
              <a:ahLst/>
              <a:cxnLst>
                <a:cxn ang="0">
                  <a:pos x="5" y="0"/>
                </a:cxn>
                <a:cxn ang="0">
                  <a:pos x="11" y="14"/>
                </a:cxn>
                <a:cxn ang="0">
                  <a:pos x="20" y="21"/>
                </a:cxn>
                <a:cxn ang="0">
                  <a:pos x="8" y="39"/>
                </a:cxn>
                <a:cxn ang="0">
                  <a:pos x="0" y="56"/>
                </a:cxn>
                <a:cxn ang="0">
                  <a:pos x="11" y="57"/>
                </a:cxn>
                <a:cxn ang="0">
                  <a:pos x="26" y="26"/>
                </a:cxn>
                <a:cxn ang="0">
                  <a:pos x="5" y="0"/>
                </a:cxn>
              </a:cxnLst>
              <a:rect l="txL" t="txT" r="txR" b="tx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1" name="Freeform 66"/>
            <p:cNvSpPr/>
            <p:nvPr/>
          </p:nvSpPr>
          <p:spPr>
            <a:xfrm>
              <a:off x="3694" y="1052"/>
              <a:ext cx="14" cy="25"/>
            </a:xfrm>
            <a:custGeom>
              <a:avLst/>
              <a:gdLst>
                <a:gd name="txL" fmla="*/ 0 w 16"/>
                <a:gd name="txT" fmla="*/ 0 h 36"/>
                <a:gd name="txR" fmla="*/ 16 w 16"/>
                <a:gd name="txB" fmla="*/ 36 h 36"/>
              </a:gdLst>
              <a:ahLst/>
              <a:cxnLst>
                <a:cxn ang="0">
                  <a:pos x="14" y="3"/>
                </a:cxn>
                <a:cxn ang="0">
                  <a:pos x="0" y="7"/>
                </a:cxn>
                <a:cxn ang="0">
                  <a:pos x="8" y="22"/>
                </a:cxn>
                <a:cxn ang="0">
                  <a:pos x="14" y="3"/>
                </a:cxn>
              </a:cxnLst>
              <a:rect l="txL" t="txT" r="txR" b="txB"/>
              <a:pathLst>
                <a:path w="16" h="36">
                  <a:moveTo>
                    <a:pt x="14" y="3"/>
                  </a:moveTo>
                  <a:cubicBezTo>
                    <a:pt x="7" y="0"/>
                    <a:pt x="4" y="1"/>
                    <a:pt x="0" y="7"/>
                  </a:cubicBezTo>
                  <a:cubicBezTo>
                    <a:pt x="3" y="14"/>
                    <a:pt x="2" y="17"/>
                    <a:pt x="8" y="22"/>
                  </a:cubicBezTo>
                  <a:cubicBezTo>
                    <a:pt x="16" y="36"/>
                    <a:pt x="11" y="7"/>
                    <a:pt x="14"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2" name="Freeform 67"/>
            <p:cNvSpPr/>
            <p:nvPr/>
          </p:nvSpPr>
          <p:spPr>
            <a:xfrm>
              <a:off x="3683" y="1030"/>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3" name="Freeform 68"/>
            <p:cNvSpPr/>
            <p:nvPr/>
          </p:nvSpPr>
          <p:spPr>
            <a:xfrm>
              <a:off x="3678" y="1013"/>
              <a:ext cx="14" cy="14"/>
            </a:xfrm>
            <a:custGeom>
              <a:avLst/>
              <a:gdLst>
                <a:gd name="txL" fmla="*/ 0 w 16"/>
                <a:gd name="txT" fmla="*/ 0 h 19"/>
                <a:gd name="txR" fmla="*/ 16 w 16"/>
                <a:gd name="txB" fmla="*/ 19 h 19"/>
              </a:gdLst>
              <a:ahLst/>
              <a:cxnLst>
                <a:cxn ang="0">
                  <a:pos x="10" y="5"/>
                </a:cxn>
                <a:cxn ang="0">
                  <a:pos x="0" y="10"/>
                </a:cxn>
                <a:cxn ang="0">
                  <a:pos x="12" y="19"/>
                </a:cxn>
                <a:cxn ang="0">
                  <a:pos x="10" y="5"/>
                </a:cxn>
              </a:cxnLst>
              <a:rect l="txL" t="txT" r="txR" b="txB"/>
              <a:pathLst>
                <a:path w="16" h="19">
                  <a:moveTo>
                    <a:pt x="10" y="5"/>
                  </a:moveTo>
                  <a:cubicBezTo>
                    <a:pt x="4" y="0"/>
                    <a:pt x="1" y="3"/>
                    <a:pt x="0" y="10"/>
                  </a:cubicBezTo>
                  <a:cubicBezTo>
                    <a:pt x="4" y="15"/>
                    <a:pt x="7" y="16"/>
                    <a:pt x="12" y="19"/>
                  </a:cubicBezTo>
                  <a:cubicBezTo>
                    <a:pt x="16" y="12"/>
                    <a:pt x="14"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4" name="Freeform 69"/>
            <p:cNvSpPr/>
            <p:nvPr/>
          </p:nvSpPr>
          <p:spPr>
            <a:xfrm>
              <a:off x="3664" y="976"/>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5" name="Freeform 70"/>
            <p:cNvSpPr/>
            <p:nvPr/>
          </p:nvSpPr>
          <p:spPr>
            <a:xfrm>
              <a:off x="3667" y="999"/>
              <a:ext cx="18" cy="13"/>
            </a:xfrm>
            <a:custGeom>
              <a:avLst/>
              <a:gdLst>
                <a:gd name="txL" fmla="*/ 0 w 22"/>
                <a:gd name="txT" fmla="*/ 0 h 18"/>
                <a:gd name="txR" fmla="*/ 22 w 22"/>
                <a:gd name="txB" fmla="*/ 18 h 18"/>
              </a:gdLst>
              <a:ahLst/>
              <a:cxnLst>
                <a:cxn ang="0">
                  <a:pos x="13" y="0"/>
                </a:cxn>
                <a:cxn ang="0">
                  <a:pos x="19" y="18"/>
                </a:cxn>
                <a:cxn ang="0">
                  <a:pos x="14" y="6"/>
                </a:cxn>
                <a:cxn ang="0">
                  <a:pos x="13" y="0"/>
                </a:cxn>
              </a:cxnLst>
              <a:rect l="txL" t="txT" r="txR" b="txB"/>
              <a:pathLst>
                <a:path w="22" h="18">
                  <a:moveTo>
                    <a:pt x="13" y="0"/>
                  </a:moveTo>
                  <a:cubicBezTo>
                    <a:pt x="0" y="8"/>
                    <a:pt x="9" y="12"/>
                    <a:pt x="19" y="18"/>
                  </a:cubicBezTo>
                  <a:cubicBezTo>
                    <a:pt x="20" y="11"/>
                    <a:pt x="22" y="8"/>
                    <a:pt x="14" y="6"/>
                  </a:cubicBezTo>
                  <a:cubicBezTo>
                    <a:pt x="9" y="3"/>
                    <a:pt x="9" y="5"/>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6" name="Freeform 71"/>
            <p:cNvSpPr/>
            <p:nvPr/>
          </p:nvSpPr>
          <p:spPr>
            <a:xfrm>
              <a:off x="4628" y="1582"/>
              <a:ext cx="52" cy="56"/>
            </a:xfrm>
            <a:custGeom>
              <a:avLst/>
              <a:gdLst>
                <a:gd name="txL" fmla="*/ 0 w 60"/>
                <a:gd name="txT" fmla="*/ 0 h 81"/>
                <a:gd name="txR" fmla="*/ 60 w 60"/>
                <a:gd name="txB" fmla="*/ 81 h 81"/>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txL" t="txT" r="txR" b="tx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7" name="Freeform 72"/>
            <p:cNvSpPr/>
            <p:nvPr/>
          </p:nvSpPr>
          <p:spPr>
            <a:xfrm>
              <a:off x="4894" y="1536"/>
              <a:ext cx="61" cy="43"/>
            </a:xfrm>
            <a:custGeom>
              <a:avLst/>
              <a:gdLst>
                <a:gd name="txL" fmla="*/ 0 w 71"/>
                <a:gd name="txT" fmla="*/ 0 h 61"/>
                <a:gd name="txR" fmla="*/ 71 w 71"/>
                <a:gd name="txB" fmla="*/ 61 h 61"/>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txL" t="txT" r="txR" b="tx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8" name="Freeform 73"/>
            <p:cNvSpPr/>
            <p:nvPr/>
          </p:nvSpPr>
          <p:spPr>
            <a:xfrm>
              <a:off x="4710" y="1513"/>
              <a:ext cx="20" cy="21"/>
            </a:xfrm>
            <a:custGeom>
              <a:avLst/>
              <a:gdLst>
                <a:gd name="txL" fmla="*/ 0 w 23"/>
                <a:gd name="txT" fmla="*/ 0 h 30"/>
                <a:gd name="txR" fmla="*/ 23 w 23"/>
                <a:gd name="txB" fmla="*/ 30 h 30"/>
              </a:gdLst>
              <a:ahLst/>
              <a:cxnLst>
                <a:cxn ang="0">
                  <a:pos x="9" y="0"/>
                </a:cxn>
                <a:cxn ang="0">
                  <a:pos x="0" y="14"/>
                </a:cxn>
                <a:cxn ang="0">
                  <a:pos x="12" y="30"/>
                </a:cxn>
                <a:cxn ang="0">
                  <a:pos x="9" y="0"/>
                </a:cxn>
              </a:cxnLst>
              <a:rect l="txL" t="txT" r="txR" b="txB"/>
              <a:pathLst>
                <a:path w="23" h="30">
                  <a:moveTo>
                    <a:pt x="9" y="0"/>
                  </a:moveTo>
                  <a:cubicBezTo>
                    <a:pt x="8" y="7"/>
                    <a:pt x="3" y="8"/>
                    <a:pt x="0" y="14"/>
                  </a:cubicBezTo>
                  <a:cubicBezTo>
                    <a:pt x="3" y="21"/>
                    <a:pt x="8" y="24"/>
                    <a:pt x="12" y="30"/>
                  </a:cubicBezTo>
                  <a:cubicBezTo>
                    <a:pt x="23" y="15"/>
                    <a:pt x="4" y="9"/>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9" name="Freeform 74"/>
            <p:cNvSpPr/>
            <p:nvPr/>
          </p:nvSpPr>
          <p:spPr>
            <a:xfrm>
              <a:off x="4701" y="1492"/>
              <a:ext cx="23" cy="16"/>
            </a:xfrm>
            <a:custGeom>
              <a:avLst/>
              <a:gdLst>
                <a:gd name="txL" fmla="*/ 0 w 26"/>
                <a:gd name="txT" fmla="*/ 0 h 23"/>
                <a:gd name="txR" fmla="*/ 26 w 26"/>
                <a:gd name="txB" fmla="*/ 23 h 23"/>
              </a:gdLst>
              <a:ahLst/>
              <a:cxnLst>
                <a:cxn ang="0">
                  <a:pos x="19" y="0"/>
                </a:cxn>
                <a:cxn ang="0">
                  <a:pos x="0" y="14"/>
                </a:cxn>
                <a:cxn ang="0">
                  <a:pos x="21" y="20"/>
                </a:cxn>
                <a:cxn ang="0">
                  <a:pos x="19" y="0"/>
                </a:cxn>
              </a:cxnLst>
              <a:rect l="txL" t="txT" r="txR" b="txB"/>
              <a:pathLst>
                <a:path w="26" h="23">
                  <a:moveTo>
                    <a:pt x="19" y="0"/>
                  </a:moveTo>
                  <a:cubicBezTo>
                    <a:pt x="17" y="12"/>
                    <a:pt x="10" y="11"/>
                    <a:pt x="0" y="14"/>
                  </a:cubicBezTo>
                  <a:cubicBezTo>
                    <a:pt x="5" y="23"/>
                    <a:pt x="11" y="22"/>
                    <a:pt x="21" y="20"/>
                  </a:cubicBezTo>
                  <a:cubicBezTo>
                    <a:pt x="26" y="12"/>
                    <a:pt x="23" y="7"/>
                    <a:pt x="1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0" name="Freeform 75"/>
            <p:cNvSpPr/>
            <p:nvPr/>
          </p:nvSpPr>
          <p:spPr>
            <a:xfrm>
              <a:off x="4525" y="1311"/>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1" name="Freeform 76"/>
            <p:cNvSpPr/>
            <p:nvPr/>
          </p:nvSpPr>
          <p:spPr>
            <a:xfrm>
              <a:off x="4564" y="1351"/>
              <a:ext cx="30" cy="31"/>
            </a:xfrm>
            <a:custGeom>
              <a:avLst/>
              <a:gdLst>
                <a:gd name="txL" fmla="*/ 0 w 34"/>
                <a:gd name="txT" fmla="*/ 0 h 44"/>
                <a:gd name="txR" fmla="*/ 34 w 34"/>
                <a:gd name="txB" fmla="*/ 44 h 44"/>
              </a:gdLst>
              <a:ahLst/>
              <a:cxnLst>
                <a:cxn ang="0">
                  <a:pos x="30" y="0"/>
                </a:cxn>
                <a:cxn ang="0">
                  <a:pos x="10" y="9"/>
                </a:cxn>
                <a:cxn ang="0">
                  <a:pos x="14" y="32"/>
                </a:cxn>
                <a:cxn ang="0">
                  <a:pos x="26" y="36"/>
                </a:cxn>
                <a:cxn ang="0">
                  <a:pos x="30" y="0"/>
                </a:cxn>
              </a:cxnLst>
              <a:rect l="txL" t="txT" r="txR" b="tx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2" name="Freeform 77"/>
            <p:cNvSpPr/>
            <p:nvPr/>
          </p:nvSpPr>
          <p:spPr>
            <a:xfrm>
              <a:off x="4595" y="1410"/>
              <a:ext cx="32" cy="26"/>
            </a:xfrm>
            <a:custGeom>
              <a:avLst/>
              <a:gdLst>
                <a:gd name="txL" fmla="*/ 0 w 38"/>
                <a:gd name="txT" fmla="*/ 0 h 37"/>
                <a:gd name="txR" fmla="*/ 38 w 38"/>
                <a:gd name="txB" fmla="*/ 37 h 37"/>
              </a:gdLst>
              <a:ahLst/>
              <a:cxnLst>
                <a:cxn ang="0">
                  <a:pos x="34" y="2"/>
                </a:cxn>
                <a:cxn ang="0">
                  <a:pos x="10" y="2"/>
                </a:cxn>
                <a:cxn ang="0">
                  <a:pos x="14" y="25"/>
                </a:cxn>
                <a:cxn ang="0">
                  <a:pos x="26" y="29"/>
                </a:cxn>
                <a:cxn ang="0">
                  <a:pos x="34" y="2"/>
                </a:cxn>
              </a:cxnLst>
              <a:rect l="txL" t="txT" r="txR" b="tx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3" name="Freeform 78"/>
            <p:cNvSpPr/>
            <p:nvPr/>
          </p:nvSpPr>
          <p:spPr>
            <a:xfrm>
              <a:off x="4634" y="1400"/>
              <a:ext cx="32" cy="25"/>
            </a:xfrm>
            <a:custGeom>
              <a:avLst/>
              <a:gdLst>
                <a:gd name="txL" fmla="*/ 0 w 38"/>
                <a:gd name="txT" fmla="*/ 0 h 34"/>
                <a:gd name="txR" fmla="*/ 38 w 38"/>
                <a:gd name="txB" fmla="*/ 34 h 34"/>
              </a:gdLst>
              <a:ahLst/>
              <a:cxnLst>
                <a:cxn ang="0">
                  <a:pos x="34" y="2"/>
                </a:cxn>
                <a:cxn ang="0">
                  <a:pos x="10" y="2"/>
                </a:cxn>
                <a:cxn ang="0">
                  <a:pos x="16" y="22"/>
                </a:cxn>
                <a:cxn ang="0">
                  <a:pos x="27" y="22"/>
                </a:cxn>
                <a:cxn ang="0">
                  <a:pos x="34" y="2"/>
                </a:cxn>
              </a:cxnLst>
              <a:rect l="txL" t="txT" r="txR" b="tx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4" name="Freeform 79"/>
            <p:cNvSpPr/>
            <p:nvPr/>
          </p:nvSpPr>
          <p:spPr>
            <a:xfrm>
              <a:off x="4623" y="1367"/>
              <a:ext cx="30" cy="19"/>
            </a:xfrm>
            <a:custGeom>
              <a:avLst/>
              <a:gdLst>
                <a:gd name="txL" fmla="*/ 0 w 35"/>
                <a:gd name="txT" fmla="*/ 0 h 27"/>
                <a:gd name="txR" fmla="*/ 35 w 35"/>
                <a:gd name="txB" fmla="*/ 27 h 27"/>
              </a:gdLst>
              <a:ahLst/>
              <a:cxnLst>
                <a:cxn ang="0">
                  <a:pos x="31" y="1"/>
                </a:cxn>
                <a:cxn ang="0">
                  <a:pos x="10" y="2"/>
                </a:cxn>
                <a:cxn ang="0">
                  <a:pos x="13" y="15"/>
                </a:cxn>
                <a:cxn ang="0">
                  <a:pos x="25" y="19"/>
                </a:cxn>
                <a:cxn ang="0">
                  <a:pos x="31" y="1"/>
                </a:cxn>
              </a:cxnLst>
              <a:rect l="txL" t="txT" r="txR" b="tx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5" name="Freeform 80"/>
            <p:cNvSpPr/>
            <p:nvPr/>
          </p:nvSpPr>
          <p:spPr>
            <a:xfrm>
              <a:off x="4593" y="1343"/>
              <a:ext cx="30" cy="33"/>
            </a:xfrm>
            <a:custGeom>
              <a:avLst/>
              <a:gdLst>
                <a:gd name="txL" fmla="*/ 0 w 35"/>
                <a:gd name="txT" fmla="*/ 0 h 47"/>
                <a:gd name="txR" fmla="*/ 35 w 35"/>
                <a:gd name="txB" fmla="*/ 47 h 47"/>
              </a:gdLst>
              <a:ahLst/>
              <a:cxnLst>
                <a:cxn ang="0">
                  <a:pos x="28" y="16"/>
                </a:cxn>
                <a:cxn ang="0">
                  <a:pos x="19" y="2"/>
                </a:cxn>
                <a:cxn ang="0">
                  <a:pos x="10" y="25"/>
                </a:cxn>
                <a:cxn ang="0">
                  <a:pos x="19" y="35"/>
                </a:cxn>
                <a:cxn ang="0">
                  <a:pos x="27" y="29"/>
                </a:cxn>
                <a:cxn ang="0">
                  <a:pos x="28" y="16"/>
                </a:cxn>
              </a:cxnLst>
              <a:rect l="txL" t="txT" r="txR" b="tx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6" name="Freeform 81"/>
            <p:cNvSpPr/>
            <p:nvPr/>
          </p:nvSpPr>
          <p:spPr>
            <a:xfrm>
              <a:off x="4556" y="1329"/>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7" name="Freeform 82"/>
            <p:cNvSpPr/>
            <p:nvPr/>
          </p:nvSpPr>
          <p:spPr>
            <a:xfrm>
              <a:off x="4602" y="1378"/>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8" name="Freeform 83"/>
            <p:cNvSpPr/>
            <p:nvPr/>
          </p:nvSpPr>
          <p:spPr>
            <a:xfrm>
              <a:off x="2750" y="93"/>
              <a:ext cx="162" cy="101"/>
            </a:xfrm>
            <a:custGeom>
              <a:avLst/>
              <a:gdLst>
                <a:gd name="txL" fmla="*/ 0 w 189"/>
                <a:gd name="txT" fmla="*/ 0 h 144"/>
                <a:gd name="txR" fmla="*/ 189 w 189"/>
                <a:gd name="txB" fmla="*/ 144 h 144"/>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txL" t="txT" r="txR" b="tx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9" name="Freeform 84"/>
            <p:cNvSpPr/>
            <p:nvPr/>
          </p:nvSpPr>
          <p:spPr>
            <a:xfrm>
              <a:off x="2847" y="191"/>
              <a:ext cx="46" cy="11"/>
            </a:xfrm>
            <a:custGeom>
              <a:avLst/>
              <a:gdLst>
                <a:gd name="txL" fmla="*/ 0 w 53"/>
                <a:gd name="txT" fmla="*/ 0 h 17"/>
                <a:gd name="txR" fmla="*/ 53 w 53"/>
                <a:gd name="txB" fmla="*/ 17 h 17"/>
              </a:gdLst>
              <a:ahLst/>
              <a:cxnLst>
                <a:cxn ang="0">
                  <a:pos x="24" y="0"/>
                </a:cxn>
                <a:cxn ang="0">
                  <a:pos x="12" y="2"/>
                </a:cxn>
                <a:cxn ang="0">
                  <a:pos x="32" y="16"/>
                </a:cxn>
                <a:cxn ang="0">
                  <a:pos x="44" y="14"/>
                </a:cxn>
                <a:cxn ang="0">
                  <a:pos x="24" y="0"/>
                </a:cxn>
              </a:cxnLst>
              <a:rect l="txL" t="txT" r="txR" b="tx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0" name="Freeform 85"/>
            <p:cNvSpPr/>
            <p:nvPr/>
          </p:nvSpPr>
          <p:spPr>
            <a:xfrm>
              <a:off x="3082" y="45"/>
              <a:ext cx="49" cy="26"/>
            </a:xfrm>
            <a:custGeom>
              <a:avLst/>
              <a:gdLst>
                <a:gd name="txL" fmla="*/ 0 w 57"/>
                <a:gd name="txT" fmla="*/ 0 h 37"/>
                <a:gd name="txR" fmla="*/ 57 w 57"/>
                <a:gd name="txB" fmla="*/ 37 h 37"/>
              </a:gdLst>
              <a:ahLst/>
              <a:cxnLst>
                <a:cxn ang="0">
                  <a:pos x="57" y="4"/>
                </a:cxn>
                <a:cxn ang="0">
                  <a:pos x="25" y="24"/>
                </a:cxn>
                <a:cxn ang="0">
                  <a:pos x="11" y="34"/>
                </a:cxn>
                <a:cxn ang="0">
                  <a:pos x="9" y="4"/>
                </a:cxn>
                <a:cxn ang="0">
                  <a:pos x="21" y="0"/>
                </a:cxn>
                <a:cxn ang="0">
                  <a:pos x="57" y="4"/>
                </a:cxn>
              </a:cxnLst>
              <a:rect l="txL" t="txT" r="txR" b="tx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1" name="Freeform 86"/>
            <p:cNvSpPr/>
            <p:nvPr/>
          </p:nvSpPr>
          <p:spPr>
            <a:xfrm>
              <a:off x="3117" y="57"/>
              <a:ext cx="58" cy="19"/>
            </a:xfrm>
            <a:custGeom>
              <a:avLst/>
              <a:gdLst>
                <a:gd name="txL" fmla="*/ 0 w 68"/>
                <a:gd name="txT" fmla="*/ 0 h 26"/>
                <a:gd name="txR" fmla="*/ 68 w 68"/>
                <a:gd name="txB" fmla="*/ 26 h 26"/>
              </a:gdLst>
              <a:ahLst/>
              <a:cxnLst>
                <a:cxn ang="0">
                  <a:pos x="29" y="0"/>
                </a:cxn>
                <a:cxn ang="0">
                  <a:pos x="11" y="6"/>
                </a:cxn>
                <a:cxn ang="0">
                  <a:pos x="57" y="26"/>
                </a:cxn>
                <a:cxn ang="0">
                  <a:pos x="63" y="24"/>
                </a:cxn>
                <a:cxn ang="0">
                  <a:pos x="29" y="0"/>
                </a:cxn>
              </a:cxnLst>
              <a:rect l="txL" t="txT" r="txR" b="tx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2" name="Freeform 87"/>
            <p:cNvSpPr/>
            <p:nvPr/>
          </p:nvSpPr>
          <p:spPr>
            <a:xfrm>
              <a:off x="3179" y="60"/>
              <a:ext cx="58" cy="30"/>
            </a:xfrm>
            <a:custGeom>
              <a:avLst/>
              <a:gdLst>
                <a:gd name="txL" fmla="*/ 0 w 66"/>
                <a:gd name="txT" fmla="*/ 0 h 43"/>
                <a:gd name="txR" fmla="*/ 66 w 66"/>
                <a:gd name="txB" fmla="*/ 43 h 43"/>
              </a:gdLst>
              <a:ahLst/>
              <a:cxnLst>
                <a:cxn ang="0">
                  <a:pos x="50" y="9"/>
                </a:cxn>
                <a:cxn ang="0">
                  <a:pos x="26" y="9"/>
                </a:cxn>
                <a:cxn ang="0">
                  <a:pos x="10" y="9"/>
                </a:cxn>
                <a:cxn ang="0">
                  <a:pos x="8" y="35"/>
                </a:cxn>
                <a:cxn ang="0">
                  <a:pos x="32" y="43"/>
                </a:cxn>
                <a:cxn ang="0">
                  <a:pos x="62" y="27"/>
                </a:cxn>
                <a:cxn ang="0">
                  <a:pos x="50" y="9"/>
                </a:cxn>
              </a:cxnLst>
              <a:rect l="txL" t="txT" r="txR" b="tx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3" name="Freeform 88"/>
            <p:cNvSpPr/>
            <p:nvPr/>
          </p:nvSpPr>
          <p:spPr>
            <a:xfrm>
              <a:off x="3581" y="85"/>
              <a:ext cx="101" cy="29"/>
            </a:xfrm>
            <a:custGeom>
              <a:avLst/>
              <a:gdLst>
                <a:gd name="txL" fmla="*/ 0 w 117"/>
                <a:gd name="txT" fmla="*/ 0 h 41"/>
                <a:gd name="txR" fmla="*/ 117 w 117"/>
                <a:gd name="txB" fmla="*/ 41 h 41"/>
              </a:gdLst>
              <a:ahLst/>
              <a:cxnLst>
                <a:cxn ang="0">
                  <a:pos x="14" y="0"/>
                </a:cxn>
                <a:cxn ang="0">
                  <a:pos x="8" y="16"/>
                </a:cxn>
                <a:cxn ang="0">
                  <a:pos x="50" y="30"/>
                </a:cxn>
                <a:cxn ang="0">
                  <a:pos x="76" y="36"/>
                </a:cxn>
                <a:cxn ang="0">
                  <a:pos x="112" y="22"/>
                </a:cxn>
                <a:cxn ang="0">
                  <a:pos x="78" y="4"/>
                </a:cxn>
                <a:cxn ang="0">
                  <a:pos x="14" y="0"/>
                </a:cxn>
              </a:cxnLst>
              <a:rect l="txL" t="txT" r="txR" b="tx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4" name="Freeform 89"/>
            <p:cNvSpPr/>
            <p:nvPr/>
          </p:nvSpPr>
          <p:spPr>
            <a:xfrm>
              <a:off x="3684" y="84"/>
              <a:ext cx="53" cy="23"/>
            </a:xfrm>
            <a:custGeom>
              <a:avLst/>
              <a:gdLst>
                <a:gd name="txL" fmla="*/ 0 w 62"/>
                <a:gd name="txT" fmla="*/ 0 h 32"/>
                <a:gd name="txR" fmla="*/ 62 w 62"/>
                <a:gd name="txB" fmla="*/ 32 h 32"/>
              </a:gdLst>
              <a:ahLst/>
              <a:cxnLst>
                <a:cxn ang="0">
                  <a:pos x="32" y="4"/>
                </a:cxn>
                <a:cxn ang="0">
                  <a:pos x="62" y="10"/>
                </a:cxn>
                <a:cxn ang="0">
                  <a:pos x="30" y="32"/>
                </a:cxn>
                <a:cxn ang="0">
                  <a:pos x="6" y="22"/>
                </a:cxn>
                <a:cxn ang="0">
                  <a:pos x="32" y="4"/>
                </a:cxn>
              </a:cxnLst>
              <a:rect l="txL" t="txT" r="txR" b="tx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5" name="Freeform 90"/>
            <p:cNvSpPr/>
            <p:nvPr/>
          </p:nvSpPr>
          <p:spPr>
            <a:xfrm>
              <a:off x="3660" y="111"/>
              <a:ext cx="42" cy="16"/>
            </a:xfrm>
            <a:custGeom>
              <a:avLst/>
              <a:gdLst>
                <a:gd name="txL" fmla="*/ 0 w 49"/>
                <a:gd name="txT" fmla="*/ 0 h 23"/>
                <a:gd name="txR" fmla="*/ 49 w 49"/>
                <a:gd name="txB" fmla="*/ 23 h 23"/>
              </a:gdLst>
              <a:ahLst/>
              <a:cxnLst>
                <a:cxn ang="0">
                  <a:pos x="20" y="1"/>
                </a:cxn>
                <a:cxn ang="0">
                  <a:pos x="6" y="5"/>
                </a:cxn>
                <a:cxn ang="0">
                  <a:pos x="38" y="23"/>
                </a:cxn>
                <a:cxn ang="0">
                  <a:pos x="20" y="1"/>
                </a:cxn>
              </a:cxnLst>
              <a:rect l="txL" t="txT" r="txR" b="txB"/>
              <a:pathLst>
                <a:path w="49" h="23">
                  <a:moveTo>
                    <a:pt x="20" y="1"/>
                  </a:moveTo>
                  <a:cubicBezTo>
                    <a:pt x="15" y="2"/>
                    <a:pt x="8" y="0"/>
                    <a:pt x="6" y="5"/>
                  </a:cubicBezTo>
                  <a:cubicBezTo>
                    <a:pt x="0" y="19"/>
                    <a:pt x="32" y="21"/>
                    <a:pt x="38" y="23"/>
                  </a:cubicBezTo>
                  <a:cubicBezTo>
                    <a:pt x="49" y="6"/>
                    <a:pt x="35" y="3"/>
                    <a:pt x="20"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6" name="Freeform 91"/>
            <p:cNvSpPr/>
            <p:nvPr/>
          </p:nvSpPr>
          <p:spPr>
            <a:xfrm>
              <a:off x="3950" y="321"/>
              <a:ext cx="87" cy="106"/>
            </a:xfrm>
            <a:custGeom>
              <a:avLst/>
              <a:gdLst>
                <a:gd name="txL" fmla="*/ 0 w 102"/>
                <a:gd name="txT" fmla="*/ 0 h 152"/>
                <a:gd name="txR" fmla="*/ 102 w 102"/>
                <a:gd name="txB" fmla="*/ 152 h 152"/>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txL" t="txT" r="txR" b="tx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7" name="Freeform 92"/>
            <p:cNvSpPr/>
            <p:nvPr/>
          </p:nvSpPr>
          <p:spPr>
            <a:xfrm>
              <a:off x="4020" y="431"/>
              <a:ext cx="63" cy="73"/>
            </a:xfrm>
            <a:custGeom>
              <a:avLst/>
              <a:gdLst>
                <a:gd name="txL" fmla="*/ 0 w 74"/>
                <a:gd name="txT" fmla="*/ 0 h 103"/>
                <a:gd name="txR" fmla="*/ 74 w 74"/>
                <a:gd name="txB" fmla="*/ 103 h 103"/>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txL" t="txT" r="txR" b="tx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8" name="Freeform 93"/>
            <p:cNvSpPr/>
            <p:nvPr/>
          </p:nvSpPr>
          <p:spPr>
            <a:xfrm>
              <a:off x="3978" y="506"/>
              <a:ext cx="126" cy="176"/>
            </a:xfrm>
            <a:custGeom>
              <a:avLst/>
              <a:gdLst>
                <a:gd name="txL" fmla="*/ 0 w 146"/>
                <a:gd name="txT" fmla="*/ 0 h 252"/>
                <a:gd name="txR" fmla="*/ 146 w 146"/>
                <a:gd name="txB" fmla="*/ 252 h 252"/>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txL" t="txT" r="txR" b="tx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9" name="Freeform 94"/>
            <p:cNvSpPr/>
            <p:nvPr/>
          </p:nvSpPr>
          <p:spPr>
            <a:xfrm>
              <a:off x="2758" y="35"/>
              <a:ext cx="60" cy="28"/>
            </a:xfrm>
            <a:custGeom>
              <a:avLst/>
              <a:gdLst>
                <a:gd name="txL" fmla="*/ 0 w 70"/>
                <a:gd name="txT" fmla="*/ 0 h 40"/>
                <a:gd name="txR" fmla="*/ 70 w 70"/>
                <a:gd name="txB" fmla="*/ 40 h 40"/>
              </a:gdLst>
              <a:ahLst/>
              <a:cxnLst>
                <a:cxn ang="0">
                  <a:pos x="59" y="0"/>
                </a:cxn>
                <a:cxn ang="0">
                  <a:pos x="65" y="20"/>
                </a:cxn>
                <a:cxn ang="0">
                  <a:pos x="41" y="24"/>
                </a:cxn>
                <a:cxn ang="0">
                  <a:pos x="31" y="40"/>
                </a:cxn>
                <a:cxn ang="0">
                  <a:pos x="7" y="38"/>
                </a:cxn>
                <a:cxn ang="0">
                  <a:pos x="1" y="36"/>
                </a:cxn>
                <a:cxn ang="0">
                  <a:pos x="33" y="20"/>
                </a:cxn>
                <a:cxn ang="0">
                  <a:pos x="59" y="0"/>
                </a:cxn>
              </a:cxnLst>
              <a:rect l="txL" t="txT" r="txR" b="tx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0" name="Freeform 95"/>
            <p:cNvSpPr/>
            <p:nvPr/>
          </p:nvSpPr>
          <p:spPr>
            <a:xfrm>
              <a:off x="2635" y="43"/>
              <a:ext cx="22" cy="21"/>
            </a:xfrm>
            <a:custGeom>
              <a:avLst/>
              <a:gdLst>
                <a:gd name="txL" fmla="*/ 0 w 26"/>
                <a:gd name="txT" fmla="*/ 0 h 29"/>
                <a:gd name="txR" fmla="*/ 26 w 26"/>
                <a:gd name="txB" fmla="*/ 29 h 29"/>
              </a:gdLst>
              <a:ahLst/>
              <a:cxnLst>
                <a:cxn ang="0">
                  <a:pos x="18" y="0"/>
                </a:cxn>
                <a:cxn ang="0">
                  <a:pos x="0" y="18"/>
                </a:cxn>
                <a:cxn ang="0">
                  <a:pos x="18" y="26"/>
                </a:cxn>
                <a:cxn ang="0">
                  <a:pos x="18" y="0"/>
                </a:cxn>
              </a:cxnLst>
              <a:rect l="txL" t="txT" r="txR" b="txB"/>
              <a:pathLst>
                <a:path w="26" h="29">
                  <a:moveTo>
                    <a:pt x="18" y="0"/>
                  </a:moveTo>
                  <a:cubicBezTo>
                    <a:pt x="9" y="6"/>
                    <a:pt x="4" y="7"/>
                    <a:pt x="0" y="18"/>
                  </a:cubicBezTo>
                  <a:cubicBezTo>
                    <a:pt x="7" y="25"/>
                    <a:pt x="9" y="29"/>
                    <a:pt x="18" y="26"/>
                  </a:cubicBezTo>
                  <a:cubicBezTo>
                    <a:pt x="22" y="14"/>
                    <a:pt x="26" y="12"/>
                    <a:pt x="1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1" name="Freeform 96"/>
            <p:cNvSpPr/>
            <p:nvPr/>
          </p:nvSpPr>
          <p:spPr>
            <a:xfrm>
              <a:off x="2663" y="42"/>
              <a:ext cx="42" cy="25"/>
            </a:xfrm>
            <a:custGeom>
              <a:avLst/>
              <a:gdLst>
                <a:gd name="txL" fmla="*/ 0 w 49"/>
                <a:gd name="txT" fmla="*/ 0 h 36"/>
                <a:gd name="txR" fmla="*/ 49 w 49"/>
                <a:gd name="txB" fmla="*/ 36 h 36"/>
              </a:gdLst>
              <a:ahLst/>
              <a:cxnLst>
                <a:cxn ang="0">
                  <a:pos x="14" y="6"/>
                </a:cxn>
                <a:cxn ang="0">
                  <a:pos x="0" y="18"/>
                </a:cxn>
                <a:cxn ang="0">
                  <a:pos x="6" y="32"/>
                </a:cxn>
                <a:cxn ang="0">
                  <a:pos x="18" y="36"/>
                </a:cxn>
                <a:cxn ang="0">
                  <a:pos x="40" y="26"/>
                </a:cxn>
                <a:cxn ang="0">
                  <a:pos x="14" y="6"/>
                </a:cxn>
              </a:cxnLst>
              <a:rect l="txL" t="txT" r="txR" b="tx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2" name="Freeform 97"/>
            <p:cNvSpPr/>
            <p:nvPr/>
          </p:nvSpPr>
          <p:spPr>
            <a:xfrm>
              <a:off x="2733" y="34"/>
              <a:ext cx="23" cy="15"/>
            </a:xfrm>
            <a:custGeom>
              <a:avLst/>
              <a:gdLst>
                <a:gd name="txL" fmla="*/ 0 w 27"/>
                <a:gd name="txT" fmla="*/ 0 h 22"/>
                <a:gd name="txR" fmla="*/ 27 w 27"/>
                <a:gd name="txB" fmla="*/ 22 h 22"/>
              </a:gdLst>
              <a:ahLst/>
              <a:cxnLst>
                <a:cxn ang="0">
                  <a:pos x="11" y="0"/>
                </a:cxn>
                <a:cxn ang="0">
                  <a:pos x="3" y="12"/>
                </a:cxn>
                <a:cxn ang="0">
                  <a:pos x="19" y="22"/>
                </a:cxn>
                <a:cxn ang="0">
                  <a:pos x="11" y="0"/>
                </a:cxn>
              </a:cxnLst>
              <a:rect l="txL" t="txT" r="txR" b="txB"/>
              <a:pathLst>
                <a:path w="27" h="22">
                  <a:moveTo>
                    <a:pt x="11" y="0"/>
                  </a:moveTo>
                  <a:cubicBezTo>
                    <a:pt x="8" y="4"/>
                    <a:pt x="0" y="8"/>
                    <a:pt x="3" y="12"/>
                  </a:cubicBezTo>
                  <a:cubicBezTo>
                    <a:pt x="6" y="17"/>
                    <a:pt x="19" y="22"/>
                    <a:pt x="19" y="22"/>
                  </a:cubicBezTo>
                  <a:cubicBezTo>
                    <a:pt x="27" y="10"/>
                    <a:pt x="15" y="11"/>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3" name="Freeform 98"/>
            <p:cNvSpPr/>
            <p:nvPr/>
          </p:nvSpPr>
          <p:spPr>
            <a:xfrm>
              <a:off x="2712" y="50"/>
              <a:ext cx="17" cy="13"/>
            </a:xfrm>
            <a:custGeom>
              <a:avLst/>
              <a:gdLst>
                <a:gd name="txL" fmla="*/ 0 w 20"/>
                <a:gd name="txT" fmla="*/ 0 h 18"/>
                <a:gd name="txR" fmla="*/ 20 w 20"/>
                <a:gd name="txB" fmla="*/ 18 h 18"/>
              </a:gdLst>
              <a:ahLst/>
              <a:cxnLst>
                <a:cxn ang="0">
                  <a:pos x="11" y="0"/>
                </a:cxn>
                <a:cxn ang="0">
                  <a:pos x="9" y="18"/>
                </a:cxn>
                <a:cxn ang="0">
                  <a:pos x="11" y="0"/>
                </a:cxn>
              </a:cxnLst>
              <a:rect l="txL" t="txT" r="txR" b="txB"/>
              <a:pathLst>
                <a:path w="20" h="18">
                  <a:moveTo>
                    <a:pt x="11" y="0"/>
                  </a:moveTo>
                  <a:cubicBezTo>
                    <a:pt x="1" y="14"/>
                    <a:pt x="0" y="9"/>
                    <a:pt x="9" y="18"/>
                  </a:cubicBezTo>
                  <a:cubicBezTo>
                    <a:pt x="20" y="14"/>
                    <a:pt x="16" y="18"/>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4" name="Freeform 99"/>
            <p:cNvSpPr/>
            <p:nvPr/>
          </p:nvSpPr>
          <p:spPr>
            <a:xfrm>
              <a:off x="4023" y="65"/>
              <a:ext cx="21" cy="31"/>
            </a:xfrm>
            <a:custGeom>
              <a:avLst/>
              <a:gdLst>
                <a:gd name="txL" fmla="*/ 0 w 24"/>
                <a:gd name="txT" fmla="*/ 0 h 44"/>
                <a:gd name="txR" fmla="*/ 24 w 24"/>
                <a:gd name="txB" fmla="*/ 44 h 44"/>
              </a:gdLst>
              <a:ahLst/>
              <a:cxnLst>
                <a:cxn ang="0">
                  <a:pos x="24" y="0"/>
                </a:cxn>
                <a:cxn ang="0">
                  <a:pos x="8" y="16"/>
                </a:cxn>
                <a:cxn ang="0">
                  <a:pos x="0" y="34"/>
                </a:cxn>
                <a:cxn ang="0">
                  <a:pos x="16" y="40"/>
                </a:cxn>
                <a:cxn ang="0">
                  <a:pos x="24" y="0"/>
                </a:cxn>
              </a:cxnLst>
              <a:rect l="txL" t="txT" r="txR" b="tx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5" name="Freeform 100"/>
            <p:cNvSpPr/>
            <p:nvPr/>
          </p:nvSpPr>
          <p:spPr>
            <a:xfrm>
              <a:off x="3007" y="1423"/>
              <a:ext cx="35" cy="17"/>
            </a:xfrm>
            <a:custGeom>
              <a:avLst/>
              <a:gdLst>
                <a:gd name="txL" fmla="*/ 0 w 41"/>
                <a:gd name="txT" fmla="*/ 0 h 24"/>
                <a:gd name="txR" fmla="*/ 41 w 41"/>
                <a:gd name="txB" fmla="*/ 24 h 24"/>
              </a:gdLst>
              <a:ahLst/>
              <a:cxnLst>
                <a:cxn ang="0">
                  <a:pos x="30" y="0"/>
                </a:cxn>
                <a:cxn ang="0">
                  <a:pos x="26" y="24"/>
                </a:cxn>
                <a:cxn ang="0">
                  <a:pos x="30" y="0"/>
                </a:cxn>
              </a:cxnLst>
              <a:rect l="txL" t="txT" r="txR" b="txB"/>
              <a:pathLst>
                <a:path w="41" h="24">
                  <a:moveTo>
                    <a:pt x="30" y="0"/>
                  </a:moveTo>
                  <a:cubicBezTo>
                    <a:pt x="4" y="4"/>
                    <a:pt x="0" y="17"/>
                    <a:pt x="26" y="24"/>
                  </a:cubicBezTo>
                  <a:cubicBezTo>
                    <a:pt x="41" y="19"/>
                    <a:pt x="38" y="10"/>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6" name="Freeform 101"/>
            <p:cNvSpPr/>
            <p:nvPr/>
          </p:nvSpPr>
          <p:spPr>
            <a:xfrm>
              <a:off x="3053" y="1416"/>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7" name="Freeform 102"/>
            <p:cNvSpPr/>
            <p:nvPr/>
          </p:nvSpPr>
          <p:spPr>
            <a:xfrm>
              <a:off x="2976" y="1272"/>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8" name="Freeform 103"/>
            <p:cNvSpPr/>
            <p:nvPr/>
          </p:nvSpPr>
          <p:spPr>
            <a:xfrm>
              <a:off x="3045" y="1204"/>
              <a:ext cx="12"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9" name="Freeform 104"/>
            <p:cNvSpPr/>
            <p:nvPr/>
          </p:nvSpPr>
          <p:spPr>
            <a:xfrm>
              <a:off x="3017" y="1203"/>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0" name="Freeform 105"/>
            <p:cNvSpPr/>
            <p:nvPr/>
          </p:nvSpPr>
          <p:spPr>
            <a:xfrm>
              <a:off x="3004" y="1224"/>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1" name="Freeform 106"/>
            <p:cNvSpPr/>
            <p:nvPr/>
          </p:nvSpPr>
          <p:spPr>
            <a:xfrm>
              <a:off x="2976" y="1256"/>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2" name="Freeform 107"/>
            <p:cNvSpPr/>
            <p:nvPr/>
          </p:nvSpPr>
          <p:spPr>
            <a:xfrm>
              <a:off x="2997" y="1243"/>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3" name="Freeform 108"/>
            <p:cNvSpPr/>
            <p:nvPr/>
          </p:nvSpPr>
          <p:spPr>
            <a:xfrm>
              <a:off x="2154" y="320"/>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4" name="Freeform 109"/>
            <p:cNvSpPr/>
            <p:nvPr/>
          </p:nvSpPr>
          <p:spPr>
            <a:xfrm>
              <a:off x="2084" y="288"/>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5" name="Freeform 110"/>
            <p:cNvSpPr/>
            <p:nvPr/>
          </p:nvSpPr>
          <p:spPr>
            <a:xfrm>
              <a:off x="1810" y="85"/>
              <a:ext cx="2370" cy="1537"/>
            </a:xfrm>
            <a:custGeom>
              <a:avLst/>
              <a:gdLst>
                <a:gd name="txL" fmla="*/ 0 w 2060"/>
                <a:gd name="txT" fmla="*/ 0 h 1644"/>
                <a:gd name="txR" fmla="*/ 2060 w 2060"/>
                <a:gd name="txB" fmla="*/ 1644 h 1644"/>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txL" t="txT" r="txR" b="tx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grpSp>
      <p:grpSp>
        <p:nvGrpSpPr>
          <p:cNvPr id="3075" name="组合 5"/>
          <p:cNvGrpSpPr/>
          <p:nvPr/>
        </p:nvGrpSpPr>
        <p:grpSpPr>
          <a:xfrm>
            <a:off x="3340100" y="2181225"/>
            <a:ext cx="5502275" cy="585788"/>
            <a:chOff x="1851025" y="1249176"/>
            <a:chExt cx="5502275" cy="585787"/>
          </a:xfrm>
        </p:grpSpPr>
        <p:sp>
          <p:nvSpPr>
            <p:cNvPr id="3090" name="Freeform 7"/>
            <p:cNvSpPr/>
            <p:nvPr/>
          </p:nvSpPr>
          <p:spPr>
            <a:xfrm>
              <a:off x="1851025" y="1266638"/>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alpha val="100000"/>
              </a:srgbClr>
            </a:solidFill>
            <a:ln w="19050">
              <a:noFill/>
            </a:ln>
          </p:spPr>
          <p:txBody>
            <a:bodyPr/>
            <a:p>
              <a:endParaRPr lang="zh-CN" altLang="en-US"/>
            </a:p>
          </p:txBody>
        </p:sp>
        <p:sp>
          <p:nvSpPr>
            <p:cNvPr id="3091" name="Freeform 6"/>
            <p:cNvSpPr/>
            <p:nvPr/>
          </p:nvSpPr>
          <p:spPr>
            <a:xfrm>
              <a:off x="2555875" y="1266638"/>
              <a:ext cx="4797425" cy="568325"/>
            </a:xfrm>
            <a:custGeom>
              <a:avLst/>
              <a:gdLst>
                <a:gd name="txL" fmla="*/ 0 w 2856"/>
                <a:gd name="txT" fmla="*/ 0 h 358"/>
                <a:gd name="txR" fmla="*/ 2856 w 2856"/>
                <a:gd name="txB" fmla="*/ 358 h 358"/>
              </a:gdLst>
              <a:ahLst/>
              <a:cxnLst>
                <a:cxn ang="0">
                  <a:pos x="0" y="2147483647"/>
                </a:cxn>
                <a:cxn ang="0">
                  <a:pos x="0" y="2147483647"/>
                </a:cxn>
                <a:cxn ang="0">
                  <a:pos x="2147483647" y="2147483647"/>
                </a:cxn>
                <a:cxn ang="0">
                  <a:pos x="2147483647" y="2147483647"/>
                </a:cxn>
                <a:cxn ang="0">
                  <a:pos x="2147483647" y="0"/>
                </a:cxn>
                <a:cxn ang="0">
                  <a:pos x="0" y="2147483647"/>
                </a:cxn>
              </a:cxnLst>
              <a:rect l="txL" t="txT" r="txR" b="tx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alpha val="100000"/>
              </a:srgbClr>
            </a:solidFill>
            <a:ln w="19050">
              <a:noFill/>
            </a:ln>
          </p:spPr>
          <p:txBody>
            <a:bodyPr/>
            <a:p>
              <a:endParaRPr lang="zh-CN" altLang="en-US"/>
            </a:p>
          </p:txBody>
        </p:sp>
        <p:sp>
          <p:nvSpPr>
            <p:cNvPr id="3092" name="Text Box 8"/>
            <p:cNvSpPr/>
            <p:nvPr/>
          </p:nvSpPr>
          <p:spPr>
            <a:xfrm>
              <a:off x="2596542" y="1326963"/>
              <a:ext cx="4561237" cy="4603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课程总体介绍</a:t>
              </a:r>
              <a:endPar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93" name="Text Box 18"/>
            <p:cNvSpPr/>
            <p:nvPr/>
          </p:nvSpPr>
          <p:spPr>
            <a:xfrm>
              <a:off x="1983423" y="1249176"/>
              <a:ext cx="433705" cy="5835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076" name="组合 3"/>
          <p:cNvGrpSpPr/>
          <p:nvPr/>
        </p:nvGrpSpPr>
        <p:grpSpPr>
          <a:xfrm>
            <a:off x="3340100" y="3138488"/>
            <a:ext cx="5524500" cy="583565"/>
            <a:chOff x="1847850" y="2697897"/>
            <a:chExt cx="5524500" cy="584715"/>
          </a:xfrm>
        </p:grpSpPr>
        <p:sp>
          <p:nvSpPr>
            <p:cNvPr id="3086" name="Freeform 11"/>
            <p:cNvSpPr/>
            <p:nvPr/>
          </p:nvSpPr>
          <p:spPr>
            <a:xfrm>
              <a:off x="2555875" y="2697897"/>
              <a:ext cx="481647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3087" name="Freeform 12"/>
            <p:cNvSpPr/>
            <p:nvPr/>
          </p:nvSpPr>
          <p:spPr>
            <a:xfrm>
              <a:off x="1847850" y="2697897"/>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3088" name="Text Box 16"/>
            <p:cNvSpPr/>
            <p:nvPr/>
          </p:nvSpPr>
          <p:spPr>
            <a:xfrm>
              <a:off x="1983423" y="2697897"/>
              <a:ext cx="433705" cy="58471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9" name="Text Box 8"/>
            <p:cNvSpPr/>
            <p:nvPr/>
          </p:nvSpPr>
          <p:spPr>
            <a:xfrm>
              <a:off x="2593367" y="2751872"/>
              <a:ext cx="4595995" cy="46128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分布式系统基础知识</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077" name="组合 4"/>
          <p:cNvGrpSpPr/>
          <p:nvPr/>
        </p:nvGrpSpPr>
        <p:grpSpPr>
          <a:xfrm>
            <a:off x="3340100" y="4094163"/>
            <a:ext cx="5499100" cy="583565"/>
            <a:chOff x="1854200" y="3609122"/>
            <a:chExt cx="5499100" cy="583130"/>
          </a:xfrm>
        </p:grpSpPr>
        <p:sp>
          <p:nvSpPr>
            <p:cNvPr id="3082" name="Freeform 9"/>
            <p:cNvSpPr/>
            <p:nvPr/>
          </p:nvSpPr>
          <p:spPr>
            <a:xfrm>
              <a:off x="2555875" y="3609122"/>
              <a:ext cx="479742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3083" name="Freeform 10"/>
            <p:cNvSpPr/>
            <p:nvPr/>
          </p:nvSpPr>
          <p:spPr>
            <a:xfrm>
              <a:off x="1854200" y="3609122"/>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3084" name="Text Box 17"/>
            <p:cNvSpPr/>
            <p:nvPr/>
          </p:nvSpPr>
          <p:spPr>
            <a:xfrm>
              <a:off x="1983423" y="3609122"/>
              <a:ext cx="433705" cy="5831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5" name="Text Box 8"/>
            <p:cNvSpPr/>
            <p:nvPr/>
          </p:nvSpPr>
          <p:spPr>
            <a:xfrm>
              <a:off x="2585598" y="3655159"/>
              <a:ext cx="4624178" cy="4600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What &amp; why</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078" name="组合 2"/>
          <p:cNvGrpSpPr/>
          <p:nvPr/>
        </p:nvGrpSpPr>
        <p:grpSpPr>
          <a:xfrm>
            <a:off x="1627188" y="90488"/>
            <a:ext cx="3654425" cy="1327150"/>
            <a:chOff x="162" y="177"/>
            <a:chExt cx="5756" cy="2090"/>
          </a:xfrm>
        </p:grpSpPr>
        <p:sp>
          <p:nvSpPr>
            <p:cNvPr id="3080" name="标题 24"/>
            <p:cNvSpPr/>
            <p:nvPr/>
          </p:nvSpPr>
          <p:spPr>
            <a:xfrm>
              <a:off x="1376" y="177"/>
              <a:ext cx="4542" cy="2090"/>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4800" b="1" dirty="0">
                  <a:solidFill>
                    <a:srgbClr val="404040"/>
                  </a:solidFill>
                  <a:latin typeface="微软雅黑" panose="020B0503020204020204" pitchFamily="34" charset="-122"/>
                  <a:ea typeface="微软雅黑" panose="020B0503020204020204" pitchFamily="34" charset="-122"/>
                  <a:sym typeface="微软雅黑" panose="020B0503020204020204" pitchFamily="34" charset="-122"/>
                </a:rPr>
                <a:t>目 录</a:t>
              </a:r>
              <a:r>
                <a:rPr lang="zh-CN" altLang="en-US" sz="4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rPr>
                <a:t>ONTENTS</a:t>
              </a:r>
              <a:endPar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endParaRPr>
            </a:p>
          </p:txBody>
        </p:sp>
        <p:sp>
          <p:nvSpPr>
            <p:cNvPr id="3081" name="标题 24"/>
            <p:cNvSpPr/>
            <p:nvPr/>
          </p:nvSpPr>
          <p:spPr>
            <a:xfrm>
              <a:off x="162" y="580"/>
              <a:ext cx="1273" cy="1367"/>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C</a:t>
              </a:r>
              <a:endPar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079" name="图片 4" descr="PPT花纹"/>
          <p:cNvPicPr>
            <a:picLocks noChangeAspect="1"/>
          </p:cNvPicPr>
          <p:nvPr/>
        </p:nvPicPr>
        <p:blipFill>
          <a:blip r:embed="rId1">
            <a:clrChange>
              <a:clrFrom>
                <a:srgbClr val="FFFFFF"/>
              </a:clrFrom>
              <a:clrTo>
                <a:srgbClr val="FFFFFF">
                  <a:alpha val="0"/>
                </a:srgbClr>
              </a:clrTo>
            </a:clrChange>
          </a:blip>
          <a:stretch>
            <a:fillRect/>
          </a:stretch>
        </p:blipFill>
        <p:spPr>
          <a:xfrm>
            <a:off x="7743825" y="-15875"/>
            <a:ext cx="2924175" cy="838200"/>
          </a:xfrm>
          <a:prstGeom prst="rect">
            <a:avLst/>
          </a:prstGeom>
          <a:noFill/>
          <a:ln w="9525">
            <a:noFill/>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4099"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4100"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1</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4101"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10263C"/>
                </a:solidFill>
                <a:ea typeface="微软雅黑" panose="020B0503020204020204" pitchFamily="34" charset="-122"/>
              </a:rPr>
              <a:t>Zookeeper</a:t>
            </a:r>
            <a:r>
              <a:rPr lang="zh-CN" altLang="en-US" sz="2400" dirty="0">
                <a:solidFill>
                  <a:srgbClr val="10263C"/>
                </a:solidFill>
                <a:ea typeface="微软雅黑" panose="020B0503020204020204" pitchFamily="34" charset="-122"/>
              </a:rPr>
              <a:t>课程整体介绍</a:t>
            </a:r>
            <a:endParaRPr lang="zh-CN" altLang="en-US" sz="2400" dirty="0">
              <a:solidFill>
                <a:srgbClr val="10263C"/>
              </a:solidFill>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875155" y="1399540"/>
            <a:ext cx="8146415" cy="3882390"/>
          </a:xfrm>
          <a:prstGeom prst="rect">
            <a:avLst/>
          </a:prstGeom>
        </p:spPr>
      </p:pic>
    </p:spTree>
  </p:cSld>
  <p:clrMapOvr>
    <a:masterClrMapping/>
  </p:clrMapOvr>
  <p:transition>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Group 3"/>
          <p:cNvGrpSpPr/>
          <p:nvPr/>
        </p:nvGrpSpPr>
        <p:grpSpPr>
          <a:xfrm>
            <a:off x="1647170" y="1208563"/>
            <a:ext cx="8746490" cy="3981450"/>
            <a:chOff x="0" y="0"/>
            <a:chExt cx="4955" cy="1982"/>
          </a:xfrm>
          <a:gradFill>
            <a:gsLst>
              <a:gs pos="0">
                <a:schemeClr val="accent1">
                  <a:lumMod val="5000"/>
                  <a:lumOff val="95000"/>
                  <a:alpha val="100000"/>
                </a:schemeClr>
              </a:gs>
              <a:gs pos="62000">
                <a:schemeClr val="accent1">
                  <a:lumMod val="45000"/>
                  <a:lumOff val="55000"/>
                  <a:alpha val="49000"/>
                </a:schemeClr>
              </a:gs>
              <a:gs pos="100000">
                <a:schemeClr val="accent1">
                  <a:lumMod val="45000"/>
                  <a:lumOff val="55000"/>
                  <a:alpha val="15000"/>
                </a:schemeClr>
              </a:gs>
            </a:gsLst>
            <a:lin ang="5400000" scaled="0"/>
          </a:gradFill>
        </p:grpSpPr>
        <p:sp>
          <p:nvSpPr>
            <p:cNvPr id="4099" name="Freeform 4"/>
            <p:cNvSpPr/>
            <p:nvPr/>
          </p:nvSpPr>
          <p:spPr>
            <a:xfrm>
              <a:off x="91" y="88"/>
              <a:ext cx="1457" cy="1812"/>
            </a:xfrm>
            <a:custGeom>
              <a:avLst/>
              <a:gdLst>
                <a:gd name="txL" fmla="*/ 0 w 1692"/>
                <a:gd name="txT" fmla="*/ 0 h 2586"/>
                <a:gd name="txR" fmla="*/ 1692 w 1692"/>
                <a:gd name="txB" fmla="*/ 2586 h 2586"/>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txL" t="txT" r="txR" b="tx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0" name="Freeform 5"/>
            <p:cNvSpPr/>
            <p:nvPr/>
          </p:nvSpPr>
          <p:spPr>
            <a:xfrm>
              <a:off x="45" y="261"/>
              <a:ext cx="39" cy="26"/>
            </a:xfrm>
            <a:custGeom>
              <a:avLst/>
              <a:gdLst>
                <a:gd name="txL" fmla="*/ 0 w 46"/>
                <a:gd name="txT" fmla="*/ 0 h 38"/>
                <a:gd name="txR" fmla="*/ 46 w 46"/>
                <a:gd name="txB" fmla="*/ 38 h 38"/>
              </a:gdLst>
              <a:ahLst/>
              <a:cxnLst>
                <a:cxn ang="0">
                  <a:pos x="16" y="4"/>
                </a:cxn>
                <a:cxn ang="0">
                  <a:pos x="0" y="22"/>
                </a:cxn>
                <a:cxn ang="0">
                  <a:pos x="22" y="38"/>
                </a:cxn>
                <a:cxn ang="0">
                  <a:pos x="46" y="26"/>
                </a:cxn>
                <a:cxn ang="0">
                  <a:pos x="30" y="0"/>
                </a:cxn>
                <a:cxn ang="0">
                  <a:pos x="16" y="4"/>
                </a:cxn>
              </a:cxnLst>
              <a:rect l="txL" t="txT" r="txR" b="txB"/>
              <a:pathLst>
                <a:path w="46" h="38">
                  <a:moveTo>
                    <a:pt x="16" y="4"/>
                  </a:moveTo>
                  <a:lnTo>
                    <a:pt x="0" y="22"/>
                  </a:lnTo>
                  <a:lnTo>
                    <a:pt x="22" y="38"/>
                  </a:lnTo>
                  <a:lnTo>
                    <a:pt x="46" y="26"/>
                  </a:lnTo>
                  <a:lnTo>
                    <a:pt x="30" y="0"/>
                  </a:lnTo>
                  <a:lnTo>
                    <a:pt x="16" y="4"/>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1" name="Freeform 6"/>
            <p:cNvSpPr/>
            <p:nvPr/>
          </p:nvSpPr>
          <p:spPr>
            <a:xfrm>
              <a:off x="398" y="376"/>
              <a:ext cx="45" cy="30"/>
            </a:xfrm>
            <a:custGeom>
              <a:avLst/>
              <a:gdLst>
                <a:gd name="txL" fmla="*/ 0 w 52"/>
                <a:gd name="txT" fmla="*/ 0 h 44"/>
                <a:gd name="txR" fmla="*/ 52 w 52"/>
                <a:gd name="txB" fmla="*/ 44 h 44"/>
              </a:gdLst>
              <a:ahLst/>
              <a:cxnLst>
                <a:cxn ang="0">
                  <a:pos x="12" y="0"/>
                </a:cxn>
                <a:cxn ang="0">
                  <a:pos x="26" y="44"/>
                </a:cxn>
                <a:cxn ang="0">
                  <a:pos x="42" y="42"/>
                </a:cxn>
                <a:cxn ang="0">
                  <a:pos x="38" y="16"/>
                </a:cxn>
                <a:cxn ang="0">
                  <a:pos x="26" y="2"/>
                </a:cxn>
                <a:cxn ang="0">
                  <a:pos x="12" y="0"/>
                </a:cxn>
              </a:cxnLst>
              <a:rect l="txL" t="txT" r="txR" b="tx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2" name="Freeform 7"/>
            <p:cNvSpPr/>
            <p:nvPr/>
          </p:nvSpPr>
          <p:spPr>
            <a:xfrm>
              <a:off x="1297" y="428"/>
              <a:ext cx="113" cy="69"/>
            </a:xfrm>
            <a:custGeom>
              <a:avLst/>
              <a:gdLst>
                <a:gd name="txL" fmla="*/ 0 w 131"/>
                <a:gd name="txT" fmla="*/ 0 h 98"/>
                <a:gd name="txR" fmla="*/ 131 w 131"/>
                <a:gd name="txB" fmla="*/ 98 h 98"/>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txL" t="txT" r="txR" b="tx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3" name="Freeform 8"/>
            <p:cNvSpPr/>
            <p:nvPr/>
          </p:nvSpPr>
          <p:spPr>
            <a:xfrm>
              <a:off x="752" y="787"/>
              <a:ext cx="182" cy="79"/>
            </a:xfrm>
            <a:custGeom>
              <a:avLst/>
              <a:gdLst>
                <a:gd name="txL" fmla="*/ 0 w 212"/>
                <a:gd name="txT" fmla="*/ 0 h 112"/>
                <a:gd name="txR" fmla="*/ 212 w 212"/>
                <a:gd name="txB" fmla="*/ 112 h 112"/>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txL" t="txT" r="txR" b="tx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4" name="Freeform 9"/>
            <p:cNvSpPr/>
            <p:nvPr/>
          </p:nvSpPr>
          <p:spPr>
            <a:xfrm>
              <a:off x="902" y="847"/>
              <a:ext cx="114" cy="38"/>
            </a:xfrm>
            <a:custGeom>
              <a:avLst/>
              <a:gdLst>
                <a:gd name="txL" fmla="*/ 0 w 133"/>
                <a:gd name="txT" fmla="*/ 0 h 54"/>
                <a:gd name="txR" fmla="*/ 133 w 133"/>
                <a:gd name="txB" fmla="*/ 54 h 54"/>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txL" t="txT" r="txR" b="tx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5" name="Freeform 10"/>
            <p:cNvSpPr/>
            <p:nvPr/>
          </p:nvSpPr>
          <p:spPr>
            <a:xfrm>
              <a:off x="1023" y="871"/>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6" name="Freeform 11"/>
            <p:cNvSpPr/>
            <p:nvPr/>
          </p:nvSpPr>
          <p:spPr>
            <a:xfrm>
              <a:off x="1087" y="874"/>
              <a:ext cx="14" cy="24"/>
            </a:xfrm>
            <a:custGeom>
              <a:avLst/>
              <a:gdLst>
                <a:gd name="txL" fmla="*/ 0 w 16"/>
                <a:gd name="txT" fmla="*/ 0 h 34"/>
                <a:gd name="txR" fmla="*/ 16 w 16"/>
                <a:gd name="txB" fmla="*/ 34 h 34"/>
              </a:gdLst>
              <a:ahLst/>
              <a:cxnLst>
                <a:cxn ang="0">
                  <a:pos x="14" y="0"/>
                </a:cxn>
                <a:cxn ang="0">
                  <a:pos x="0" y="14"/>
                </a:cxn>
                <a:cxn ang="0">
                  <a:pos x="16" y="34"/>
                </a:cxn>
                <a:cxn ang="0">
                  <a:pos x="12" y="18"/>
                </a:cxn>
                <a:cxn ang="0">
                  <a:pos x="16" y="6"/>
                </a:cxn>
                <a:cxn ang="0">
                  <a:pos x="14" y="0"/>
                </a:cxn>
              </a:cxnLst>
              <a:rect l="txL" t="txT" r="txR" b="tx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2" name="Freeform 12"/>
            <p:cNvSpPr/>
            <p:nvPr/>
          </p:nvSpPr>
          <p:spPr>
            <a:xfrm>
              <a:off x="876" y="83"/>
              <a:ext cx="207" cy="82"/>
            </a:xfrm>
            <a:custGeom>
              <a:avLst/>
              <a:gdLst>
                <a:gd name="txL" fmla="*/ 0 w 240"/>
                <a:gd name="txT" fmla="*/ 0 h 117"/>
                <a:gd name="txR" fmla="*/ 240 w 240"/>
                <a:gd name="txB" fmla="*/ 117 h 117"/>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txL" t="txT" r="txR" b="tx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8" name="Freeform 13"/>
            <p:cNvSpPr/>
            <p:nvPr/>
          </p:nvSpPr>
          <p:spPr>
            <a:xfrm>
              <a:off x="968" y="45"/>
              <a:ext cx="168" cy="56"/>
            </a:xfrm>
            <a:custGeom>
              <a:avLst/>
              <a:gdLst>
                <a:gd name="txL" fmla="*/ 0 w 194"/>
                <a:gd name="txT" fmla="*/ 0 h 80"/>
                <a:gd name="txR" fmla="*/ 194 w 194"/>
                <a:gd name="txB" fmla="*/ 80 h 80"/>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txL" t="txT" r="txR" b="tx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9" name="Freeform 14"/>
            <p:cNvSpPr/>
            <p:nvPr/>
          </p:nvSpPr>
          <p:spPr>
            <a:xfrm>
              <a:off x="1204" y="110"/>
              <a:ext cx="268" cy="178"/>
            </a:xfrm>
            <a:custGeom>
              <a:avLst/>
              <a:gdLst>
                <a:gd name="txL" fmla="*/ 0 w 310"/>
                <a:gd name="txT" fmla="*/ 0 h 254"/>
                <a:gd name="txR" fmla="*/ 310 w 310"/>
                <a:gd name="txB" fmla="*/ 254 h 254"/>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txL" t="txT" r="txR" b="tx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0" name="Freeform 15"/>
            <p:cNvSpPr/>
            <p:nvPr/>
          </p:nvSpPr>
          <p:spPr>
            <a:xfrm>
              <a:off x="1202" y="34"/>
              <a:ext cx="51" cy="34"/>
            </a:xfrm>
            <a:custGeom>
              <a:avLst/>
              <a:gdLst>
                <a:gd name="txL" fmla="*/ 0 w 59"/>
                <a:gd name="txT" fmla="*/ 0 h 50"/>
                <a:gd name="txR" fmla="*/ 59 w 59"/>
                <a:gd name="txB" fmla="*/ 50 h 50"/>
              </a:gdLst>
              <a:ahLst/>
              <a:cxnLst>
                <a:cxn ang="0">
                  <a:pos x="26" y="0"/>
                </a:cxn>
                <a:cxn ang="0">
                  <a:pos x="0" y="10"/>
                </a:cxn>
                <a:cxn ang="0">
                  <a:pos x="30" y="40"/>
                </a:cxn>
                <a:cxn ang="0">
                  <a:pos x="48" y="50"/>
                </a:cxn>
                <a:cxn ang="0">
                  <a:pos x="58" y="28"/>
                </a:cxn>
                <a:cxn ang="0">
                  <a:pos x="44" y="8"/>
                </a:cxn>
                <a:cxn ang="0">
                  <a:pos x="26" y="0"/>
                </a:cxn>
              </a:cxnLst>
              <a:rect l="txL" t="txT" r="txR" b="tx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1" name="Freeform 16"/>
            <p:cNvSpPr/>
            <p:nvPr/>
          </p:nvSpPr>
          <p:spPr>
            <a:xfrm>
              <a:off x="1105" y="99"/>
              <a:ext cx="75" cy="39"/>
            </a:xfrm>
            <a:custGeom>
              <a:avLst/>
              <a:gdLst>
                <a:gd name="txL" fmla="*/ 0 w 86"/>
                <a:gd name="txT" fmla="*/ 0 h 57"/>
                <a:gd name="txR" fmla="*/ 86 w 86"/>
                <a:gd name="txB" fmla="*/ 57 h 57"/>
              </a:gdLst>
              <a:ahLst/>
              <a:cxnLst>
                <a:cxn ang="0">
                  <a:pos x="44" y="7"/>
                </a:cxn>
                <a:cxn ang="0">
                  <a:pos x="24" y="25"/>
                </a:cxn>
                <a:cxn ang="0">
                  <a:pos x="4" y="27"/>
                </a:cxn>
                <a:cxn ang="0">
                  <a:pos x="16" y="57"/>
                </a:cxn>
                <a:cxn ang="0">
                  <a:pos x="74" y="35"/>
                </a:cxn>
                <a:cxn ang="0">
                  <a:pos x="86" y="17"/>
                </a:cxn>
                <a:cxn ang="0">
                  <a:pos x="56" y="7"/>
                </a:cxn>
                <a:cxn ang="0">
                  <a:pos x="44" y="7"/>
                </a:cxn>
              </a:cxnLst>
              <a:rect l="txL" t="txT" r="txR" b="tx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2" name="Freeform 17"/>
            <p:cNvSpPr/>
            <p:nvPr/>
          </p:nvSpPr>
          <p:spPr>
            <a:xfrm>
              <a:off x="1184" y="107"/>
              <a:ext cx="62" cy="23"/>
            </a:xfrm>
            <a:custGeom>
              <a:avLst/>
              <a:gdLst>
                <a:gd name="txL" fmla="*/ 0 w 73"/>
                <a:gd name="txT" fmla="*/ 0 h 34"/>
                <a:gd name="txR" fmla="*/ 73 w 73"/>
                <a:gd name="txB" fmla="*/ 34 h 34"/>
              </a:gdLst>
              <a:ahLst/>
              <a:cxnLst>
                <a:cxn ang="0">
                  <a:pos x="40" y="0"/>
                </a:cxn>
                <a:cxn ang="0">
                  <a:pos x="10" y="16"/>
                </a:cxn>
                <a:cxn ang="0">
                  <a:pos x="24" y="34"/>
                </a:cxn>
                <a:cxn ang="0">
                  <a:pos x="52" y="28"/>
                </a:cxn>
                <a:cxn ang="0">
                  <a:pos x="64" y="20"/>
                </a:cxn>
                <a:cxn ang="0">
                  <a:pos x="40" y="0"/>
                </a:cxn>
              </a:cxnLst>
              <a:rect l="txL" t="txT" r="txR" b="tx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3" name="Freeform 18"/>
            <p:cNvSpPr/>
            <p:nvPr/>
          </p:nvSpPr>
          <p:spPr>
            <a:xfrm>
              <a:off x="1150" y="73"/>
              <a:ext cx="74" cy="32"/>
            </a:xfrm>
            <a:custGeom>
              <a:avLst/>
              <a:gdLst>
                <a:gd name="txL" fmla="*/ 0 w 85"/>
                <a:gd name="txT" fmla="*/ 0 h 45"/>
                <a:gd name="txR" fmla="*/ 85 w 85"/>
                <a:gd name="txB" fmla="*/ 45 h 45"/>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txL" t="txT" r="txR" b="tx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4" name="Freeform 19"/>
            <p:cNvSpPr/>
            <p:nvPr/>
          </p:nvSpPr>
          <p:spPr>
            <a:xfrm>
              <a:off x="1119" y="43"/>
              <a:ext cx="51" cy="22"/>
            </a:xfrm>
            <a:custGeom>
              <a:avLst/>
              <a:gdLst>
                <a:gd name="txL" fmla="*/ 0 w 58"/>
                <a:gd name="txT" fmla="*/ 0 h 31"/>
                <a:gd name="txR" fmla="*/ 58 w 58"/>
                <a:gd name="txB" fmla="*/ 31 h 31"/>
              </a:gdLst>
              <a:ahLst/>
              <a:cxnLst>
                <a:cxn ang="0">
                  <a:pos x="16" y="4"/>
                </a:cxn>
                <a:cxn ang="0">
                  <a:pos x="0" y="18"/>
                </a:cxn>
                <a:cxn ang="0">
                  <a:pos x="20" y="28"/>
                </a:cxn>
                <a:cxn ang="0">
                  <a:pos x="28" y="20"/>
                </a:cxn>
                <a:cxn ang="0">
                  <a:pos x="52" y="12"/>
                </a:cxn>
                <a:cxn ang="0">
                  <a:pos x="44" y="0"/>
                </a:cxn>
                <a:cxn ang="0">
                  <a:pos x="16" y="4"/>
                </a:cxn>
              </a:cxnLst>
              <a:rect l="txL" t="txT" r="txR" b="tx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5" name="Freeform 20"/>
            <p:cNvSpPr/>
            <p:nvPr/>
          </p:nvSpPr>
          <p:spPr>
            <a:xfrm>
              <a:off x="1250" y="46"/>
              <a:ext cx="131" cy="72"/>
            </a:xfrm>
            <a:custGeom>
              <a:avLst/>
              <a:gdLst>
                <a:gd name="txL" fmla="*/ 0 w 152"/>
                <a:gd name="txT" fmla="*/ 0 h 102"/>
                <a:gd name="txR" fmla="*/ 152 w 152"/>
                <a:gd name="txB" fmla="*/ 102 h 102"/>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txL" t="txT" r="txR" b="tx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6" name="Freeform 21"/>
            <p:cNvSpPr/>
            <p:nvPr/>
          </p:nvSpPr>
          <p:spPr>
            <a:xfrm>
              <a:off x="0" y="275"/>
              <a:ext cx="29" cy="14"/>
            </a:xfrm>
            <a:custGeom>
              <a:avLst/>
              <a:gdLst>
                <a:gd name="txL" fmla="*/ 0 w 34"/>
                <a:gd name="txT" fmla="*/ 0 h 20"/>
                <a:gd name="txR" fmla="*/ 34 w 34"/>
                <a:gd name="txB" fmla="*/ 20 h 20"/>
              </a:gdLst>
              <a:ahLst/>
              <a:cxnLst>
                <a:cxn ang="0">
                  <a:pos x="34" y="0"/>
                </a:cxn>
                <a:cxn ang="0">
                  <a:pos x="24" y="20"/>
                </a:cxn>
                <a:cxn ang="0">
                  <a:pos x="4" y="18"/>
                </a:cxn>
                <a:cxn ang="0">
                  <a:pos x="4" y="6"/>
                </a:cxn>
                <a:cxn ang="0">
                  <a:pos x="34" y="0"/>
                </a:cxn>
              </a:cxnLst>
              <a:rect l="txL" t="txT" r="txR" b="tx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7" name="Freeform 22"/>
            <p:cNvSpPr/>
            <p:nvPr/>
          </p:nvSpPr>
          <p:spPr>
            <a:xfrm>
              <a:off x="871" y="753"/>
              <a:ext cx="18"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8" name="Freeform 23"/>
            <p:cNvSpPr/>
            <p:nvPr/>
          </p:nvSpPr>
          <p:spPr>
            <a:xfrm>
              <a:off x="874" y="776"/>
              <a:ext cx="19"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9" name="Freeform 24"/>
            <p:cNvSpPr/>
            <p:nvPr/>
          </p:nvSpPr>
          <p:spPr>
            <a:xfrm>
              <a:off x="1109" y="899"/>
              <a:ext cx="17" cy="12"/>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0" name="Freeform 25"/>
            <p:cNvSpPr/>
            <p:nvPr/>
          </p:nvSpPr>
          <p:spPr>
            <a:xfrm>
              <a:off x="1251" y="447"/>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1" name="Freeform 26"/>
            <p:cNvSpPr/>
            <p:nvPr/>
          </p:nvSpPr>
          <p:spPr>
            <a:xfrm>
              <a:off x="1136" y="255"/>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2" name="Freeform 27"/>
            <p:cNvSpPr/>
            <p:nvPr/>
          </p:nvSpPr>
          <p:spPr>
            <a:xfrm>
              <a:off x="1211" y="88"/>
              <a:ext cx="45"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3" name="Freeform 28"/>
            <p:cNvSpPr/>
            <p:nvPr/>
          </p:nvSpPr>
          <p:spPr>
            <a:xfrm>
              <a:off x="1284" y="189"/>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4" name="Freeform 29"/>
            <p:cNvSpPr/>
            <p:nvPr/>
          </p:nvSpPr>
          <p:spPr>
            <a:xfrm>
              <a:off x="1302" y="0"/>
              <a:ext cx="801" cy="323"/>
            </a:xfrm>
            <a:custGeom>
              <a:avLst/>
              <a:gdLst>
                <a:gd name="txL" fmla="*/ 0 w 929"/>
                <a:gd name="txT" fmla="*/ 0 h 462"/>
                <a:gd name="txR" fmla="*/ 929 w 929"/>
                <a:gd name="txB" fmla="*/ 462 h 462"/>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txL" t="txT" r="txR" b="tx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5" name="Freeform 30"/>
            <p:cNvSpPr/>
            <p:nvPr/>
          </p:nvSpPr>
          <p:spPr>
            <a:xfrm>
              <a:off x="1547" y="172"/>
              <a:ext cx="45" cy="22"/>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6" name="Freeform 31"/>
            <p:cNvSpPr/>
            <p:nvPr/>
          </p:nvSpPr>
          <p:spPr>
            <a:xfrm>
              <a:off x="1873" y="234"/>
              <a:ext cx="147" cy="50"/>
            </a:xfrm>
            <a:custGeom>
              <a:avLst/>
              <a:gdLst>
                <a:gd name="txL" fmla="*/ 0 w 172"/>
                <a:gd name="txT" fmla="*/ 0 h 72"/>
                <a:gd name="txR" fmla="*/ 172 w 172"/>
                <a:gd name="txB" fmla="*/ 72 h 72"/>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txL" t="txT" r="txR" b="tx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7" name="Freeform 32"/>
            <p:cNvSpPr/>
            <p:nvPr/>
          </p:nvSpPr>
          <p:spPr>
            <a:xfrm>
              <a:off x="1989" y="81"/>
              <a:ext cx="45" cy="23"/>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8" name="Freeform 33"/>
            <p:cNvSpPr/>
            <p:nvPr/>
          </p:nvSpPr>
          <p:spPr>
            <a:xfrm>
              <a:off x="2298" y="51"/>
              <a:ext cx="178" cy="59"/>
            </a:xfrm>
            <a:custGeom>
              <a:avLst/>
              <a:gdLst>
                <a:gd name="txL" fmla="*/ 0 w 206"/>
                <a:gd name="txT" fmla="*/ 0 h 85"/>
                <a:gd name="txR" fmla="*/ 206 w 206"/>
                <a:gd name="txB" fmla="*/ 85 h 85"/>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txL" t="txT" r="txR" b="tx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9" name="Freeform 34"/>
            <p:cNvSpPr/>
            <p:nvPr/>
          </p:nvSpPr>
          <p:spPr>
            <a:xfrm>
              <a:off x="2410" y="82"/>
              <a:ext cx="55" cy="20"/>
            </a:xfrm>
            <a:custGeom>
              <a:avLst/>
              <a:gdLst>
                <a:gd name="txL" fmla="*/ 0 w 64"/>
                <a:gd name="txT" fmla="*/ 0 h 28"/>
                <a:gd name="txR" fmla="*/ 64 w 64"/>
                <a:gd name="txB" fmla="*/ 28 h 28"/>
              </a:gdLst>
              <a:ahLst/>
              <a:cxnLst>
                <a:cxn ang="0">
                  <a:pos x="36" y="6"/>
                </a:cxn>
                <a:cxn ang="0">
                  <a:pos x="8" y="4"/>
                </a:cxn>
                <a:cxn ang="0">
                  <a:pos x="24" y="28"/>
                </a:cxn>
                <a:cxn ang="0">
                  <a:pos x="54" y="14"/>
                </a:cxn>
                <a:cxn ang="0">
                  <a:pos x="36" y="6"/>
                </a:cxn>
              </a:cxnLst>
              <a:rect l="txL" t="txT" r="txR" b="tx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0" name="Freeform 35"/>
            <p:cNvSpPr/>
            <p:nvPr/>
          </p:nvSpPr>
          <p:spPr>
            <a:xfrm>
              <a:off x="2074" y="337"/>
              <a:ext cx="125" cy="123"/>
            </a:xfrm>
            <a:custGeom>
              <a:avLst/>
              <a:gdLst>
                <a:gd name="txL" fmla="*/ 0 w 146"/>
                <a:gd name="txT" fmla="*/ 0 h 176"/>
                <a:gd name="txR" fmla="*/ 146 w 146"/>
                <a:gd name="txB" fmla="*/ 176 h 176"/>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txL" t="txT" r="txR" b="tx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1" name="Freeform 36"/>
            <p:cNvSpPr/>
            <p:nvPr/>
          </p:nvSpPr>
          <p:spPr>
            <a:xfrm>
              <a:off x="2012" y="381"/>
              <a:ext cx="79" cy="64"/>
            </a:xfrm>
            <a:custGeom>
              <a:avLst/>
              <a:gdLst>
                <a:gd name="txL" fmla="*/ 0 w 92"/>
                <a:gd name="txT" fmla="*/ 0 h 92"/>
                <a:gd name="txR" fmla="*/ 92 w 92"/>
                <a:gd name="txB" fmla="*/ 92 h 92"/>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txL" t="txT" r="txR" b="tx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2" name="Freeform 37"/>
            <p:cNvSpPr/>
            <p:nvPr/>
          </p:nvSpPr>
          <p:spPr>
            <a:xfrm>
              <a:off x="3951" y="1450"/>
              <a:ext cx="545" cy="463"/>
            </a:xfrm>
            <a:custGeom>
              <a:avLst/>
              <a:gdLst>
                <a:gd name="txL" fmla="*/ 0 w 633"/>
                <a:gd name="txT" fmla="*/ 0 h 660"/>
                <a:gd name="txR" fmla="*/ 633 w 633"/>
                <a:gd name="txB" fmla="*/ 660 h 660"/>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txL" t="txT" r="txR" b="tx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3" name="Freeform 38"/>
            <p:cNvSpPr/>
            <p:nvPr/>
          </p:nvSpPr>
          <p:spPr>
            <a:xfrm>
              <a:off x="4120" y="1206"/>
              <a:ext cx="367" cy="196"/>
            </a:xfrm>
            <a:custGeom>
              <a:avLst/>
              <a:gdLst>
                <a:gd name="txL" fmla="*/ 0 w 426"/>
                <a:gd name="txT" fmla="*/ 0 h 280"/>
                <a:gd name="txR" fmla="*/ 426 w 426"/>
                <a:gd name="txB" fmla="*/ 280 h 280"/>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txL" t="txT" r="txR" b="tx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4" name="Freeform 39"/>
            <p:cNvSpPr/>
            <p:nvPr/>
          </p:nvSpPr>
          <p:spPr>
            <a:xfrm>
              <a:off x="4395" y="1928"/>
              <a:ext cx="52" cy="54"/>
            </a:xfrm>
            <a:custGeom>
              <a:avLst/>
              <a:gdLst>
                <a:gd name="txL" fmla="*/ 0 w 60"/>
                <a:gd name="txT" fmla="*/ 0 h 78"/>
                <a:gd name="txR" fmla="*/ 60 w 60"/>
                <a:gd name="txB" fmla="*/ 78 h 78"/>
              </a:gdLst>
              <a:ahLst/>
              <a:cxnLst>
                <a:cxn ang="0">
                  <a:pos x="32" y="18"/>
                </a:cxn>
                <a:cxn ang="0">
                  <a:pos x="0" y="18"/>
                </a:cxn>
                <a:cxn ang="0">
                  <a:pos x="20" y="42"/>
                </a:cxn>
                <a:cxn ang="0">
                  <a:pos x="28" y="66"/>
                </a:cxn>
                <a:cxn ang="0">
                  <a:pos x="32" y="78"/>
                </a:cxn>
                <a:cxn ang="0">
                  <a:pos x="60" y="50"/>
                </a:cxn>
                <a:cxn ang="0">
                  <a:pos x="32" y="18"/>
                </a:cxn>
              </a:cxnLst>
              <a:rect l="txL" t="txT" r="txR" b="tx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5" name="Freeform 40"/>
            <p:cNvSpPr/>
            <p:nvPr/>
          </p:nvSpPr>
          <p:spPr>
            <a:xfrm>
              <a:off x="4551" y="1844"/>
              <a:ext cx="189" cy="79"/>
            </a:xfrm>
            <a:custGeom>
              <a:avLst/>
              <a:gdLst>
                <a:gd name="txL" fmla="*/ 0 w 219"/>
                <a:gd name="txT" fmla="*/ 0 h 113"/>
                <a:gd name="txR" fmla="*/ 219 w 219"/>
                <a:gd name="txB" fmla="*/ 113 h 113"/>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txL" t="txT" r="txR" b="tx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6" name="Freeform 41"/>
            <p:cNvSpPr/>
            <p:nvPr/>
          </p:nvSpPr>
          <p:spPr>
            <a:xfrm>
              <a:off x="4747" y="1797"/>
              <a:ext cx="119" cy="86"/>
            </a:xfrm>
            <a:custGeom>
              <a:avLst/>
              <a:gdLst>
                <a:gd name="txL" fmla="*/ 0 w 139"/>
                <a:gd name="txT" fmla="*/ 0 h 122"/>
                <a:gd name="txR" fmla="*/ 139 w 139"/>
                <a:gd name="txB" fmla="*/ 122 h 122"/>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txL" t="txT" r="txR" b="tx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7" name="Freeform 42"/>
            <p:cNvSpPr/>
            <p:nvPr/>
          </p:nvSpPr>
          <p:spPr>
            <a:xfrm>
              <a:off x="4810" y="1759"/>
              <a:ext cx="43" cy="24"/>
            </a:xfrm>
            <a:custGeom>
              <a:avLst/>
              <a:gdLst>
                <a:gd name="txL" fmla="*/ 0 w 49"/>
                <a:gd name="txT" fmla="*/ 0 h 35"/>
                <a:gd name="txR" fmla="*/ 49 w 49"/>
                <a:gd name="txB" fmla="*/ 35 h 35"/>
              </a:gdLst>
              <a:ahLst/>
              <a:cxnLst>
                <a:cxn ang="0">
                  <a:pos x="29" y="0"/>
                </a:cxn>
                <a:cxn ang="0">
                  <a:pos x="8" y="11"/>
                </a:cxn>
                <a:cxn ang="0">
                  <a:pos x="24" y="35"/>
                </a:cxn>
                <a:cxn ang="0">
                  <a:pos x="39" y="26"/>
                </a:cxn>
                <a:cxn ang="0">
                  <a:pos x="29" y="0"/>
                </a:cxn>
              </a:cxnLst>
              <a:rect l="txL" t="txT" r="txR" b="tx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8" name="Freeform 43"/>
            <p:cNvSpPr/>
            <p:nvPr/>
          </p:nvSpPr>
          <p:spPr>
            <a:xfrm>
              <a:off x="2828" y="1304"/>
              <a:ext cx="142" cy="188"/>
            </a:xfrm>
            <a:custGeom>
              <a:avLst/>
              <a:gdLst>
                <a:gd name="txL" fmla="*/ 0 w 164"/>
                <a:gd name="txT" fmla="*/ 0 h 268"/>
                <a:gd name="txR" fmla="*/ 164 w 164"/>
                <a:gd name="txB" fmla="*/ 268 h 268"/>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txL" t="txT" r="txR" b="tx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9" name="Freeform 44"/>
            <p:cNvSpPr/>
            <p:nvPr/>
          </p:nvSpPr>
          <p:spPr>
            <a:xfrm>
              <a:off x="3440" y="1013"/>
              <a:ext cx="57" cy="57"/>
            </a:xfrm>
            <a:custGeom>
              <a:avLst/>
              <a:gdLst>
                <a:gd name="txL" fmla="*/ 0 w 66"/>
                <a:gd name="txT" fmla="*/ 0 h 81"/>
                <a:gd name="txR" fmla="*/ 66 w 66"/>
                <a:gd name="txB" fmla="*/ 81 h 81"/>
              </a:gdLst>
              <a:ahLst/>
              <a:cxnLst>
                <a:cxn ang="0">
                  <a:pos x="29" y="0"/>
                </a:cxn>
                <a:cxn ang="0">
                  <a:pos x="25" y="60"/>
                </a:cxn>
                <a:cxn ang="0">
                  <a:pos x="29" y="76"/>
                </a:cxn>
                <a:cxn ang="0">
                  <a:pos x="41" y="80"/>
                </a:cxn>
                <a:cxn ang="0">
                  <a:pos x="57" y="76"/>
                </a:cxn>
                <a:cxn ang="0">
                  <a:pos x="29" y="0"/>
                </a:cxn>
              </a:cxnLst>
              <a:rect l="txL" t="txT" r="txR" b="tx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0" name="Freeform 45"/>
            <p:cNvSpPr/>
            <p:nvPr/>
          </p:nvSpPr>
          <p:spPr>
            <a:xfrm>
              <a:off x="3823" y="1074"/>
              <a:ext cx="128" cy="171"/>
            </a:xfrm>
            <a:custGeom>
              <a:avLst/>
              <a:gdLst>
                <a:gd name="txL" fmla="*/ 0 w 148"/>
                <a:gd name="txT" fmla="*/ 0 h 244"/>
                <a:gd name="txR" fmla="*/ 148 w 148"/>
                <a:gd name="txB" fmla="*/ 244 h 244"/>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txL" t="txT" r="txR" b="tx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1" name="Freeform 46"/>
            <p:cNvSpPr/>
            <p:nvPr/>
          </p:nvSpPr>
          <p:spPr>
            <a:xfrm>
              <a:off x="3715" y="1021"/>
              <a:ext cx="83" cy="128"/>
            </a:xfrm>
            <a:custGeom>
              <a:avLst/>
              <a:gdLst>
                <a:gd name="txL" fmla="*/ 0 w 96"/>
                <a:gd name="txT" fmla="*/ 0 h 183"/>
                <a:gd name="txR" fmla="*/ 96 w 96"/>
                <a:gd name="txB" fmla="*/ 183 h 183"/>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txL" t="txT" r="txR" b="tx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2" name="Freeform 47"/>
            <p:cNvSpPr/>
            <p:nvPr/>
          </p:nvSpPr>
          <p:spPr>
            <a:xfrm>
              <a:off x="3771" y="1124"/>
              <a:ext cx="46" cy="122"/>
            </a:xfrm>
            <a:custGeom>
              <a:avLst/>
              <a:gdLst>
                <a:gd name="txL" fmla="*/ 0 w 54"/>
                <a:gd name="txT" fmla="*/ 0 h 175"/>
                <a:gd name="txR" fmla="*/ 54 w 54"/>
                <a:gd name="txB" fmla="*/ 175 h 175"/>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txL" t="txT" r="txR" b="tx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3" name="Freeform 48"/>
            <p:cNvSpPr/>
            <p:nvPr/>
          </p:nvSpPr>
          <p:spPr>
            <a:xfrm>
              <a:off x="3823" y="1252"/>
              <a:ext cx="75" cy="50"/>
            </a:xfrm>
            <a:custGeom>
              <a:avLst/>
              <a:gdLst>
                <a:gd name="txL" fmla="*/ 0 w 86"/>
                <a:gd name="txT" fmla="*/ 0 h 73"/>
                <a:gd name="txR" fmla="*/ 86 w 86"/>
                <a:gd name="txB" fmla="*/ 73 h 73"/>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txL" t="txT" r="txR" b="tx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4" name="Freeform 49"/>
            <p:cNvSpPr/>
            <p:nvPr/>
          </p:nvSpPr>
          <p:spPr>
            <a:xfrm>
              <a:off x="3943" y="1163"/>
              <a:ext cx="95" cy="109"/>
            </a:xfrm>
            <a:custGeom>
              <a:avLst/>
              <a:gdLst>
                <a:gd name="txL" fmla="*/ 0 w 111"/>
                <a:gd name="txT" fmla="*/ 0 h 156"/>
                <a:gd name="txR" fmla="*/ 111 w 111"/>
                <a:gd name="txB" fmla="*/ 156 h 156"/>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txL" t="txT" r="txR" b="tx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5" name="Freeform 50"/>
            <p:cNvSpPr/>
            <p:nvPr/>
          </p:nvSpPr>
          <p:spPr>
            <a:xfrm>
              <a:off x="3911" y="772"/>
              <a:ext cx="25" cy="67"/>
            </a:xfrm>
            <a:custGeom>
              <a:avLst/>
              <a:gdLst>
                <a:gd name="txL" fmla="*/ 0 w 30"/>
                <a:gd name="txT" fmla="*/ 0 h 94"/>
                <a:gd name="txR" fmla="*/ 30 w 30"/>
                <a:gd name="txB" fmla="*/ 94 h 94"/>
              </a:gdLst>
              <a:ahLst/>
              <a:cxnLst>
                <a:cxn ang="0">
                  <a:pos x="12" y="0"/>
                </a:cxn>
                <a:cxn ang="0">
                  <a:pos x="0" y="16"/>
                </a:cxn>
                <a:cxn ang="0">
                  <a:pos x="6" y="37"/>
                </a:cxn>
                <a:cxn ang="0">
                  <a:pos x="1" y="61"/>
                </a:cxn>
                <a:cxn ang="0">
                  <a:pos x="16" y="94"/>
                </a:cxn>
                <a:cxn ang="0">
                  <a:pos x="30" y="82"/>
                </a:cxn>
                <a:cxn ang="0">
                  <a:pos x="22" y="61"/>
                </a:cxn>
                <a:cxn ang="0">
                  <a:pos x="12" y="0"/>
                </a:cxn>
              </a:cxnLst>
              <a:rect l="txL" t="txT" r="txR" b="tx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6" name="Freeform 51"/>
            <p:cNvSpPr/>
            <p:nvPr/>
          </p:nvSpPr>
          <p:spPr>
            <a:xfrm>
              <a:off x="3927" y="883"/>
              <a:ext cx="70" cy="111"/>
            </a:xfrm>
            <a:custGeom>
              <a:avLst/>
              <a:gdLst>
                <a:gd name="txL" fmla="*/ 0 w 81"/>
                <a:gd name="txT" fmla="*/ 0 h 158"/>
                <a:gd name="txR" fmla="*/ 81 w 81"/>
                <a:gd name="txB" fmla="*/ 158 h 158"/>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txL" t="txT" r="txR" b="tx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7" name="Freeform 52"/>
            <p:cNvSpPr/>
            <p:nvPr/>
          </p:nvSpPr>
          <p:spPr>
            <a:xfrm>
              <a:off x="3976" y="1029"/>
              <a:ext cx="74" cy="74"/>
            </a:xfrm>
            <a:custGeom>
              <a:avLst/>
              <a:gdLst>
                <a:gd name="txL" fmla="*/ 0 w 85"/>
                <a:gd name="txT" fmla="*/ 0 h 105"/>
                <a:gd name="txR" fmla="*/ 85 w 85"/>
                <a:gd name="txB" fmla="*/ 105 h 105"/>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txL" t="txT" r="txR" b="tx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8" name="Freeform 53"/>
            <p:cNvSpPr/>
            <p:nvPr/>
          </p:nvSpPr>
          <p:spPr>
            <a:xfrm>
              <a:off x="4064" y="1161"/>
              <a:ext cx="33" cy="46"/>
            </a:xfrm>
            <a:custGeom>
              <a:avLst/>
              <a:gdLst>
                <a:gd name="txL" fmla="*/ 0 w 38"/>
                <a:gd name="txT" fmla="*/ 0 h 66"/>
                <a:gd name="txR" fmla="*/ 38 w 38"/>
                <a:gd name="txB" fmla="*/ 66 h 66"/>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txL" t="txT" r="txR" b="tx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9" name="Freeform 54"/>
            <p:cNvSpPr/>
            <p:nvPr/>
          </p:nvSpPr>
          <p:spPr>
            <a:xfrm>
              <a:off x="4045" y="1238"/>
              <a:ext cx="21" cy="16"/>
            </a:xfrm>
            <a:custGeom>
              <a:avLst/>
              <a:gdLst>
                <a:gd name="txL" fmla="*/ 0 w 24"/>
                <a:gd name="txT" fmla="*/ 0 h 23"/>
                <a:gd name="txR" fmla="*/ 24 w 24"/>
                <a:gd name="txB" fmla="*/ 23 h 23"/>
              </a:gdLst>
              <a:ahLst/>
              <a:cxnLst>
                <a:cxn ang="0">
                  <a:pos x="0" y="0"/>
                </a:cxn>
                <a:cxn ang="0">
                  <a:pos x="6" y="23"/>
                </a:cxn>
                <a:cxn ang="0">
                  <a:pos x="24" y="11"/>
                </a:cxn>
                <a:cxn ang="0">
                  <a:pos x="0" y="0"/>
                </a:cxn>
              </a:cxnLst>
              <a:rect l="txL" t="txT" r="txR" b="txB"/>
              <a:pathLst>
                <a:path w="24" h="23">
                  <a:moveTo>
                    <a:pt x="0" y="0"/>
                  </a:moveTo>
                  <a:cubicBezTo>
                    <a:pt x="1" y="8"/>
                    <a:pt x="3" y="16"/>
                    <a:pt x="6" y="23"/>
                  </a:cubicBezTo>
                  <a:cubicBezTo>
                    <a:pt x="19" y="20"/>
                    <a:pt x="19" y="22"/>
                    <a:pt x="24" y="11"/>
                  </a:cubicBezTo>
                  <a:cubicBezTo>
                    <a:pt x="20" y="0"/>
                    <a:pt x="4" y="8"/>
                    <a:pt x="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0" name="Freeform 55"/>
            <p:cNvSpPr/>
            <p:nvPr/>
          </p:nvSpPr>
          <p:spPr>
            <a:xfrm>
              <a:off x="4076" y="1228"/>
              <a:ext cx="52" cy="35"/>
            </a:xfrm>
            <a:custGeom>
              <a:avLst/>
              <a:gdLst>
                <a:gd name="txL" fmla="*/ 0 w 60"/>
                <a:gd name="txT" fmla="*/ 0 h 49"/>
                <a:gd name="txR" fmla="*/ 60 w 60"/>
                <a:gd name="txB" fmla="*/ 49 h 49"/>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txL" t="txT" r="txR" b="tx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1" name="Freeform 56"/>
            <p:cNvSpPr/>
            <p:nvPr/>
          </p:nvSpPr>
          <p:spPr>
            <a:xfrm>
              <a:off x="4156" y="1294"/>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2" name="Freeform 57"/>
            <p:cNvSpPr/>
            <p:nvPr/>
          </p:nvSpPr>
          <p:spPr>
            <a:xfrm>
              <a:off x="4463" y="1255"/>
              <a:ext cx="53" cy="44"/>
            </a:xfrm>
            <a:custGeom>
              <a:avLst/>
              <a:gdLst>
                <a:gd name="txL" fmla="*/ 0 w 61"/>
                <a:gd name="txT" fmla="*/ 0 h 63"/>
                <a:gd name="txR" fmla="*/ 61 w 61"/>
                <a:gd name="txB" fmla="*/ 63 h 63"/>
              </a:gdLst>
              <a:ahLst/>
              <a:cxnLst>
                <a:cxn ang="0">
                  <a:pos x="7" y="0"/>
                </a:cxn>
                <a:cxn ang="0">
                  <a:pos x="0" y="14"/>
                </a:cxn>
                <a:cxn ang="0">
                  <a:pos x="24" y="35"/>
                </a:cxn>
                <a:cxn ang="0">
                  <a:pos x="36" y="54"/>
                </a:cxn>
                <a:cxn ang="0">
                  <a:pos x="46" y="63"/>
                </a:cxn>
                <a:cxn ang="0">
                  <a:pos x="61" y="56"/>
                </a:cxn>
                <a:cxn ang="0">
                  <a:pos x="33" y="17"/>
                </a:cxn>
                <a:cxn ang="0">
                  <a:pos x="7" y="0"/>
                </a:cxn>
              </a:cxnLst>
              <a:rect l="txL" t="txT" r="txR" b="tx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3" name="Freeform 58"/>
            <p:cNvSpPr/>
            <p:nvPr/>
          </p:nvSpPr>
          <p:spPr>
            <a:xfrm>
              <a:off x="4006" y="1310"/>
              <a:ext cx="53" cy="47"/>
            </a:xfrm>
            <a:custGeom>
              <a:avLst/>
              <a:gdLst>
                <a:gd name="txL" fmla="*/ 0 w 61"/>
                <a:gd name="txT" fmla="*/ 0 h 67"/>
                <a:gd name="txR" fmla="*/ 61 w 61"/>
                <a:gd name="txB" fmla="*/ 67 h 67"/>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txL" t="txT" r="txR" b="tx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4" name="Freeform 59"/>
            <p:cNvSpPr/>
            <p:nvPr/>
          </p:nvSpPr>
          <p:spPr>
            <a:xfrm>
              <a:off x="3950" y="1328"/>
              <a:ext cx="37" cy="25"/>
            </a:xfrm>
            <a:custGeom>
              <a:avLst/>
              <a:gdLst>
                <a:gd name="txL" fmla="*/ 0 w 43"/>
                <a:gd name="txT" fmla="*/ 0 h 36"/>
                <a:gd name="txR" fmla="*/ 43 w 43"/>
                <a:gd name="txB" fmla="*/ 36 h 36"/>
              </a:gdLst>
              <a:ahLst/>
              <a:cxnLst>
                <a:cxn ang="0">
                  <a:pos x="21" y="3"/>
                </a:cxn>
                <a:cxn ang="0">
                  <a:pos x="6" y="6"/>
                </a:cxn>
                <a:cxn ang="0">
                  <a:pos x="33" y="36"/>
                </a:cxn>
                <a:cxn ang="0">
                  <a:pos x="42" y="30"/>
                </a:cxn>
                <a:cxn ang="0">
                  <a:pos x="21" y="3"/>
                </a:cxn>
              </a:cxnLst>
              <a:rect l="txL" t="txT" r="txR" b="tx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5" name="Freeform 60"/>
            <p:cNvSpPr/>
            <p:nvPr/>
          </p:nvSpPr>
          <p:spPr>
            <a:xfrm>
              <a:off x="3926" y="1300"/>
              <a:ext cx="27" cy="29"/>
            </a:xfrm>
            <a:custGeom>
              <a:avLst/>
              <a:gdLst>
                <a:gd name="txL" fmla="*/ 0 w 32"/>
                <a:gd name="txT" fmla="*/ 0 h 41"/>
                <a:gd name="txR" fmla="*/ 32 w 32"/>
                <a:gd name="txB" fmla="*/ 41 h 41"/>
              </a:gdLst>
              <a:ahLst/>
              <a:cxnLst>
                <a:cxn ang="0">
                  <a:pos x="21" y="0"/>
                </a:cxn>
                <a:cxn ang="0">
                  <a:pos x="0" y="26"/>
                </a:cxn>
                <a:cxn ang="0">
                  <a:pos x="16" y="24"/>
                </a:cxn>
                <a:cxn ang="0">
                  <a:pos x="19" y="29"/>
                </a:cxn>
                <a:cxn ang="0">
                  <a:pos x="16" y="35"/>
                </a:cxn>
                <a:cxn ang="0">
                  <a:pos x="30" y="21"/>
                </a:cxn>
                <a:cxn ang="0">
                  <a:pos x="24" y="9"/>
                </a:cxn>
                <a:cxn ang="0">
                  <a:pos x="21" y="0"/>
                </a:cxn>
              </a:cxnLst>
              <a:rect l="txL" t="txT" r="txR" b="tx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6" name="Freeform 61"/>
            <p:cNvSpPr/>
            <p:nvPr/>
          </p:nvSpPr>
          <p:spPr>
            <a:xfrm>
              <a:off x="3965" y="1311"/>
              <a:ext cx="39" cy="22"/>
            </a:xfrm>
            <a:custGeom>
              <a:avLst/>
              <a:gdLst>
                <a:gd name="txL" fmla="*/ 0 w 45"/>
                <a:gd name="txT" fmla="*/ 0 h 32"/>
                <a:gd name="txR" fmla="*/ 45 w 45"/>
                <a:gd name="txB" fmla="*/ 32 h 32"/>
              </a:gdLst>
              <a:ahLst/>
              <a:cxnLst>
                <a:cxn ang="0">
                  <a:pos x="21" y="0"/>
                </a:cxn>
                <a:cxn ang="0">
                  <a:pos x="0" y="7"/>
                </a:cxn>
                <a:cxn ang="0">
                  <a:pos x="27" y="31"/>
                </a:cxn>
                <a:cxn ang="0">
                  <a:pos x="45" y="24"/>
                </a:cxn>
                <a:cxn ang="0">
                  <a:pos x="22" y="10"/>
                </a:cxn>
                <a:cxn ang="0">
                  <a:pos x="21" y="0"/>
                </a:cxn>
              </a:cxnLst>
              <a:rect l="txL" t="txT" r="txR" b="tx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7" name="Freeform 62"/>
            <p:cNvSpPr/>
            <p:nvPr/>
          </p:nvSpPr>
          <p:spPr>
            <a:xfrm>
              <a:off x="3908" y="1000"/>
              <a:ext cx="31" cy="52"/>
            </a:xfrm>
            <a:custGeom>
              <a:avLst/>
              <a:gdLst>
                <a:gd name="txL" fmla="*/ 0 w 35"/>
                <a:gd name="txT" fmla="*/ 0 h 74"/>
                <a:gd name="txR" fmla="*/ 35 w 35"/>
                <a:gd name="txB" fmla="*/ 74 h 74"/>
              </a:gdLst>
              <a:ahLst/>
              <a:cxnLst>
                <a:cxn ang="0">
                  <a:pos x="30" y="0"/>
                </a:cxn>
                <a:cxn ang="0">
                  <a:pos x="21" y="15"/>
                </a:cxn>
                <a:cxn ang="0">
                  <a:pos x="9" y="36"/>
                </a:cxn>
                <a:cxn ang="0">
                  <a:pos x="0" y="59"/>
                </a:cxn>
                <a:cxn ang="0">
                  <a:pos x="8" y="74"/>
                </a:cxn>
                <a:cxn ang="0">
                  <a:pos x="20" y="59"/>
                </a:cxn>
                <a:cxn ang="0">
                  <a:pos x="35" y="32"/>
                </a:cxn>
                <a:cxn ang="0">
                  <a:pos x="30" y="0"/>
                </a:cxn>
              </a:cxnLst>
              <a:rect l="txL" t="txT" r="txR" b="tx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8" name="Freeform 63"/>
            <p:cNvSpPr/>
            <p:nvPr/>
          </p:nvSpPr>
          <p:spPr>
            <a:xfrm>
              <a:off x="3967" y="992"/>
              <a:ext cx="22" cy="51"/>
            </a:xfrm>
            <a:custGeom>
              <a:avLst/>
              <a:gdLst>
                <a:gd name="txL" fmla="*/ 0 w 25"/>
                <a:gd name="txT" fmla="*/ 0 h 73"/>
                <a:gd name="txR" fmla="*/ 25 w 25"/>
                <a:gd name="txB" fmla="*/ 73 h 73"/>
              </a:gdLst>
              <a:ahLst/>
              <a:cxnLst>
                <a:cxn ang="0">
                  <a:pos x="13" y="7"/>
                </a:cxn>
                <a:cxn ang="0">
                  <a:pos x="4" y="8"/>
                </a:cxn>
                <a:cxn ang="0">
                  <a:pos x="0" y="22"/>
                </a:cxn>
                <a:cxn ang="0">
                  <a:pos x="15" y="41"/>
                </a:cxn>
                <a:cxn ang="0">
                  <a:pos x="25" y="56"/>
                </a:cxn>
                <a:cxn ang="0">
                  <a:pos x="16" y="20"/>
                </a:cxn>
                <a:cxn ang="0">
                  <a:pos x="13" y="7"/>
                </a:cxn>
              </a:cxnLst>
              <a:rect l="txL" t="txT" r="txR" b="tx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9" name="Freeform 64"/>
            <p:cNvSpPr/>
            <p:nvPr/>
          </p:nvSpPr>
          <p:spPr>
            <a:xfrm>
              <a:off x="3992" y="976"/>
              <a:ext cx="12" cy="23"/>
            </a:xfrm>
            <a:custGeom>
              <a:avLst/>
              <a:gdLst>
                <a:gd name="txL" fmla="*/ 0 w 14"/>
                <a:gd name="txT" fmla="*/ 0 h 33"/>
                <a:gd name="txR" fmla="*/ 14 w 14"/>
                <a:gd name="txB" fmla="*/ 33 h 33"/>
              </a:gdLst>
              <a:ahLst/>
              <a:cxnLst>
                <a:cxn ang="0">
                  <a:pos x="11" y="0"/>
                </a:cxn>
                <a:cxn ang="0">
                  <a:pos x="1" y="10"/>
                </a:cxn>
                <a:cxn ang="0">
                  <a:pos x="11" y="25"/>
                </a:cxn>
                <a:cxn ang="0">
                  <a:pos x="11" y="0"/>
                </a:cxn>
              </a:cxnLst>
              <a:rect l="txL" t="txT" r="txR" b="txB"/>
              <a:pathLst>
                <a:path w="14" h="33">
                  <a:moveTo>
                    <a:pt x="11" y="0"/>
                  </a:moveTo>
                  <a:cubicBezTo>
                    <a:pt x="7" y="3"/>
                    <a:pt x="5" y="7"/>
                    <a:pt x="1" y="10"/>
                  </a:cubicBezTo>
                  <a:cubicBezTo>
                    <a:pt x="2" y="18"/>
                    <a:pt x="0" y="33"/>
                    <a:pt x="11" y="25"/>
                  </a:cubicBezTo>
                  <a:cubicBezTo>
                    <a:pt x="14" y="15"/>
                    <a:pt x="5" y="4"/>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0" name="Freeform 65"/>
            <p:cNvSpPr/>
            <p:nvPr/>
          </p:nvSpPr>
          <p:spPr>
            <a:xfrm>
              <a:off x="4004" y="987"/>
              <a:ext cx="24" cy="45"/>
            </a:xfrm>
            <a:custGeom>
              <a:avLst/>
              <a:gdLst>
                <a:gd name="txL" fmla="*/ 0 w 28"/>
                <a:gd name="txT" fmla="*/ 0 h 64"/>
                <a:gd name="txR" fmla="*/ 28 w 28"/>
                <a:gd name="txB" fmla="*/ 64 h 64"/>
              </a:gdLst>
              <a:ahLst/>
              <a:cxnLst>
                <a:cxn ang="0">
                  <a:pos x="5" y="0"/>
                </a:cxn>
                <a:cxn ang="0">
                  <a:pos x="11" y="14"/>
                </a:cxn>
                <a:cxn ang="0">
                  <a:pos x="20" y="21"/>
                </a:cxn>
                <a:cxn ang="0">
                  <a:pos x="8" y="39"/>
                </a:cxn>
                <a:cxn ang="0">
                  <a:pos x="0" y="56"/>
                </a:cxn>
                <a:cxn ang="0">
                  <a:pos x="11" y="57"/>
                </a:cxn>
                <a:cxn ang="0">
                  <a:pos x="26" y="26"/>
                </a:cxn>
                <a:cxn ang="0">
                  <a:pos x="5" y="0"/>
                </a:cxn>
              </a:cxnLst>
              <a:rect l="txL" t="txT" r="txR" b="tx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1" name="Freeform 66"/>
            <p:cNvSpPr/>
            <p:nvPr/>
          </p:nvSpPr>
          <p:spPr>
            <a:xfrm>
              <a:off x="3694" y="1052"/>
              <a:ext cx="14" cy="25"/>
            </a:xfrm>
            <a:custGeom>
              <a:avLst/>
              <a:gdLst>
                <a:gd name="txL" fmla="*/ 0 w 16"/>
                <a:gd name="txT" fmla="*/ 0 h 36"/>
                <a:gd name="txR" fmla="*/ 16 w 16"/>
                <a:gd name="txB" fmla="*/ 36 h 36"/>
              </a:gdLst>
              <a:ahLst/>
              <a:cxnLst>
                <a:cxn ang="0">
                  <a:pos x="14" y="3"/>
                </a:cxn>
                <a:cxn ang="0">
                  <a:pos x="0" y="7"/>
                </a:cxn>
                <a:cxn ang="0">
                  <a:pos x="8" y="22"/>
                </a:cxn>
                <a:cxn ang="0">
                  <a:pos x="14" y="3"/>
                </a:cxn>
              </a:cxnLst>
              <a:rect l="txL" t="txT" r="txR" b="txB"/>
              <a:pathLst>
                <a:path w="16" h="36">
                  <a:moveTo>
                    <a:pt x="14" y="3"/>
                  </a:moveTo>
                  <a:cubicBezTo>
                    <a:pt x="7" y="0"/>
                    <a:pt x="4" y="1"/>
                    <a:pt x="0" y="7"/>
                  </a:cubicBezTo>
                  <a:cubicBezTo>
                    <a:pt x="3" y="14"/>
                    <a:pt x="2" y="17"/>
                    <a:pt x="8" y="22"/>
                  </a:cubicBezTo>
                  <a:cubicBezTo>
                    <a:pt x="16" y="36"/>
                    <a:pt x="11" y="7"/>
                    <a:pt x="14"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2" name="Freeform 67"/>
            <p:cNvSpPr/>
            <p:nvPr/>
          </p:nvSpPr>
          <p:spPr>
            <a:xfrm>
              <a:off x="3683" y="1030"/>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3" name="Freeform 68"/>
            <p:cNvSpPr/>
            <p:nvPr/>
          </p:nvSpPr>
          <p:spPr>
            <a:xfrm>
              <a:off x="3678" y="1013"/>
              <a:ext cx="14" cy="14"/>
            </a:xfrm>
            <a:custGeom>
              <a:avLst/>
              <a:gdLst>
                <a:gd name="txL" fmla="*/ 0 w 16"/>
                <a:gd name="txT" fmla="*/ 0 h 19"/>
                <a:gd name="txR" fmla="*/ 16 w 16"/>
                <a:gd name="txB" fmla="*/ 19 h 19"/>
              </a:gdLst>
              <a:ahLst/>
              <a:cxnLst>
                <a:cxn ang="0">
                  <a:pos x="10" y="5"/>
                </a:cxn>
                <a:cxn ang="0">
                  <a:pos x="0" y="10"/>
                </a:cxn>
                <a:cxn ang="0">
                  <a:pos x="12" y="19"/>
                </a:cxn>
                <a:cxn ang="0">
                  <a:pos x="10" y="5"/>
                </a:cxn>
              </a:cxnLst>
              <a:rect l="txL" t="txT" r="txR" b="txB"/>
              <a:pathLst>
                <a:path w="16" h="19">
                  <a:moveTo>
                    <a:pt x="10" y="5"/>
                  </a:moveTo>
                  <a:cubicBezTo>
                    <a:pt x="4" y="0"/>
                    <a:pt x="1" y="3"/>
                    <a:pt x="0" y="10"/>
                  </a:cubicBezTo>
                  <a:cubicBezTo>
                    <a:pt x="4" y="15"/>
                    <a:pt x="7" y="16"/>
                    <a:pt x="12" y="19"/>
                  </a:cubicBezTo>
                  <a:cubicBezTo>
                    <a:pt x="16" y="12"/>
                    <a:pt x="14"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4" name="Freeform 69"/>
            <p:cNvSpPr/>
            <p:nvPr/>
          </p:nvSpPr>
          <p:spPr>
            <a:xfrm>
              <a:off x="3664" y="976"/>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5" name="Freeform 70"/>
            <p:cNvSpPr/>
            <p:nvPr/>
          </p:nvSpPr>
          <p:spPr>
            <a:xfrm>
              <a:off x="3667" y="999"/>
              <a:ext cx="18" cy="13"/>
            </a:xfrm>
            <a:custGeom>
              <a:avLst/>
              <a:gdLst>
                <a:gd name="txL" fmla="*/ 0 w 22"/>
                <a:gd name="txT" fmla="*/ 0 h 18"/>
                <a:gd name="txR" fmla="*/ 22 w 22"/>
                <a:gd name="txB" fmla="*/ 18 h 18"/>
              </a:gdLst>
              <a:ahLst/>
              <a:cxnLst>
                <a:cxn ang="0">
                  <a:pos x="13" y="0"/>
                </a:cxn>
                <a:cxn ang="0">
                  <a:pos x="19" y="18"/>
                </a:cxn>
                <a:cxn ang="0">
                  <a:pos x="14" y="6"/>
                </a:cxn>
                <a:cxn ang="0">
                  <a:pos x="13" y="0"/>
                </a:cxn>
              </a:cxnLst>
              <a:rect l="txL" t="txT" r="txR" b="txB"/>
              <a:pathLst>
                <a:path w="22" h="18">
                  <a:moveTo>
                    <a:pt x="13" y="0"/>
                  </a:moveTo>
                  <a:cubicBezTo>
                    <a:pt x="0" y="8"/>
                    <a:pt x="9" y="12"/>
                    <a:pt x="19" y="18"/>
                  </a:cubicBezTo>
                  <a:cubicBezTo>
                    <a:pt x="20" y="11"/>
                    <a:pt x="22" y="8"/>
                    <a:pt x="14" y="6"/>
                  </a:cubicBezTo>
                  <a:cubicBezTo>
                    <a:pt x="9" y="3"/>
                    <a:pt x="9" y="5"/>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6" name="Freeform 71"/>
            <p:cNvSpPr/>
            <p:nvPr/>
          </p:nvSpPr>
          <p:spPr>
            <a:xfrm>
              <a:off x="4628" y="1582"/>
              <a:ext cx="52" cy="56"/>
            </a:xfrm>
            <a:custGeom>
              <a:avLst/>
              <a:gdLst>
                <a:gd name="txL" fmla="*/ 0 w 60"/>
                <a:gd name="txT" fmla="*/ 0 h 81"/>
                <a:gd name="txR" fmla="*/ 60 w 60"/>
                <a:gd name="txB" fmla="*/ 81 h 81"/>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txL" t="txT" r="txR" b="tx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7" name="Freeform 72"/>
            <p:cNvSpPr/>
            <p:nvPr/>
          </p:nvSpPr>
          <p:spPr>
            <a:xfrm>
              <a:off x="4894" y="1536"/>
              <a:ext cx="61" cy="43"/>
            </a:xfrm>
            <a:custGeom>
              <a:avLst/>
              <a:gdLst>
                <a:gd name="txL" fmla="*/ 0 w 71"/>
                <a:gd name="txT" fmla="*/ 0 h 61"/>
                <a:gd name="txR" fmla="*/ 71 w 71"/>
                <a:gd name="txB" fmla="*/ 61 h 61"/>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txL" t="txT" r="txR" b="tx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8" name="Freeform 73"/>
            <p:cNvSpPr/>
            <p:nvPr/>
          </p:nvSpPr>
          <p:spPr>
            <a:xfrm>
              <a:off x="4710" y="1513"/>
              <a:ext cx="20" cy="21"/>
            </a:xfrm>
            <a:custGeom>
              <a:avLst/>
              <a:gdLst>
                <a:gd name="txL" fmla="*/ 0 w 23"/>
                <a:gd name="txT" fmla="*/ 0 h 30"/>
                <a:gd name="txR" fmla="*/ 23 w 23"/>
                <a:gd name="txB" fmla="*/ 30 h 30"/>
              </a:gdLst>
              <a:ahLst/>
              <a:cxnLst>
                <a:cxn ang="0">
                  <a:pos x="9" y="0"/>
                </a:cxn>
                <a:cxn ang="0">
                  <a:pos x="0" y="14"/>
                </a:cxn>
                <a:cxn ang="0">
                  <a:pos x="12" y="30"/>
                </a:cxn>
                <a:cxn ang="0">
                  <a:pos x="9" y="0"/>
                </a:cxn>
              </a:cxnLst>
              <a:rect l="txL" t="txT" r="txR" b="txB"/>
              <a:pathLst>
                <a:path w="23" h="30">
                  <a:moveTo>
                    <a:pt x="9" y="0"/>
                  </a:moveTo>
                  <a:cubicBezTo>
                    <a:pt x="8" y="7"/>
                    <a:pt x="3" y="8"/>
                    <a:pt x="0" y="14"/>
                  </a:cubicBezTo>
                  <a:cubicBezTo>
                    <a:pt x="3" y="21"/>
                    <a:pt x="8" y="24"/>
                    <a:pt x="12" y="30"/>
                  </a:cubicBezTo>
                  <a:cubicBezTo>
                    <a:pt x="23" y="15"/>
                    <a:pt x="4" y="9"/>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9" name="Freeform 74"/>
            <p:cNvSpPr/>
            <p:nvPr/>
          </p:nvSpPr>
          <p:spPr>
            <a:xfrm>
              <a:off x="4701" y="1492"/>
              <a:ext cx="23" cy="16"/>
            </a:xfrm>
            <a:custGeom>
              <a:avLst/>
              <a:gdLst>
                <a:gd name="txL" fmla="*/ 0 w 26"/>
                <a:gd name="txT" fmla="*/ 0 h 23"/>
                <a:gd name="txR" fmla="*/ 26 w 26"/>
                <a:gd name="txB" fmla="*/ 23 h 23"/>
              </a:gdLst>
              <a:ahLst/>
              <a:cxnLst>
                <a:cxn ang="0">
                  <a:pos x="19" y="0"/>
                </a:cxn>
                <a:cxn ang="0">
                  <a:pos x="0" y="14"/>
                </a:cxn>
                <a:cxn ang="0">
                  <a:pos x="21" y="20"/>
                </a:cxn>
                <a:cxn ang="0">
                  <a:pos x="19" y="0"/>
                </a:cxn>
              </a:cxnLst>
              <a:rect l="txL" t="txT" r="txR" b="txB"/>
              <a:pathLst>
                <a:path w="26" h="23">
                  <a:moveTo>
                    <a:pt x="19" y="0"/>
                  </a:moveTo>
                  <a:cubicBezTo>
                    <a:pt x="17" y="12"/>
                    <a:pt x="10" y="11"/>
                    <a:pt x="0" y="14"/>
                  </a:cubicBezTo>
                  <a:cubicBezTo>
                    <a:pt x="5" y="23"/>
                    <a:pt x="11" y="22"/>
                    <a:pt x="21" y="20"/>
                  </a:cubicBezTo>
                  <a:cubicBezTo>
                    <a:pt x="26" y="12"/>
                    <a:pt x="23" y="7"/>
                    <a:pt x="1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0" name="Freeform 75"/>
            <p:cNvSpPr/>
            <p:nvPr/>
          </p:nvSpPr>
          <p:spPr>
            <a:xfrm>
              <a:off x="4525" y="1311"/>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1" name="Freeform 76"/>
            <p:cNvSpPr/>
            <p:nvPr/>
          </p:nvSpPr>
          <p:spPr>
            <a:xfrm>
              <a:off x="4564" y="1351"/>
              <a:ext cx="30" cy="31"/>
            </a:xfrm>
            <a:custGeom>
              <a:avLst/>
              <a:gdLst>
                <a:gd name="txL" fmla="*/ 0 w 34"/>
                <a:gd name="txT" fmla="*/ 0 h 44"/>
                <a:gd name="txR" fmla="*/ 34 w 34"/>
                <a:gd name="txB" fmla="*/ 44 h 44"/>
              </a:gdLst>
              <a:ahLst/>
              <a:cxnLst>
                <a:cxn ang="0">
                  <a:pos x="30" y="0"/>
                </a:cxn>
                <a:cxn ang="0">
                  <a:pos x="10" y="9"/>
                </a:cxn>
                <a:cxn ang="0">
                  <a:pos x="14" y="32"/>
                </a:cxn>
                <a:cxn ang="0">
                  <a:pos x="26" y="36"/>
                </a:cxn>
                <a:cxn ang="0">
                  <a:pos x="30" y="0"/>
                </a:cxn>
              </a:cxnLst>
              <a:rect l="txL" t="txT" r="txR" b="tx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2" name="Freeform 77"/>
            <p:cNvSpPr/>
            <p:nvPr/>
          </p:nvSpPr>
          <p:spPr>
            <a:xfrm>
              <a:off x="4595" y="1410"/>
              <a:ext cx="32" cy="26"/>
            </a:xfrm>
            <a:custGeom>
              <a:avLst/>
              <a:gdLst>
                <a:gd name="txL" fmla="*/ 0 w 38"/>
                <a:gd name="txT" fmla="*/ 0 h 37"/>
                <a:gd name="txR" fmla="*/ 38 w 38"/>
                <a:gd name="txB" fmla="*/ 37 h 37"/>
              </a:gdLst>
              <a:ahLst/>
              <a:cxnLst>
                <a:cxn ang="0">
                  <a:pos x="34" y="2"/>
                </a:cxn>
                <a:cxn ang="0">
                  <a:pos x="10" y="2"/>
                </a:cxn>
                <a:cxn ang="0">
                  <a:pos x="14" y="25"/>
                </a:cxn>
                <a:cxn ang="0">
                  <a:pos x="26" y="29"/>
                </a:cxn>
                <a:cxn ang="0">
                  <a:pos x="34" y="2"/>
                </a:cxn>
              </a:cxnLst>
              <a:rect l="txL" t="txT" r="txR" b="tx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3" name="Freeform 78"/>
            <p:cNvSpPr/>
            <p:nvPr/>
          </p:nvSpPr>
          <p:spPr>
            <a:xfrm>
              <a:off x="4634" y="1400"/>
              <a:ext cx="32" cy="25"/>
            </a:xfrm>
            <a:custGeom>
              <a:avLst/>
              <a:gdLst>
                <a:gd name="txL" fmla="*/ 0 w 38"/>
                <a:gd name="txT" fmla="*/ 0 h 34"/>
                <a:gd name="txR" fmla="*/ 38 w 38"/>
                <a:gd name="txB" fmla="*/ 34 h 34"/>
              </a:gdLst>
              <a:ahLst/>
              <a:cxnLst>
                <a:cxn ang="0">
                  <a:pos x="34" y="2"/>
                </a:cxn>
                <a:cxn ang="0">
                  <a:pos x="10" y="2"/>
                </a:cxn>
                <a:cxn ang="0">
                  <a:pos x="16" y="22"/>
                </a:cxn>
                <a:cxn ang="0">
                  <a:pos x="27" y="22"/>
                </a:cxn>
                <a:cxn ang="0">
                  <a:pos x="34" y="2"/>
                </a:cxn>
              </a:cxnLst>
              <a:rect l="txL" t="txT" r="txR" b="tx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4" name="Freeform 79"/>
            <p:cNvSpPr/>
            <p:nvPr/>
          </p:nvSpPr>
          <p:spPr>
            <a:xfrm>
              <a:off x="4623" y="1367"/>
              <a:ext cx="30" cy="19"/>
            </a:xfrm>
            <a:custGeom>
              <a:avLst/>
              <a:gdLst>
                <a:gd name="txL" fmla="*/ 0 w 35"/>
                <a:gd name="txT" fmla="*/ 0 h 27"/>
                <a:gd name="txR" fmla="*/ 35 w 35"/>
                <a:gd name="txB" fmla="*/ 27 h 27"/>
              </a:gdLst>
              <a:ahLst/>
              <a:cxnLst>
                <a:cxn ang="0">
                  <a:pos x="31" y="1"/>
                </a:cxn>
                <a:cxn ang="0">
                  <a:pos x="10" y="2"/>
                </a:cxn>
                <a:cxn ang="0">
                  <a:pos x="13" y="15"/>
                </a:cxn>
                <a:cxn ang="0">
                  <a:pos x="25" y="19"/>
                </a:cxn>
                <a:cxn ang="0">
                  <a:pos x="31" y="1"/>
                </a:cxn>
              </a:cxnLst>
              <a:rect l="txL" t="txT" r="txR" b="tx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5" name="Freeform 80"/>
            <p:cNvSpPr/>
            <p:nvPr/>
          </p:nvSpPr>
          <p:spPr>
            <a:xfrm>
              <a:off x="4593" y="1343"/>
              <a:ext cx="30" cy="33"/>
            </a:xfrm>
            <a:custGeom>
              <a:avLst/>
              <a:gdLst>
                <a:gd name="txL" fmla="*/ 0 w 35"/>
                <a:gd name="txT" fmla="*/ 0 h 47"/>
                <a:gd name="txR" fmla="*/ 35 w 35"/>
                <a:gd name="txB" fmla="*/ 47 h 47"/>
              </a:gdLst>
              <a:ahLst/>
              <a:cxnLst>
                <a:cxn ang="0">
                  <a:pos x="28" y="16"/>
                </a:cxn>
                <a:cxn ang="0">
                  <a:pos x="19" y="2"/>
                </a:cxn>
                <a:cxn ang="0">
                  <a:pos x="10" y="25"/>
                </a:cxn>
                <a:cxn ang="0">
                  <a:pos x="19" y="35"/>
                </a:cxn>
                <a:cxn ang="0">
                  <a:pos x="27" y="29"/>
                </a:cxn>
                <a:cxn ang="0">
                  <a:pos x="28" y="16"/>
                </a:cxn>
              </a:cxnLst>
              <a:rect l="txL" t="txT" r="txR" b="tx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6" name="Freeform 81"/>
            <p:cNvSpPr/>
            <p:nvPr/>
          </p:nvSpPr>
          <p:spPr>
            <a:xfrm>
              <a:off x="4556" y="1329"/>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7" name="Freeform 82"/>
            <p:cNvSpPr/>
            <p:nvPr/>
          </p:nvSpPr>
          <p:spPr>
            <a:xfrm>
              <a:off x="4602" y="1378"/>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8" name="Freeform 83"/>
            <p:cNvSpPr/>
            <p:nvPr/>
          </p:nvSpPr>
          <p:spPr>
            <a:xfrm>
              <a:off x="2750" y="93"/>
              <a:ext cx="162" cy="101"/>
            </a:xfrm>
            <a:custGeom>
              <a:avLst/>
              <a:gdLst>
                <a:gd name="txL" fmla="*/ 0 w 189"/>
                <a:gd name="txT" fmla="*/ 0 h 144"/>
                <a:gd name="txR" fmla="*/ 189 w 189"/>
                <a:gd name="txB" fmla="*/ 144 h 144"/>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txL" t="txT" r="txR" b="tx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9" name="Freeform 84"/>
            <p:cNvSpPr/>
            <p:nvPr/>
          </p:nvSpPr>
          <p:spPr>
            <a:xfrm>
              <a:off x="2847" y="191"/>
              <a:ext cx="46" cy="11"/>
            </a:xfrm>
            <a:custGeom>
              <a:avLst/>
              <a:gdLst>
                <a:gd name="txL" fmla="*/ 0 w 53"/>
                <a:gd name="txT" fmla="*/ 0 h 17"/>
                <a:gd name="txR" fmla="*/ 53 w 53"/>
                <a:gd name="txB" fmla="*/ 17 h 17"/>
              </a:gdLst>
              <a:ahLst/>
              <a:cxnLst>
                <a:cxn ang="0">
                  <a:pos x="24" y="0"/>
                </a:cxn>
                <a:cxn ang="0">
                  <a:pos x="12" y="2"/>
                </a:cxn>
                <a:cxn ang="0">
                  <a:pos x="32" y="16"/>
                </a:cxn>
                <a:cxn ang="0">
                  <a:pos x="44" y="14"/>
                </a:cxn>
                <a:cxn ang="0">
                  <a:pos x="24" y="0"/>
                </a:cxn>
              </a:cxnLst>
              <a:rect l="txL" t="txT" r="txR" b="tx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0" name="Freeform 85"/>
            <p:cNvSpPr/>
            <p:nvPr/>
          </p:nvSpPr>
          <p:spPr>
            <a:xfrm>
              <a:off x="3082" y="45"/>
              <a:ext cx="49" cy="26"/>
            </a:xfrm>
            <a:custGeom>
              <a:avLst/>
              <a:gdLst>
                <a:gd name="txL" fmla="*/ 0 w 57"/>
                <a:gd name="txT" fmla="*/ 0 h 37"/>
                <a:gd name="txR" fmla="*/ 57 w 57"/>
                <a:gd name="txB" fmla="*/ 37 h 37"/>
              </a:gdLst>
              <a:ahLst/>
              <a:cxnLst>
                <a:cxn ang="0">
                  <a:pos x="57" y="4"/>
                </a:cxn>
                <a:cxn ang="0">
                  <a:pos x="25" y="24"/>
                </a:cxn>
                <a:cxn ang="0">
                  <a:pos x="11" y="34"/>
                </a:cxn>
                <a:cxn ang="0">
                  <a:pos x="9" y="4"/>
                </a:cxn>
                <a:cxn ang="0">
                  <a:pos x="21" y="0"/>
                </a:cxn>
                <a:cxn ang="0">
                  <a:pos x="57" y="4"/>
                </a:cxn>
              </a:cxnLst>
              <a:rect l="txL" t="txT" r="txR" b="tx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1" name="Freeform 86"/>
            <p:cNvSpPr/>
            <p:nvPr/>
          </p:nvSpPr>
          <p:spPr>
            <a:xfrm>
              <a:off x="3117" y="57"/>
              <a:ext cx="58" cy="19"/>
            </a:xfrm>
            <a:custGeom>
              <a:avLst/>
              <a:gdLst>
                <a:gd name="txL" fmla="*/ 0 w 68"/>
                <a:gd name="txT" fmla="*/ 0 h 26"/>
                <a:gd name="txR" fmla="*/ 68 w 68"/>
                <a:gd name="txB" fmla="*/ 26 h 26"/>
              </a:gdLst>
              <a:ahLst/>
              <a:cxnLst>
                <a:cxn ang="0">
                  <a:pos x="29" y="0"/>
                </a:cxn>
                <a:cxn ang="0">
                  <a:pos x="11" y="6"/>
                </a:cxn>
                <a:cxn ang="0">
                  <a:pos x="57" y="26"/>
                </a:cxn>
                <a:cxn ang="0">
                  <a:pos x="63" y="24"/>
                </a:cxn>
                <a:cxn ang="0">
                  <a:pos x="29" y="0"/>
                </a:cxn>
              </a:cxnLst>
              <a:rect l="txL" t="txT" r="txR" b="tx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2" name="Freeform 87"/>
            <p:cNvSpPr/>
            <p:nvPr/>
          </p:nvSpPr>
          <p:spPr>
            <a:xfrm>
              <a:off x="3179" y="60"/>
              <a:ext cx="58" cy="30"/>
            </a:xfrm>
            <a:custGeom>
              <a:avLst/>
              <a:gdLst>
                <a:gd name="txL" fmla="*/ 0 w 66"/>
                <a:gd name="txT" fmla="*/ 0 h 43"/>
                <a:gd name="txR" fmla="*/ 66 w 66"/>
                <a:gd name="txB" fmla="*/ 43 h 43"/>
              </a:gdLst>
              <a:ahLst/>
              <a:cxnLst>
                <a:cxn ang="0">
                  <a:pos x="50" y="9"/>
                </a:cxn>
                <a:cxn ang="0">
                  <a:pos x="26" y="9"/>
                </a:cxn>
                <a:cxn ang="0">
                  <a:pos x="10" y="9"/>
                </a:cxn>
                <a:cxn ang="0">
                  <a:pos x="8" y="35"/>
                </a:cxn>
                <a:cxn ang="0">
                  <a:pos x="32" y="43"/>
                </a:cxn>
                <a:cxn ang="0">
                  <a:pos x="62" y="27"/>
                </a:cxn>
                <a:cxn ang="0">
                  <a:pos x="50" y="9"/>
                </a:cxn>
              </a:cxnLst>
              <a:rect l="txL" t="txT" r="txR" b="tx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3" name="Freeform 88"/>
            <p:cNvSpPr/>
            <p:nvPr/>
          </p:nvSpPr>
          <p:spPr>
            <a:xfrm>
              <a:off x="3581" y="85"/>
              <a:ext cx="101" cy="29"/>
            </a:xfrm>
            <a:custGeom>
              <a:avLst/>
              <a:gdLst>
                <a:gd name="txL" fmla="*/ 0 w 117"/>
                <a:gd name="txT" fmla="*/ 0 h 41"/>
                <a:gd name="txR" fmla="*/ 117 w 117"/>
                <a:gd name="txB" fmla="*/ 41 h 41"/>
              </a:gdLst>
              <a:ahLst/>
              <a:cxnLst>
                <a:cxn ang="0">
                  <a:pos x="14" y="0"/>
                </a:cxn>
                <a:cxn ang="0">
                  <a:pos x="8" y="16"/>
                </a:cxn>
                <a:cxn ang="0">
                  <a:pos x="50" y="30"/>
                </a:cxn>
                <a:cxn ang="0">
                  <a:pos x="76" y="36"/>
                </a:cxn>
                <a:cxn ang="0">
                  <a:pos x="112" y="22"/>
                </a:cxn>
                <a:cxn ang="0">
                  <a:pos x="78" y="4"/>
                </a:cxn>
                <a:cxn ang="0">
                  <a:pos x="14" y="0"/>
                </a:cxn>
              </a:cxnLst>
              <a:rect l="txL" t="txT" r="txR" b="tx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4" name="Freeform 89"/>
            <p:cNvSpPr/>
            <p:nvPr/>
          </p:nvSpPr>
          <p:spPr>
            <a:xfrm>
              <a:off x="3684" y="84"/>
              <a:ext cx="53" cy="23"/>
            </a:xfrm>
            <a:custGeom>
              <a:avLst/>
              <a:gdLst>
                <a:gd name="txL" fmla="*/ 0 w 62"/>
                <a:gd name="txT" fmla="*/ 0 h 32"/>
                <a:gd name="txR" fmla="*/ 62 w 62"/>
                <a:gd name="txB" fmla="*/ 32 h 32"/>
              </a:gdLst>
              <a:ahLst/>
              <a:cxnLst>
                <a:cxn ang="0">
                  <a:pos x="32" y="4"/>
                </a:cxn>
                <a:cxn ang="0">
                  <a:pos x="62" y="10"/>
                </a:cxn>
                <a:cxn ang="0">
                  <a:pos x="30" y="32"/>
                </a:cxn>
                <a:cxn ang="0">
                  <a:pos x="6" y="22"/>
                </a:cxn>
                <a:cxn ang="0">
                  <a:pos x="32" y="4"/>
                </a:cxn>
              </a:cxnLst>
              <a:rect l="txL" t="txT" r="txR" b="tx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5" name="Freeform 90"/>
            <p:cNvSpPr/>
            <p:nvPr/>
          </p:nvSpPr>
          <p:spPr>
            <a:xfrm>
              <a:off x="3660" y="111"/>
              <a:ext cx="42" cy="16"/>
            </a:xfrm>
            <a:custGeom>
              <a:avLst/>
              <a:gdLst>
                <a:gd name="txL" fmla="*/ 0 w 49"/>
                <a:gd name="txT" fmla="*/ 0 h 23"/>
                <a:gd name="txR" fmla="*/ 49 w 49"/>
                <a:gd name="txB" fmla="*/ 23 h 23"/>
              </a:gdLst>
              <a:ahLst/>
              <a:cxnLst>
                <a:cxn ang="0">
                  <a:pos x="20" y="1"/>
                </a:cxn>
                <a:cxn ang="0">
                  <a:pos x="6" y="5"/>
                </a:cxn>
                <a:cxn ang="0">
                  <a:pos x="38" y="23"/>
                </a:cxn>
                <a:cxn ang="0">
                  <a:pos x="20" y="1"/>
                </a:cxn>
              </a:cxnLst>
              <a:rect l="txL" t="txT" r="txR" b="txB"/>
              <a:pathLst>
                <a:path w="49" h="23">
                  <a:moveTo>
                    <a:pt x="20" y="1"/>
                  </a:moveTo>
                  <a:cubicBezTo>
                    <a:pt x="15" y="2"/>
                    <a:pt x="8" y="0"/>
                    <a:pt x="6" y="5"/>
                  </a:cubicBezTo>
                  <a:cubicBezTo>
                    <a:pt x="0" y="19"/>
                    <a:pt x="32" y="21"/>
                    <a:pt x="38" y="23"/>
                  </a:cubicBezTo>
                  <a:cubicBezTo>
                    <a:pt x="49" y="6"/>
                    <a:pt x="35" y="3"/>
                    <a:pt x="20"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6" name="Freeform 91"/>
            <p:cNvSpPr/>
            <p:nvPr/>
          </p:nvSpPr>
          <p:spPr>
            <a:xfrm>
              <a:off x="3950" y="321"/>
              <a:ext cx="87" cy="106"/>
            </a:xfrm>
            <a:custGeom>
              <a:avLst/>
              <a:gdLst>
                <a:gd name="txL" fmla="*/ 0 w 102"/>
                <a:gd name="txT" fmla="*/ 0 h 152"/>
                <a:gd name="txR" fmla="*/ 102 w 102"/>
                <a:gd name="txB" fmla="*/ 152 h 152"/>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txL" t="txT" r="txR" b="tx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7" name="Freeform 92"/>
            <p:cNvSpPr/>
            <p:nvPr/>
          </p:nvSpPr>
          <p:spPr>
            <a:xfrm>
              <a:off x="4020" y="431"/>
              <a:ext cx="63" cy="73"/>
            </a:xfrm>
            <a:custGeom>
              <a:avLst/>
              <a:gdLst>
                <a:gd name="txL" fmla="*/ 0 w 74"/>
                <a:gd name="txT" fmla="*/ 0 h 103"/>
                <a:gd name="txR" fmla="*/ 74 w 74"/>
                <a:gd name="txB" fmla="*/ 103 h 103"/>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txL" t="txT" r="txR" b="tx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8" name="Freeform 93"/>
            <p:cNvSpPr/>
            <p:nvPr/>
          </p:nvSpPr>
          <p:spPr>
            <a:xfrm>
              <a:off x="3978" y="506"/>
              <a:ext cx="126" cy="176"/>
            </a:xfrm>
            <a:custGeom>
              <a:avLst/>
              <a:gdLst>
                <a:gd name="txL" fmla="*/ 0 w 146"/>
                <a:gd name="txT" fmla="*/ 0 h 252"/>
                <a:gd name="txR" fmla="*/ 146 w 146"/>
                <a:gd name="txB" fmla="*/ 252 h 252"/>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txL" t="txT" r="txR" b="tx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9" name="Freeform 94"/>
            <p:cNvSpPr/>
            <p:nvPr/>
          </p:nvSpPr>
          <p:spPr>
            <a:xfrm>
              <a:off x="2758" y="35"/>
              <a:ext cx="60" cy="28"/>
            </a:xfrm>
            <a:custGeom>
              <a:avLst/>
              <a:gdLst>
                <a:gd name="txL" fmla="*/ 0 w 70"/>
                <a:gd name="txT" fmla="*/ 0 h 40"/>
                <a:gd name="txR" fmla="*/ 70 w 70"/>
                <a:gd name="txB" fmla="*/ 40 h 40"/>
              </a:gdLst>
              <a:ahLst/>
              <a:cxnLst>
                <a:cxn ang="0">
                  <a:pos x="59" y="0"/>
                </a:cxn>
                <a:cxn ang="0">
                  <a:pos x="65" y="20"/>
                </a:cxn>
                <a:cxn ang="0">
                  <a:pos x="41" y="24"/>
                </a:cxn>
                <a:cxn ang="0">
                  <a:pos x="31" y="40"/>
                </a:cxn>
                <a:cxn ang="0">
                  <a:pos x="7" y="38"/>
                </a:cxn>
                <a:cxn ang="0">
                  <a:pos x="1" y="36"/>
                </a:cxn>
                <a:cxn ang="0">
                  <a:pos x="33" y="20"/>
                </a:cxn>
                <a:cxn ang="0">
                  <a:pos x="59" y="0"/>
                </a:cxn>
              </a:cxnLst>
              <a:rect l="txL" t="txT" r="txR" b="tx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0" name="Freeform 95"/>
            <p:cNvSpPr/>
            <p:nvPr/>
          </p:nvSpPr>
          <p:spPr>
            <a:xfrm>
              <a:off x="2635" y="43"/>
              <a:ext cx="22" cy="21"/>
            </a:xfrm>
            <a:custGeom>
              <a:avLst/>
              <a:gdLst>
                <a:gd name="txL" fmla="*/ 0 w 26"/>
                <a:gd name="txT" fmla="*/ 0 h 29"/>
                <a:gd name="txR" fmla="*/ 26 w 26"/>
                <a:gd name="txB" fmla="*/ 29 h 29"/>
              </a:gdLst>
              <a:ahLst/>
              <a:cxnLst>
                <a:cxn ang="0">
                  <a:pos x="18" y="0"/>
                </a:cxn>
                <a:cxn ang="0">
                  <a:pos x="0" y="18"/>
                </a:cxn>
                <a:cxn ang="0">
                  <a:pos x="18" y="26"/>
                </a:cxn>
                <a:cxn ang="0">
                  <a:pos x="18" y="0"/>
                </a:cxn>
              </a:cxnLst>
              <a:rect l="txL" t="txT" r="txR" b="txB"/>
              <a:pathLst>
                <a:path w="26" h="29">
                  <a:moveTo>
                    <a:pt x="18" y="0"/>
                  </a:moveTo>
                  <a:cubicBezTo>
                    <a:pt x="9" y="6"/>
                    <a:pt x="4" y="7"/>
                    <a:pt x="0" y="18"/>
                  </a:cubicBezTo>
                  <a:cubicBezTo>
                    <a:pt x="7" y="25"/>
                    <a:pt x="9" y="29"/>
                    <a:pt x="18" y="26"/>
                  </a:cubicBezTo>
                  <a:cubicBezTo>
                    <a:pt x="22" y="14"/>
                    <a:pt x="26" y="12"/>
                    <a:pt x="1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1" name="Freeform 96"/>
            <p:cNvSpPr/>
            <p:nvPr/>
          </p:nvSpPr>
          <p:spPr>
            <a:xfrm>
              <a:off x="2663" y="42"/>
              <a:ext cx="42" cy="25"/>
            </a:xfrm>
            <a:custGeom>
              <a:avLst/>
              <a:gdLst>
                <a:gd name="txL" fmla="*/ 0 w 49"/>
                <a:gd name="txT" fmla="*/ 0 h 36"/>
                <a:gd name="txR" fmla="*/ 49 w 49"/>
                <a:gd name="txB" fmla="*/ 36 h 36"/>
              </a:gdLst>
              <a:ahLst/>
              <a:cxnLst>
                <a:cxn ang="0">
                  <a:pos x="14" y="6"/>
                </a:cxn>
                <a:cxn ang="0">
                  <a:pos x="0" y="18"/>
                </a:cxn>
                <a:cxn ang="0">
                  <a:pos x="6" y="32"/>
                </a:cxn>
                <a:cxn ang="0">
                  <a:pos x="18" y="36"/>
                </a:cxn>
                <a:cxn ang="0">
                  <a:pos x="40" y="26"/>
                </a:cxn>
                <a:cxn ang="0">
                  <a:pos x="14" y="6"/>
                </a:cxn>
              </a:cxnLst>
              <a:rect l="txL" t="txT" r="txR" b="tx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2" name="Freeform 97"/>
            <p:cNvSpPr/>
            <p:nvPr/>
          </p:nvSpPr>
          <p:spPr>
            <a:xfrm>
              <a:off x="2733" y="34"/>
              <a:ext cx="23" cy="15"/>
            </a:xfrm>
            <a:custGeom>
              <a:avLst/>
              <a:gdLst>
                <a:gd name="txL" fmla="*/ 0 w 27"/>
                <a:gd name="txT" fmla="*/ 0 h 22"/>
                <a:gd name="txR" fmla="*/ 27 w 27"/>
                <a:gd name="txB" fmla="*/ 22 h 22"/>
              </a:gdLst>
              <a:ahLst/>
              <a:cxnLst>
                <a:cxn ang="0">
                  <a:pos x="11" y="0"/>
                </a:cxn>
                <a:cxn ang="0">
                  <a:pos x="3" y="12"/>
                </a:cxn>
                <a:cxn ang="0">
                  <a:pos x="19" y="22"/>
                </a:cxn>
                <a:cxn ang="0">
                  <a:pos x="11" y="0"/>
                </a:cxn>
              </a:cxnLst>
              <a:rect l="txL" t="txT" r="txR" b="txB"/>
              <a:pathLst>
                <a:path w="27" h="22">
                  <a:moveTo>
                    <a:pt x="11" y="0"/>
                  </a:moveTo>
                  <a:cubicBezTo>
                    <a:pt x="8" y="4"/>
                    <a:pt x="0" y="8"/>
                    <a:pt x="3" y="12"/>
                  </a:cubicBezTo>
                  <a:cubicBezTo>
                    <a:pt x="6" y="17"/>
                    <a:pt x="19" y="22"/>
                    <a:pt x="19" y="22"/>
                  </a:cubicBezTo>
                  <a:cubicBezTo>
                    <a:pt x="27" y="10"/>
                    <a:pt x="15" y="11"/>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3" name="Freeform 98"/>
            <p:cNvSpPr/>
            <p:nvPr/>
          </p:nvSpPr>
          <p:spPr>
            <a:xfrm>
              <a:off x="2712" y="50"/>
              <a:ext cx="17" cy="13"/>
            </a:xfrm>
            <a:custGeom>
              <a:avLst/>
              <a:gdLst>
                <a:gd name="txL" fmla="*/ 0 w 20"/>
                <a:gd name="txT" fmla="*/ 0 h 18"/>
                <a:gd name="txR" fmla="*/ 20 w 20"/>
                <a:gd name="txB" fmla="*/ 18 h 18"/>
              </a:gdLst>
              <a:ahLst/>
              <a:cxnLst>
                <a:cxn ang="0">
                  <a:pos x="11" y="0"/>
                </a:cxn>
                <a:cxn ang="0">
                  <a:pos x="9" y="18"/>
                </a:cxn>
                <a:cxn ang="0">
                  <a:pos x="11" y="0"/>
                </a:cxn>
              </a:cxnLst>
              <a:rect l="txL" t="txT" r="txR" b="txB"/>
              <a:pathLst>
                <a:path w="20" h="18">
                  <a:moveTo>
                    <a:pt x="11" y="0"/>
                  </a:moveTo>
                  <a:cubicBezTo>
                    <a:pt x="1" y="14"/>
                    <a:pt x="0" y="9"/>
                    <a:pt x="9" y="18"/>
                  </a:cubicBezTo>
                  <a:cubicBezTo>
                    <a:pt x="20" y="14"/>
                    <a:pt x="16" y="18"/>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4" name="Freeform 99"/>
            <p:cNvSpPr/>
            <p:nvPr/>
          </p:nvSpPr>
          <p:spPr>
            <a:xfrm>
              <a:off x="4023" y="65"/>
              <a:ext cx="21" cy="31"/>
            </a:xfrm>
            <a:custGeom>
              <a:avLst/>
              <a:gdLst>
                <a:gd name="txL" fmla="*/ 0 w 24"/>
                <a:gd name="txT" fmla="*/ 0 h 44"/>
                <a:gd name="txR" fmla="*/ 24 w 24"/>
                <a:gd name="txB" fmla="*/ 44 h 44"/>
              </a:gdLst>
              <a:ahLst/>
              <a:cxnLst>
                <a:cxn ang="0">
                  <a:pos x="24" y="0"/>
                </a:cxn>
                <a:cxn ang="0">
                  <a:pos x="8" y="16"/>
                </a:cxn>
                <a:cxn ang="0">
                  <a:pos x="0" y="34"/>
                </a:cxn>
                <a:cxn ang="0">
                  <a:pos x="16" y="40"/>
                </a:cxn>
                <a:cxn ang="0">
                  <a:pos x="24" y="0"/>
                </a:cxn>
              </a:cxnLst>
              <a:rect l="txL" t="txT" r="txR" b="tx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5" name="Freeform 100"/>
            <p:cNvSpPr/>
            <p:nvPr/>
          </p:nvSpPr>
          <p:spPr>
            <a:xfrm>
              <a:off x="3007" y="1423"/>
              <a:ext cx="35" cy="17"/>
            </a:xfrm>
            <a:custGeom>
              <a:avLst/>
              <a:gdLst>
                <a:gd name="txL" fmla="*/ 0 w 41"/>
                <a:gd name="txT" fmla="*/ 0 h 24"/>
                <a:gd name="txR" fmla="*/ 41 w 41"/>
                <a:gd name="txB" fmla="*/ 24 h 24"/>
              </a:gdLst>
              <a:ahLst/>
              <a:cxnLst>
                <a:cxn ang="0">
                  <a:pos x="30" y="0"/>
                </a:cxn>
                <a:cxn ang="0">
                  <a:pos x="26" y="24"/>
                </a:cxn>
                <a:cxn ang="0">
                  <a:pos x="30" y="0"/>
                </a:cxn>
              </a:cxnLst>
              <a:rect l="txL" t="txT" r="txR" b="txB"/>
              <a:pathLst>
                <a:path w="41" h="24">
                  <a:moveTo>
                    <a:pt x="30" y="0"/>
                  </a:moveTo>
                  <a:cubicBezTo>
                    <a:pt x="4" y="4"/>
                    <a:pt x="0" y="17"/>
                    <a:pt x="26" y="24"/>
                  </a:cubicBezTo>
                  <a:cubicBezTo>
                    <a:pt x="41" y="19"/>
                    <a:pt x="38" y="10"/>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6" name="Freeform 101"/>
            <p:cNvSpPr/>
            <p:nvPr/>
          </p:nvSpPr>
          <p:spPr>
            <a:xfrm>
              <a:off x="3053" y="1416"/>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7" name="Freeform 102"/>
            <p:cNvSpPr/>
            <p:nvPr/>
          </p:nvSpPr>
          <p:spPr>
            <a:xfrm>
              <a:off x="2976" y="1272"/>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8" name="Freeform 103"/>
            <p:cNvSpPr/>
            <p:nvPr/>
          </p:nvSpPr>
          <p:spPr>
            <a:xfrm>
              <a:off x="3045" y="1204"/>
              <a:ext cx="12"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9" name="Freeform 104"/>
            <p:cNvSpPr/>
            <p:nvPr/>
          </p:nvSpPr>
          <p:spPr>
            <a:xfrm>
              <a:off x="3017" y="1203"/>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0" name="Freeform 105"/>
            <p:cNvSpPr/>
            <p:nvPr/>
          </p:nvSpPr>
          <p:spPr>
            <a:xfrm>
              <a:off x="3004" y="1224"/>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1" name="Freeform 106"/>
            <p:cNvSpPr/>
            <p:nvPr/>
          </p:nvSpPr>
          <p:spPr>
            <a:xfrm>
              <a:off x="2976" y="1256"/>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2" name="Freeform 107"/>
            <p:cNvSpPr/>
            <p:nvPr/>
          </p:nvSpPr>
          <p:spPr>
            <a:xfrm>
              <a:off x="2997" y="1243"/>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3" name="Freeform 108"/>
            <p:cNvSpPr/>
            <p:nvPr/>
          </p:nvSpPr>
          <p:spPr>
            <a:xfrm>
              <a:off x="2154" y="320"/>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4" name="Freeform 109"/>
            <p:cNvSpPr/>
            <p:nvPr/>
          </p:nvSpPr>
          <p:spPr>
            <a:xfrm>
              <a:off x="2084" y="288"/>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5" name="Freeform 110"/>
            <p:cNvSpPr/>
            <p:nvPr/>
          </p:nvSpPr>
          <p:spPr>
            <a:xfrm>
              <a:off x="1810" y="85"/>
              <a:ext cx="2370" cy="1537"/>
            </a:xfrm>
            <a:custGeom>
              <a:avLst/>
              <a:gdLst>
                <a:gd name="txL" fmla="*/ 0 w 2060"/>
                <a:gd name="txT" fmla="*/ 0 h 1644"/>
                <a:gd name="txR" fmla="*/ 2060 w 2060"/>
                <a:gd name="txB" fmla="*/ 1644 h 1644"/>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txL" t="txT" r="txR" b="tx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grpSp>
      <p:grpSp>
        <p:nvGrpSpPr>
          <p:cNvPr id="5123" name="组合 5"/>
          <p:cNvGrpSpPr/>
          <p:nvPr/>
        </p:nvGrpSpPr>
        <p:grpSpPr>
          <a:xfrm>
            <a:off x="3340100" y="2181225"/>
            <a:ext cx="5502275" cy="585788"/>
            <a:chOff x="1851025" y="1249176"/>
            <a:chExt cx="5502275" cy="585787"/>
          </a:xfrm>
        </p:grpSpPr>
        <p:sp>
          <p:nvSpPr>
            <p:cNvPr id="5143" name="Freeform 7"/>
            <p:cNvSpPr/>
            <p:nvPr/>
          </p:nvSpPr>
          <p:spPr>
            <a:xfrm>
              <a:off x="1851025" y="1266638"/>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5144" name="Freeform 6"/>
            <p:cNvSpPr/>
            <p:nvPr/>
          </p:nvSpPr>
          <p:spPr>
            <a:xfrm>
              <a:off x="2555875" y="1266638"/>
              <a:ext cx="4797425" cy="568325"/>
            </a:xfrm>
            <a:custGeom>
              <a:avLst/>
              <a:gdLst>
                <a:gd name="txL" fmla="*/ 0 w 2856"/>
                <a:gd name="txT" fmla="*/ 0 h 358"/>
                <a:gd name="txR" fmla="*/ 2856 w 2856"/>
                <a:gd name="txB" fmla="*/ 358 h 358"/>
              </a:gdLst>
              <a:ahLst/>
              <a:cxnLst>
                <a:cxn ang="0">
                  <a:pos x="0" y="2147483647"/>
                </a:cxn>
                <a:cxn ang="0">
                  <a:pos x="0" y="2147483647"/>
                </a:cxn>
                <a:cxn ang="0">
                  <a:pos x="2147483647" y="2147483647"/>
                </a:cxn>
                <a:cxn ang="0">
                  <a:pos x="2147483647" y="2147483647"/>
                </a:cxn>
                <a:cxn ang="0">
                  <a:pos x="2147483647" y="0"/>
                </a:cxn>
                <a:cxn ang="0">
                  <a:pos x="0" y="2147483647"/>
                </a:cxn>
              </a:cxnLst>
              <a:rect l="txL" t="txT" r="txR" b="tx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5145" name="Text Box 8"/>
            <p:cNvSpPr/>
            <p:nvPr/>
          </p:nvSpPr>
          <p:spPr>
            <a:xfrm>
              <a:off x="2596542" y="1326963"/>
              <a:ext cx="4561237" cy="4603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课程总体介绍</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6" name="Text Box 18"/>
            <p:cNvSpPr/>
            <p:nvPr/>
          </p:nvSpPr>
          <p:spPr>
            <a:xfrm>
              <a:off x="1983423" y="1249176"/>
              <a:ext cx="433705" cy="5835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24" name="组合 3"/>
          <p:cNvGrpSpPr/>
          <p:nvPr/>
        </p:nvGrpSpPr>
        <p:grpSpPr>
          <a:xfrm>
            <a:off x="3340100" y="3138488"/>
            <a:ext cx="5524500" cy="583565"/>
            <a:chOff x="1847850" y="2697897"/>
            <a:chExt cx="5524500" cy="584715"/>
          </a:xfrm>
        </p:grpSpPr>
        <p:sp>
          <p:nvSpPr>
            <p:cNvPr id="5139" name="Freeform 11"/>
            <p:cNvSpPr/>
            <p:nvPr/>
          </p:nvSpPr>
          <p:spPr>
            <a:xfrm>
              <a:off x="2555875" y="2697897"/>
              <a:ext cx="481647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alpha val="100000"/>
              </a:srgbClr>
            </a:solidFill>
            <a:ln w="19050">
              <a:noFill/>
            </a:ln>
          </p:spPr>
          <p:txBody>
            <a:bodyPr/>
            <a:p>
              <a:endParaRPr lang="zh-CN" altLang="en-US"/>
            </a:p>
          </p:txBody>
        </p:sp>
        <p:sp>
          <p:nvSpPr>
            <p:cNvPr id="5140" name="Freeform 12"/>
            <p:cNvSpPr/>
            <p:nvPr/>
          </p:nvSpPr>
          <p:spPr>
            <a:xfrm>
              <a:off x="1847850" y="2697897"/>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alpha val="100000"/>
              </a:srgbClr>
            </a:solidFill>
            <a:ln w="19050">
              <a:noFill/>
            </a:ln>
          </p:spPr>
          <p:txBody>
            <a:bodyPr/>
            <a:p>
              <a:endParaRPr lang="zh-CN" altLang="en-US"/>
            </a:p>
          </p:txBody>
        </p:sp>
        <p:sp>
          <p:nvSpPr>
            <p:cNvPr id="5141" name="Text Box 16"/>
            <p:cNvSpPr/>
            <p:nvPr/>
          </p:nvSpPr>
          <p:spPr>
            <a:xfrm>
              <a:off x="1983423" y="2697897"/>
              <a:ext cx="433705" cy="58471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2" name="Text Box 8"/>
            <p:cNvSpPr/>
            <p:nvPr/>
          </p:nvSpPr>
          <p:spPr>
            <a:xfrm>
              <a:off x="2593367" y="2751872"/>
              <a:ext cx="4595995" cy="46128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分布式系统基础知识</a:t>
              </a:r>
              <a:endPar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25" name="组合 4"/>
          <p:cNvGrpSpPr/>
          <p:nvPr/>
        </p:nvGrpSpPr>
        <p:grpSpPr>
          <a:xfrm>
            <a:off x="3340100" y="4094163"/>
            <a:ext cx="5499100" cy="583565"/>
            <a:chOff x="1854200" y="3609122"/>
            <a:chExt cx="5499100" cy="583130"/>
          </a:xfrm>
        </p:grpSpPr>
        <p:sp>
          <p:nvSpPr>
            <p:cNvPr id="5135" name="Freeform 9"/>
            <p:cNvSpPr/>
            <p:nvPr/>
          </p:nvSpPr>
          <p:spPr>
            <a:xfrm>
              <a:off x="2555875" y="3609122"/>
              <a:ext cx="479742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5136" name="Freeform 10"/>
            <p:cNvSpPr/>
            <p:nvPr/>
          </p:nvSpPr>
          <p:spPr>
            <a:xfrm>
              <a:off x="1854200" y="3609122"/>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5137" name="Text Box 17"/>
            <p:cNvSpPr/>
            <p:nvPr/>
          </p:nvSpPr>
          <p:spPr>
            <a:xfrm>
              <a:off x="1983423" y="3609122"/>
              <a:ext cx="433705" cy="5831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8" name="Text Box 8"/>
            <p:cNvSpPr/>
            <p:nvPr/>
          </p:nvSpPr>
          <p:spPr>
            <a:xfrm>
              <a:off x="2585598" y="3655159"/>
              <a:ext cx="4624178" cy="4600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What &amp; why</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26" name="组合 2"/>
          <p:cNvGrpSpPr/>
          <p:nvPr/>
        </p:nvGrpSpPr>
        <p:grpSpPr>
          <a:xfrm>
            <a:off x="1627188" y="90488"/>
            <a:ext cx="3654425" cy="1327150"/>
            <a:chOff x="162" y="177"/>
            <a:chExt cx="5756" cy="2090"/>
          </a:xfrm>
        </p:grpSpPr>
        <p:sp>
          <p:nvSpPr>
            <p:cNvPr id="5133" name="标题 24"/>
            <p:cNvSpPr/>
            <p:nvPr/>
          </p:nvSpPr>
          <p:spPr>
            <a:xfrm>
              <a:off x="1376" y="177"/>
              <a:ext cx="4542" cy="2090"/>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4800" b="1" dirty="0">
                  <a:solidFill>
                    <a:srgbClr val="404040"/>
                  </a:solidFill>
                  <a:latin typeface="微软雅黑" panose="020B0503020204020204" pitchFamily="34" charset="-122"/>
                  <a:ea typeface="微软雅黑" panose="020B0503020204020204" pitchFamily="34" charset="-122"/>
                  <a:sym typeface="微软雅黑" panose="020B0503020204020204" pitchFamily="34" charset="-122"/>
                </a:rPr>
                <a:t>目 录</a:t>
              </a:r>
              <a:r>
                <a:rPr lang="zh-CN" altLang="en-US" sz="4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rPr>
                <a:t>ONTENTS</a:t>
              </a:r>
              <a:endPar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endParaRPr>
            </a:p>
          </p:txBody>
        </p:sp>
        <p:sp>
          <p:nvSpPr>
            <p:cNvPr id="5134" name="标题 24"/>
            <p:cNvSpPr/>
            <p:nvPr/>
          </p:nvSpPr>
          <p:spPr>
            <a:xfrm>
              <a:off x="162" y="580"/>
              <a:ext cx="1273" cy="1367"/>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C</a:t>
              </a:r>
              <a:endPar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127" name="图片 4" descr="PPT花纹"/>
          <p:cNvPicPr>
            <a:picLocks noChangeAspect="1"/>
          </p:cNvPicPr>
          <p:nvPr/>
        </p:nvPicPr>
        <p:blipFill>
          <a:blip r:embed="rId1">
            <a:clrChange>
              <a:clrFrom>
                <a:srgbClr val="FFFFFF"/>
              </a:clrFrom>
              <a:clrTo>
                <a:srgbClr val="FFFFFF">
                  <a:alpha val="0"/>
                </a:srgbClr>
              </a:clrTo>
            </a:clrChange>
          </a:blip>
          <a:stretch>
            <a:fillRect/>
          </a:stretch>
        </p:blipFill>
        <p:spPr>
          <a:xfrm>
            <a:off x="7743825" y="-15875"/>
            <a:ext cx="2924175" cy="838200"/>
          </a:xfrm>
          <a:prstGeom prst="rect">
            <a:avLst/>
          </a:prstGeom>
          <a:noFill/>
          <a:ln w="9525">
            <a:noFill/>
          </a:ln>
        </p:spPr>
      </p:pic>
      <p:grpSp>
        <p:nvGrpSpPr>
          <p:cNvPr id="5128" name="组合 4"/>
          <p:cNvGrpSpPr/>
          <p:nvPr/>
        </p:nvGrpSpPr>
        <p:grpSpPr>
          <a:xfrm>
            <a:off x="3351213" y="4932363"/>
            <a:ext cx="5499100" cy="875976"/>
            <a:chOff x="1854200" y="3609122"/>
            <a:chExt cx="5499100" cy="876091"/>
          </a:xfrm>
        </p:grpSpPr>
        <p:sp>
          <p:nvSpPr>
            <p:cNvPr id="5129" name="Freeform 9"/>
            <p:cNvSpPr/>
            <p:nvPr/>
          </p:nvSpPr>
          <p:spPr>
            <a:xfrm>
              <a:off x="2555875" y="3609122"/>
              <a:ext cx="479742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5130" name="Freeform 10"/>
            <p:cNvSpPr/>
            <p:nvPr/>
          </p:nvSpPr>
          <p:spPr>
            <a:xfrm>
              <a:off x="1854200" y="3609122"/>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5131" name="Text Box 17"/>
            <p:cNvSpPr/>
            <p:nvPr/>
          </p:nvSpPr>
          <p:spPr>
            <a:xfrm>
              <a:off x="1983423" y="3609122"/>
              <a:ext cx="433705" cy="5836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2" name="Text Box 8"/>
            <p:cNvSpPr/>
            <p:nvPr/>
          </p:nvSpPr>
          <p:spPr>
            <a:xfrm>
              <a:off x="2585598" y="3655159"/>
              <a:ext cx="4624178" cy="83005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It’s importamt</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ctr">
                <a:spcBef>
                  <a:spcPct val="0"/>
                </a:spcBef>
                <a:buClr>
                  <a:srgbClr val="CC9900"/>
                </a:buClr>
                <a:buNone/>
              </a:pP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矩形 4096"/>
          <p:cNvSpPr/>
          <p:nvPr/>
        </p:nvSpPr>
        <p:spPr bwMode="auto">
          <a:xfrm>
            <a:off x="8515350" y="1495425"/>
            <a:ext cx="2076450" cy="2643188"/>
          </a:xfrm>
          <a:prstGeom prst="rect">
            <a:avLst/>
          </a:prstGeom>
          <a:noFill/>
          <a:ln w="9525" cap="flat" cmpd="sng" algn="ctr">
            <a:solidFill>
              <a:schemeClr val="accent1">
                <a:lumMod val="40000"/>
                <a:lumOff val="60000"/>
                <a:alpha val="75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8"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9"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1</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6150"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分布式系统由来与特点</a:t>
            </a:r>
            <a:endParaRPr lang="zh-CN" altLang="en-US" sz="2400" dirty="0">
              <a:solidFill>
                <a:srgbClr val="10263C"/>
              </a:solidFill>
              <a:ea typeface="微软雅黑" panose="020B0503020204020204" pitchFamily="34" charset="-122"/>
            </a:endParaRPr>
          </a:p>
        </p:txBody>
      </p:sp>
      <p:grpSp>
        <p:nvGrpSpPr>
          <p:cNvPr id="6151" name="组合 40"/>
          <p:cNvGrpSpPr/>
          <p:nvPr/>
        </p:nvGrpSpPr>
        <p:grpSpPr>
          <a:xfrm>
            <a:off x="1776413" y="2466975"/>
            <a:ext cx="2386705" cy="2667596"/>
            <a:chOff x="618670" y="2467065"/>
            <a:chExt cx="2386375" cy="2667883"/>
          </a:xfrm>
        </p:grpSpPr>
        <p:pic>
          <p:nvPicPr>
            <p:cNvPr id="7" name="Picture 2" descr="C:\Users\Administrator\Desktop\Specs to Update\PNGs\VPN.png"/>
            <p:cNvPicPr>
              <a:picLocks noChangeAspect="1" noChangeArrowheads="1"/>
            </p:cNvPicPr>
            <p:nvPr/>
          </p:nvPicPr>
          <p:blipFill>
            <a:blip r:embed="rId1"/>
            <a:srcRect/>
            <a:stretch>
              <a:fillRect/>
            </a:stretch>
          </p:blipFill>
          <p:spPr bwMode="auto">
            <a:xfrm>
              <a:off x="1507547" y="2467065"/>
              <a:ext cx="773005" cy="1085967"/>
            </a:xfrm>
            <a:prstGeom prst="rect">
              <a:avLst/>
            </a:prstGeom>
            <a:noFill/>
            <a:effectLst>
              <a:outerShdw blurRad="50800" dist="38100" dir="2700000" algn="tl" rotWithShape="0">
                <a:prstClr val="black">
                  <a:alpha val="40000"/>
                </a:prstClr>
              </a:outerShdw>
            </a:effectLst>
          </p:spPr>
        </p:pic>
        <p:grpSp>
          <p:nvGrpSpPr>
            <p:cNvPr id="6207" name="组合 10"/>
            <p:cNvGrpSpPr/>
            <p:nvPr/>
          </p:nvGrpSpPr>
          <p:grpSpPr>
            <a:xfrm>
              <a:off x="618670" y="4307002"/>
              <a:ext cx="2386375" cy="827946"/>
              <a:chOff x="183353" y="4322872"/>
              <a:chExt cx="2386375" cy="827946"/>
            </a:xfrm>
          </p:grpSpPr>
          <p:grpSp>
            <p:nvGrpSpPr>
              <p:cNvPr id="6211" name="组合 16"/>
              <p:cNvGrpSpPr/>
              <p:nvPr/>
            </p:nvGrpSpPr>
            <p:grpSpPr>
              <a:xfrm>
                <a:off x="183353" y="4399396"/>
                <a:ext cx="518156" cy="751422"/>
                <a:chOff x="2127949" y="895048"/>
                <a:chExt cx="518156" cy="751422"/>
              </a:xfrm>
            </p:grpSpPr>
            <p:grpSp>
              <p:nvGrpSpPr>
                <p:cNvPr id="6227" name="组合 33"/>
                <p:cNvGrpSpPr/>
                <p:nvPr/>
              </p:nvGrpSpPr>
              <p:grpSpPr>
                <a:xfrm>
                  <a:off x="2127949" y="895048"/>
                  <a:ext cx="495614" cy="376490"/>
                  <a:chOff x="3026727" y="981817"/>
                  <a:chExt cx="495614" cy="376490"/>
                </a:xfrm>
              </p:grpSpPr>
              <p:sp>
                <p:nvSpPr>
                  <p:cNvPr id="6229" name="Rectangle 31"/>
                  <p:cNvSpPr/>
                  <p:nvPr/>
                </p:nvSpPr>
                <p:spPr>
                  <a:xfrm>
                    <a:off x="3026727" y="981817"/>
                    <a:ext cx="495614" cy="37649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230" name="Line 32"/>
                  <p:cNvSpPr/>
                  <p:nvPr/>
                </p:nvSpPr>
                <p:spPr>
                  <a:xfrm>
                    <a:off x="3241444" y="1318599"/>
                    <a:ext cx="64709" cy="0"/>
                  </a:xfrm>
                  <a:prstGeom prst="line">
                    <a:avLst/>
                  </a:prstGeom>
                  <a:ln w="22225" cap="rnd" cmpd="sng">
                    <a:solidFill>
                      <a:srgbClr val="000000"/>
                    </a:solidFill>
                    <a:prstDash val="solid"/>
                    <a:headEnd type="none" w="med" len="med"/>
                    <a:tailEnd type="none" w="med" len="med"/>
                  </a:ln>
                </p:spPr>
              </p:sp>
              <p:sp>
                <p:nvSpPr>
                  <p:cNvPr id="6231" name="Rectangle 33"/>
                  <p:cNvSpPr/>
                  <p:nvPr/>
                </p:nvSpPr>
                <p:spPr>
                  <a:xfrm>
                    <a:off x="3085554" y="1027408"/>
                    <a:ext cx="376490" cy="24413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grpSp>
            <p:sp>
              <p:nvSpPr>
                <p:cNvPr id="6228" name="TextBox 34"/>
                <p:cNvSpPr txBox="1"/>
                <p:nvPr/>
              </p:nvSpPr>
              <p:spPr>
                <a:xfrm>
                  <a:off x="2152778" y="1278130"/>
                  <a:ext cx="493327" cy="3683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H5</a:t>
                  </a:r>
                  <a:endParaRPr lang="zh-CN" altLang="en-US" sz="1800" dirty="0">
                    <a:latin typeface="微软雅黑" panose="020B0503020204020204" pitchFamily="34" charset="-122"/>
                    <a:ea typeface="微软雅黑" panose="020B0503020204020204" pitchFamily="34" charset="-122"/>
                  </a:endParaRPr>
                </a:p>
              </p:txBody>
            </p:sp>
          </p:grpSp>
          <p:grpSp>
            <p:nvGrpSpPr>
              <p:cNvPr id="6212" name="组合 17"/>
              <p:cNvGrpSpPr/>
              <p:nvPr/>
            </p:nvGrpSpPr>
            <p:grpSpPr>
              <a:xfrm>
                <a:off x="1068602" y="4340569"/>
                <a:ext cx="622849" cy="810249"/>
                <a:chOff x="3643812" y="836221"/>
                <a:chExt cx="622849" cy="810249"/>
              </a:xfrm>
            </p:grpSpPr>
            <p:grpSp>
              <p:nvGrpSpPr>
                <p:cNvPr id="6220" name="组合 26"/>
                <p:cNvGrpSpPr/>
                <p:nvPr/>
              </p:nvGrpSpPr>
              <p:grpSpPr>
                <a:xfrm>
                  <a:off x="3773490" y="836221"/>
                  <a:ext cx="295604" cy="494143"/>
                  <a:chOff x="5382729" y="922991"/>
                  <a:chExt cx="295604" cy="494143"/>
                </a:xfrm>
              </p:grpSpPr>
              <p:sp>
                <p:nvSpPr>
                  <p:cNvPr id="6222" name="Oval 26"/>
                  <p:cNvSpPr/>
                  <p:nvPr/>
                </p:nvSpPr>
                <p:spPr>
                  <a:xfrm>
                    <a:off x="5513618" y="1350954"/>
                    <a:ext cx="35296" cy="33826"/>
                  </a:xfrm>
                  <a:prstGeom prst="ellipse">
                    <a:avLst/>
                  </a:prstGeom>
                  <a:solidFill>
                    <a:srgbClr val="000000"/>
                  </a:solid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223" name="Freeform 27"/>
                  <p:cNvSpPr/>
                  <p:nvPr/>
                </p:nvSpPr>
                <p:spPr>
                  <a:xfrm>
                    <a:off x="5382729" y="922991"/>
                    <a:ext cx="295604" cy="494143"/>
                  </a:xfrm>
                  <a:custGeom>
                    <a:avLst/>
                    <a:gdLst/>
                    <a:ahLst/>
                    <a:cxnLst>
                      <a:cxn ang="0">
                        <a:pos x="794379317" y="1182806466"/>
                      </a:cxn>
                      <a:cxn ang="0">
                        <a:pos x="649947202" y="1327050568"/>
                      </a:cxn>
                      <a:cxn ang="0">
                        <a:pos x="144432114" y="1327050568"/>
                      </a:cxn>
                      <a:cxn ang="0">
                        <a:pos x="0" y="1182806466"/>
                      </a:cxn>
                      <a:cxn ang="0">
                        <a:pos x="0" y="144244101"/>
                      </a:cxn>
                      <a:cxn ang="0">
                        <a:pos x="144432114" y="0"/>
                      </a:cxn>
                      <a:cxn ang="0">
                        <a:pos x="649947202" y="0"/>
                      </a:cxn>
                      <a:cxn ang="0">
                        <a:pos x="794379317" y="144244101"/>
                      </a:cxn>
                      <a:cxn ang="0">
                        <a:pos x="794379317" y="1182806466"/>
                      </a:cxn>
                    </a:cxnLst>
                    <a:pathLst>
                      <a:path w="110" h="184">
                        <a:moveTo>
                          <a:pt x="110" y="164"/>
                        </a:moveTo>
                        <a:cubicBezTo>
                          <a:pt x="110" y="175"/>
                          <a:pt x="101" y="184"/>
                          <a:pt x="90" y="184"/>
                        </a:cubicBezTo>
                        <a:cubicBezTo>
                          <a:pt x="20" y="184"/>
                          <a:pt x="20" y="184"/>
                          <a:pt x="20" y="184"/>
                        </a:cubicBezTo>
                        <a:cubicBezTo>
                          <a:pt x="9" y="184"/>
                          <a:pt x="0" y="175"/>
                          <a:pt x="0" y="164"/>
                        </a:cubicBezTo>
                        <a:cubicBezTo>
                          <a:pt x="0" y="20"/>
                          <a:pt x="0" y="20"/>
                          <a:pt x="0" y="20"/>
                        </a:cubicBezTo>
                        <a:cubicBezTo>
                          <a:pt x="0" y="9"/>
                          <a:pt x="9" y="0"/>
                          <a:pt x="20" y="0"/>
                        </a:cubicBezTo>
                        <a:cubicBezTo>
                          <a:pt x="90" y="0"/>
                          <a:pt x="90" y="0"/>
                          <a:pt x="90" y="0"/>
                        </a:cubicBezTo>
                        <a:cubicBezTo>
                          <a:pt x="101" y="0"/>
                          <a:pt x="110" y="9"/>
                          <a:pt x="110" y="20"/>
                        </a:cubicBezTo>
                        <a:lnTo>
                          <a:pt x="110" y="164"/>
                        </a:lnTo>
                        <a:close/>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sp>
                <p:nvSpPr>
                  <p:cNvPr id="6224" name="Freeform 28"/>
                  <p:cNvSpPr/>
                  <p:nvPr/>
                </p:nvSpPr>
                <p:spPr>
                  <a:xfrm>
                    <a:off x="5509206" y="970052"/>
                    <a:ext cx="42650" cy="0"/>
                  </a:xfrm>
                  <a:custGeom>
                    <a:avLst/>
                    <a:gdLst/>
                    <a:ahLst/>
                    <a:cxnLst>
                      <a:cxn ang="0">
                        <a:pos x="0" y="0"/>
                      </a:cxn>
                      <a:cxn ang="0">
                        <a:pos x="62724914" y="0"/>
                      </a:cxn>
                      <a:cxn ang="0">
                        <a:pos x="0" y="0"/>
                      </a:cxn>
                    </a:cxnLst>
                    <a:pathLst>
                      <a:path w="29">
                        <a:moveTo>
                          <a:pt x="0" y="0"/>
                        </a:moveTo>
                        <a:lnTo>
                          <a:pt x="29" y="0"/>
                        </a:lnTo>
                        <a:lnTo>
                          <a:pt x="0" y="0"/>
                        </a:lnTo>
                        <a:close/>
                      </a:path>
                    </a:pathLst>
                  </a:custGeom>
                  <a:solidFill>
                    <a:srgbClr val="000000">
                      <a:alpha val="100000"/>
                    </a:srgbClr>
                  </a:solidFill>
                  <a:ln w="9525">
                    <a:noFill/>
                  </a:ln>
                </p:spPr>
                <p:txBody>
                  <a:bodyPr/>
                  <a:p>
                    <a:endParaRPr lang="zh-CN" altLang="en-US"/>
                  </a:p>
                </p:txBody>
              </p:sp>
              <p:sp>
                <p:nvSpPr>
                  <p:cNvPr id="6225" name="Line 29"/>
                  <p:cNvSpPr/>
                  <p:nvPr/>
                </p:nvSpPr>
                <p:spPr>
                  <a:xfrm>
                    <a:off x="5509206" y="970052"/>
                    <a:ext cx="42650" cy="0"/>
                  </a:xfrm>
                  <a:prstGeom prst="line">
                    <a:avLst/>
                  </a:prstGeom>
                  <a:ln w="22225" cap="rnd" cmpd="sng">
                    <a:solidFill>
                      <a:srgbClr val="000000"/>
                    </a:solidFill>
                    <a:prstDash val="solid"/>
                    <a:headEnd type="none" w="med" len="med"/>
                    <a:tailEnd type="none" w="med" len="med"/>
                  </a:ln>
                </p:spPr>
              </p:sp>
              <p:sp>
                <p:nvSpPr>
                  <p:cNvPr id="6226" name="Rectangle 30"/>
                  <p:cNvSpPr/>
                  <p:nvPr/>
                </p:nvSpPr>
                <p:spPr>
                  <a:xfrm>
                    <a:off x="5441555" y="1034761"/>
                    <a:ext cx="176480" cy="269132"/>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grpSp>
            <p:sp>
              <p:nvSpPr>
                <p:cNvPr id="6221" name="TextBox 27"/>
                <p:cNvSpPr txBox="1"/>
                <p:nvPr/>
              </p:nvSpPr>
              <p:spPr>
                <a:xfrm>
                  <a:off x="3643812" y="1278130"/>
                  <a:ext cx="622849" cy="3683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APP</a:t>
                  </a:r>
                  <a:endParaRPr lang="zh-CN" altLang="en-US" sz="1800" dirty="0">
                    <a:latin typeface="微软雅黑" panose="020B0503020204020204" pitchFamily="34" charset="-122"/>
                    <a:ea typeface="微软雅黑" panose="020B0503020204020204" pitchFamily="34" charset="-122"/>
                  </a:endParaRPr>
                </a:p>
              </p:txBody>
            </p:sp>
          </p:grpSp>
          <p:grpSp>
            <p:nvGrpSpPr>
              <p:cNvPr id="6213" name="组合 18"/>
              <p:cNvGrpSpPr/>
              <p:nvPr/>
            </p:nvGrpSpPr>
            <p:grpSpPr>
              <a:xfrm>
                <a:off x="2060468" y="4322872"/>
                <a:ext cx="509260" cy="827946"/>
                <a:chOff x="5148064" y="818524"/>
                <a:chExt cx="509260" cy="827946"/>
              </a:xfrm>
            </p:grpSpPr>
            <p:grpSp>
              <p:nvGrpSpPr>
                <p:cNvPr id="6214" name="组合 20"/>
                <p:cNvGrpSpPr/>
                <p:nvPr/>
              </p:nvGrpSpPr>
              <p:grpSpPr>
                <a:xfrm>
                  <a:off x="5148064" y="818524"/>
                  <a:ext cx="494143" cy="494143"/>
                  <a:chOff x="7538720" y="4321692"/>
                  <a:chExt cx="494143" cy="494143"/>
                </a:xfrm>
              </p:grpSpPr>
              <p:sp>
                <p:nvSpPr>
                  <p:cNvPr id="6216" name="Rectangle 188"/>
                  <p:cNvSpPr/>
                  <p:nvPr/>
                </p:nvSpPr>
                <p:spPr>
                  <a:xfrm>
                    <a:off x="7538720" y="4321692"/>
                    <a:ext cx="494143" cy="37649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217" name="Line 189"/>
                  <p:cNvSpPr/>
                  <p:nvPr/>
                </p:nvSpPr>
                <p:spPr>
                  <a:xfrm>
                    <a:off x="7600488" y="4815835"/>
                    <a:ext cx="373548" cy="0"/>
                  </a:xfrm>
                  <a:prstGeom prst="line">
                    <a:avLst/>
                  </a:prstGeom>
                  <a:ln w="22225" cap="rnd" cmpd="sng">
                    <a:solidFill>
                      <a:srgbClr val="000000"/>
                    </a:solidFill>
                    <a:prstDash val="solid"/>
                    <a:headEnd type="none" w="med" len="med"/>
                    <a:tailEnd type="none" w="med" len="med"/>
                  </a:ln>
                </p:spPr>
              </p:sp>
              <p:sp>
                <p:nvSpPr>
                  <p:cNvPr id="6218" name="Freeform 190"/>
                  <p:cNvSpPr/>
                  <p:nvPr/>
                </p:nvSpPr>
                <p:spPr>
                  <a:xfrm>
                    <a:off x="7685786" y="4698182"/>
                    <a:ext cx="45591" cy="116183"/>
                  </a:xfrm>
                  <a:custGeom>
                    <a:avLst/>
                    <a:gdLst/>
                    <a:ahLst/>
                    <a:cxnLst>
                      <a:cxn ang="0">
                        <a:pos x="122267017" y="0"/>
                      </a:cxn>
                      <a:cxn ang="0">
                        <a:pos x="0" y="313918360"/>
                      </a:cxn>
                    </a:cxnLst>
                    <a:pathLst>
                      <a:path w="17" h="43">
                        <a:moveTo>
                          <a:pt x="17" y="0"/>
                        </a:moveTo>
                        <a:cubicBezTo>
                          <a:pt x="17" y="15"/>
                          <a:pt x="15" y="36"/>
                          <a:pt x="0" y="43"/>
                        </a:cubicBezTo>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sp>
                <p:nvSpPr>
                  <p:cNvPr id="6219" name="Freeform 191"/>
                  <p:cNvSpPr/>
                  <p:nvPr/>
                </p:nvSpPr>
                <p:spPr>
                  <a:xfrm>
                    <a:off x="7841676" y="4698182"/>
                    <a:ext cx="45591" cy="116183"/>
                  </a:xfrm>
                  <a:custGeom>
                    <a:avLst/>
                    <a:gdLst/>
                    <a:ahLst/>
                    <a:cxnLst>
                      <a:cxn ang="0">
                        <a:pos x="0" y="0"/>
                      </a:cxn>
                      <a:cxn ang="0">
                        <a:pos x="122267017" y="313918360"/>
                      </a:cxn>
                    </a:cxnLst>
                    <a:pathLst>
                      <a:path w="17" h="43">
                        <a:moveTo>
                          <a:pt x="0" y="0"/>
                        </a:moveTo>
                        <a:cubicBezTo>
                          <a:pt x="0" y="15"/>
                          <a:pt x="2" y="36"/>
                          <a:pt x="17" y="43"/>
                        </a:cubicBezTo>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grpSp>
            <p:sp>
              <p:nvSpPr>
                <p:cNvPr id="6215" name="TextBox 21"/>
                <p:cNvSpPr txBox="1"/>
                <p:nvPr/>
              </p:nvSpPr>
              <p:spPr>
                <a:xfrm>
                  <a:off x="5181775" y="1278130"/>
                  <a:ext cx="475549" cy="3683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PC</a:t>
                  </a:r>
                  <a:endParaRPr lang="zh-CN" altLang="en-US" sz="1800" dirty="0">
                    <a:latin typeface="微软雅黑" panose="020B0503020204020204" pitchFamily="34" charset="-122"/>
                    <a:ea typeface="微软雅黑" panose="020B0503020204020204" pitchFamily="34" charset="-122"/>
                  </a:endParaRPr>
                </a:p>
              </p:txBody>
            </p:sp>
          </p:grpSp>
        </p:grpSp>
        <p:cxnSp>
          <p:nvCxnSpPr>
            <p:cNvPr id="6208" name="直接箭头连接符 12"/>
            <p:cNvCxnSpPr>
              <a:stCxn id="6229" idx="0"/>
            </p:cNvCxnSpPr>
            <p:nvPr/>
          </p:nvCxnSpPr>
          <p:spPr>
            <a:xfrm flipV="1">
              <a:off x="866477" y="3552302"/>
              <a:ext cx="640591" cy="831224"/>
            </a:xfrm>
            <a:prstGeom prst="straightConnector1">
              <a:avLst/>
            </a:prstGeom>
            <a:ln w="9525" cap="flat" cmpd="sng">
              <a:solidFill>
                <a:schemeClr val="tx1"/>
              </a:solidFill>
              <a:prstDash val="solid"/>
              <a:headEnd type="none" w="med" len="med"/>
              <a:tailEnd type="arrow" w="med" len="med"/>
            </a:ln>
          </p:spPr>
        </p:cxnSp>
        <p:cxnSp>
          <p:nvCxnSpPr>
            <p:cNvPr id="6209" name="直接箭头连接符 14"/>
            <p:cNvCxnSpPr>
              <a:stCxn id="6223" idx="5"/>
            </p:cNvCxnSpPr>
            <p:nvPr/>
          </p:nvCxnSpPr>
          <p:spPr>
            <a:xfrm flipV="1">
              <a:off x="1687343" y="3552302"/>
              <a:ext cx="5080" cy="772397"/>
            </a:xfrm>
            <a:prstGeom prst="straightConnector1">
              <a:avLst/>
            </a:prstGeom>
            <a:ln w="9525" cap="flat" cmpd="sng">
              <a:solidFill>
                <a:schemeClr val="tx1"/>
              </a:solidFill>
              <a:prstDash val="solid"/>
              <a:headEnd type="none" w="med" len="med"/>
              <a:tailEnd type="arrow" w="med" len="med"/>
            </a:ln>
          </p:spPr>
        </p:cxnSp>
        <p:cxnSp>
          <p:nvCxnSpPr>
            <p:cNvPr id="6210" name="直接箭头连接符 39"/>
            <p:cNvCxnSpPr>
              <a:stCxn id="6216" idx="0"/>
            </p:cNvCxnSpPr>
            <p:nvPr/>
          </p:nvCxnSpPr>
          <p:spPr>
            <a:xfrm flipH="1" flipV="1">
              <a:off x="2029968" y="3552302"/>
              <a:ext cx="712889" cy="754700"/>
            </a:xfrm>
            <a:prstGeom prst="straightConnector1">
              <a:avLst/>
            </a:prstGeom>
            <a:ln w="9525" cap="flat" cmpd="sng">
              <a:solidFill>
                <a:schemeClr val="tx1"/>
              </a:solidFill>
              <a:prstDash val="solid"/>
              <a:headEnd type="none" w="med" len="med"/>
              <a:tailEnd type="arrow" w="med" len="med"/>
            </a:ln>
          </p:spPr>
        </p:cxnSp>
      </p:grpSp>
      <p:sp>
        <p:nvSpPr>
          <p:cNvPr id="6152" name="TextBox 41"/>
          <p:cNvSpPr txBox="1"/>
          <p:nvPr/>
        </p:nvSpPr>
        <p:spPr>
          <a:xfrm>
            <a:off x="2133600" y="1874838"/>
            <a:ext cx="1706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t>集中式部署</a:t>
            </a:r>
            <a:endParaRPr lang="zh-CN" altLang="en-US" sz="2400" b="1" dirty="0"/>
          </a:p>
        </p:txBody>
      </p:sp>
      <p:grpSp>
        <p:nvGrpSpPr>
          <p:cNvPr id="6153" name="组合 49"/>
          <p:cNvGrpSpPr/>
          <p:nvPr/>
        </p:nvGrpSpPr>
        <p:grpSpPr>
          <a:xfrm>
            <a:off x="6445250" y="4306888"/>
            <a:ext cx="2386705" cy="827760"/>
            <a:chOff x="183353" y="4322872"/>
            <a:chExt cx="2386375" cy="828023"/>
          </a:xfrm>
        </p:grpSpPr>
        <p:grpSp>
          <p:nvGrpSpPr>
            <p:cNvPr id="6185" name="组合 53"/>
            <p:cNvGrpSpPr/>
            <p:nvPr/>
          </p:nvGrpSpPr>
          <p:grpSpPr>
            <a:xfrm>
              <a:off x="183353" y="4399396"/>
              <a:ext cx="518156" cy="751499"/>
              <a:chOff x="2127949" y="895048"/>
              <a:chExt cx="518156" cy="751499"/>
            </a:xfrm>
          </p:grpSpPr>
          <p:grpSp>
            <p:nvGrpSpPr>
              <p:cNvPr id="6201" name="组合 69"/>
              <p:cNvGrpSpPr/>
              <p:nvPr/>
            </p:nvGrpSpPr>
            <p:grpSpPr>
              <a:xfrm>
                <a:off x="2127949" y="895048"/>
                <a:ext cx="495614" cy="376490"/>
                <a:chOff x="3026727" y="981817"/>
                <a:chExt cx="495614" cy="376490"/>
              </a:xfrm>
            </p:grpSpPr>
            <p:sp>
              <p:nvSpPr>
                <p:cNvPr id="6203" name="Rectangle 31"/>
                <p:cNvSpPr/>
                <p:nvPr/>
              </p:nvSpPr>
              <p:spPr>
                <a:xfrm>
                  <a:off x="3026727" y="981817"/>
                  <a:ext cx="495614" cy="37649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204" name="Line 32"/>
                <p:cNvSpPr/>
                <p:nvPr/>
              </p:nvSpPr>
              <p:spPr>
                <a:xfrm>
                  <a:off x="3241444" y="1318599"/>
                  <a:ext cx="64709" cy="0"/>
                </a:xfrm>
                <a:prstGeom prst="line">
                  <a:avLst/>
                </a:prstGeom>
                <a:ln w="22225" cap="rnd" cmpd="sng">
                  <a:solidFill>
                    <a:srgbClr val="000000"/>
                  </a:solidFill>
                  <a:prstDash val="solid"/>
                  <a:headEnd type="none" w="med" len="med"/>
                  <a:tailEnd type="none" w="med" len="med"/>
                </a:ln>
              </p:spPr>
            </p:sp>
            <p:sp>
              <p:nvSpPr>
                <p:cNvPr id="6205" name="Rectangle 33"/>
                <p:cNvSpPr/>
                <p:nvPr/>
              </p:nvSpPr>
              <p:spPr>
                <a:xfrm>
                  <a:off x="3085554" y="1027408"/>
                  <a:ext cx="376490" cy="24413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grpSp>
          <p:sp>
            <p:nvSpPr>
              <p:cNvPr id="6202" name="TextBox 70"/>
              <p:cNvSpPr txBox="1"/>
              <p:nvPr/>
            </p:nvSpPr>
            <p:spPr>
              <a:xfrm>
                <a:off x="2152778" y="1278130"/>
                <a:ext cx="493327" cy="36841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H5</a:t>
                </a:r>
                <a:endParaRPr lang="zh-CN" altLang="en-US" sz="1800" dirty="0">
                  <a:latin typeface="微软雅黑" panose="020B0503020204020204" pitchFamily="34" charset="-122"/>
                  <a:ea typeface="微软雅黑" panose="020B0503020204020204" pitchFamily="34" charset="-122"/>
                </a:endParaRPr>
              </a:p>
            </p:txBody>
          </p:sp>
        </p:grpSp>
        <p:grpSp>
          <p:nvGrpSpPr>
            <p:cNvPr id="6186" name="组合 54"/>
            <p:cNvGrpSpPr/>
            <p:nvPr/>
          </p:nvGrpSpPr>
          <p:grpSpPr>
            <a:xfrm>
              <a:off x="1068602" y="4340569"/>
              <a:ext cx="622849" cy="810326"/>
              <a:chOff x="3643812" y="836221"/>
              <a:chExt cx="622849" cy="810326"/>
            </a:xfrm>
          </p:grpSpPr>
          <p:grpSp>
            <p:nvGrpSpPr>
              <p:cNvPr id="6194" name="组合 62"/>
              <p:cNvGrpSpPr/>
              <p:nvPr/>
            </p:nvGrpSpPr>
            <p:grpSpPr>
              <a:xfrm>
                <a:off x="3773490" y="836221"/>
                <a:ext cx="295604" cy="494143"/>
                <a:chOff x="5382729" y="922991"/>
                <a:chExt cx="295604" cy="494143"/>
              </a:xfrm>
            </p:grpSpPr>
            <p:sp>
              <p:nvSpPr>
                <p:cNvPr id="6196" name="Oval 26"/>
                <p:cNvSpPr/>
                <p:nvPr/>
              </p:nvSpPr>
              <p:spPr>
                <a:xfrm>
                  <a:off x="5513618" y="1350954"/>
                  <a:ext cx="35296" cy="33826"/>
                </a:xfrm>
                <a:prstGeom prst="ellipse">
                  <a:avLst/>
                </a:prstGeom>
                <a:solidFill>
                  <a:srgbClr val="000000"/>
                </a:solid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197" name="Freeform 27"/>
                <p:cNvSpPr/>
                <p:nvPr/>
              </p:nvSpPr>
              <p:spPr>
                <a:xfrm>
                  <a:off x="5382729" y="922991"/>
                  <a:ext cx="295604" cy="494143"/>
                </a:xfrm>
                <a:custGeom>
                  <a:avLst/>
                  <a:gdLst/>
                  <a:ahLst/>
                  <a:cxnLst>
                    <a:cxn ang="0">
                      <a:pos x="794379317" y="1182806466"/>
                    </a:cxn>
                    <a:cxn ang="0">
                      <a:pos x="649947202" y="1327050568"/>
                    </a:cxn>
                    <a:cxn ang="0">
                      <a:pos x="144432114" y="1327050568"/>
                    </a:cxn>
                    <a:cxn ang="0">
                      <a:pos x="0" y="1182806466"/>
                    </a:cxn>
                    <a:cxn ang="0">
                      <a:pos x="0" y="144244101"/>
                    </a:cxn>
                    <a:cxn ang="0">
                      <a:pos x="144432114" y="0"/>
                    </a:cxn>
                    <a:cxn ang="0">
                      <a:pos x="649947202" y="0"/>
                    </a:cxn>
                    <a:cxn ang="0">
                      <a:pos x="794379317" y="144244101"/>
                    </a:cxn>
                    <a:cxn ang="0">
                      <a:pos x="794379317" y="1182806466"/>
                    </a:cxn>
                  </a:cxnLst>
                  <a:pathLst>
                    <a:path w="110" h="184">
                      <a:moveTo>
                        <a:pt x="110" y="164"/>
                      </a:moveTo>
                      <a:cubicBezTo>
                        <a:pt x="110" y="175"/>
                        <a:pt x="101" y="184"/>
                        <a:pt x="90" y="184"/>
                      </a:cubicBezTo>
                      <a:cubicBezTo>
                        <a:pt x="20" y="184"/>
                        <a:pt x="20" y="184"/>
                        <a:pt x="20" y="184"/>
                      </a:cubicBezTo>
                      <a:cubicBezTo>
                        <a:pt x="9" y="184"/>
                        <a:pt x="0" y="175"/>
                        <a:pt x="0" y="164"/>
                      </a:cubicBezTo>
                      <a:cubicBezTo>
                        <a:pt x="0" y="20"/>
                        <a:pt x="0" y="20"/>
                        <a:pt x="0" y="20"/>
                      </a:cubicBezTo>
                      <a:cubicBezTo>
                        <a:pt x="0" y="9"/>
                        <a:pt x="9" y="0"/>
                        <a:pt x="20" y="0"/>
                      </a:cubicBezTo>
                      <a:cubicBezTo>
                        <a:pt x="90" y="0"/>
                        <a:pt x="90" y="0"/>
                        <a:pt x="90" y="0"/>
                      </a:cubicBezTo>
                      <a:cubicBezTo>
                        <a:pt x="101" y="0"/>
                        <a:pt x="110" y="9"/>
                        <a:pt x="110" y="20"/>
                      </a:cubicBezTo>
                      <a:lnTo>
                        <a:pt x="110" y="164"/>
                      </a:lnTo>
                      <a:close/>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sp>
              <p:nvSpPr>
                <p:cNvPr id="6198" name="Freeform 28"/>
                <p:cNvSpPr/>
                <p:nvPr/>
              </p:nvSpPr>
              <p:spPr>
                <a:xfrm>
                  <a:off x="5509206" y="970052"/>
                  <a:ext cx="42650" cy="0"/>
                </a:xfrm>
                <a:custGeom>
                  <a:avLst/>
                  <a:gdLst/>
                  <a:ahLst/>
                  <a:cxnLst>
                    <a:cxn ang="0">
                      <a:pos x="0" y="0"/>
                    </a:cxn>
                    <a:cxn ang="0">
                      <a:pos x="62724914" y="0"/>
                    </a:cxn>
                    <a:cxn ang="0">
                      <a:pos x="0" y="0"/>
                    </a:cxn>
                  </a:cxnLst>
                  <a:pathLst>
                    <a:path w="29">
                      <a:moveTo>
                        <a:pt x="0" y="0"/>
                      </a:moveTo>
                      <a:lnTo>
                        <a:pt x="29" y="0"/>
                      </a:lnTo>
                      <a:lnTo>
                        <a:pt x="0" y="0"/>
                      </a:lnTo>
                      <a:close/>
                    </a:path>
                  </a:pathLst>
                </a:custGeom>
                <a:solidFill>
                  <a:srgbClr val="000000">
                    <a:alpha val="100000"/>
                  </a:srgbClr>
                </a:solidFill>
                <a:ln w="9525">
                  <a:noFill/>
                </a:ln>
              </p:spPr>
              <p:txBody>
                <a:bodyPr/>
                <a:p>
                  <a:endParaRPr lang="zh-CN" altLang="en-US"/>
                </a:p>
              </p:txBody>
            </p:sp>
            <p:sp>
              <p:nvSpPr>
                <p:cNvPr id="6199" name="Line 29"/>
                <p:cNvSpPr/>
                <p:nvPr/>
              </p:nvSpPr>
              <p:spPr>
                <a:xfrm>
                  <a:off x="5509206" y="970052"/>
                  <a:ext cx="42650" cy="0"/>
                </a:xfrm>
                <a:prstGeom prst="line">
                  <a:avLst/>
                </a:prstGeom>
                <a:ln w="22225" cap="rnd" cmpd="sng">
                  <a:solidFill>
                    <a:srgbClr val="000000"/>
                  </a:solidFill>
                  <a:prstDash val="solid"/>
                  <a:headEnd type="none" w="med" len="med"/>
                  <a:tailEnd type="none" w="med" len="med"/>
                </a:ln>
              </p:spPr>
            </p:sp>
            <p:sp>
              <p:nvSpPr>
                <p:cNvPr id="6200" name="Rectangle 30"/>
                <p:cNvSpPr/>
                <p:nvPr/>
              </p:nvSpPr>
              <p:spPr>
                <a:xfrm>
                  <a:off x="5441555" y="1034761"/>
                  <a:ext cx="176480" cy="269132"/>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grpSp>
          <p:sp>
            <p:nvSpPr>
              <p:cNvPr id="6195" name="TextBox 63"/>
              <p:cNvSpPr txBox="1"/>
              <p:nvPr/>
            </p:nvSpPr>
            <p:spPr>
              <a:xfrm>
                <a:off x="3643812" y="1278130"/>
                <a:ext cx="622849" cy="36841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APP</a:t>
                </a:r>
                <a:endParaRPr lang="zh-CN" altLang="en-US" sz="1800" dirty="0">
                  <a:latin typeface="微软雅黑" panose="020B0503020204020204" pitchFamily="34" charset="-122"/>
                  <a:ea typeface="微软雅黑" panose="020B0503020204020204" pitchFamily="34" charset="-122"/>
                </a:endParaRPr>
              </a:p>
            </p:txBody>
          </p:sp>
        </p:grpSp>
        <p:grpSp>
          <p:nvGrpSpPr>
            <p:cNvPr id="6187" name="组合 55"/>
            <p:cNvGrpSpPr/>
            <p:nvPr/>
          </p:nvGrpSpPr>
          <p:grpSpPr>
            <a:xfrm>
              <a:off x="2060468" y="4322872"/>
              <a:ext cx="509260" cy="828023"/>
              <a:chOff x="5148064" y="818524"/>
              <a:chExt cx="509260" cy="828023"/>
            </a:xfrm>
          </p:grpSpPr>
          <p:grpSp>
            <p:nvGrpSpPr>
              <p:cNvPr id="6188" name="组合 56"/>
              <p:cNvGrpSpPr/>
              <p:nvPr/>
            </p:nvGrpSpPr>
            <p:grpSpPr>
              <a:xfrm>
                <a:off x="5148064" y="818524"/>
                <a:ext cx="494143" cy="494143"/>
                <a:chOff x="7538720" y="4321692"/>
                <a:chExt cx="494143" cy="494143"/>
              </a:xfrm>
            </p:grpSpPr>
            <p:sp>
              <p:nvSpPr>
                <p:cNvPr id="6190" name="Rectangle 188"/>
                <p:cNvSpPr/>
                <p:nvPr/>
              </p:nvSpPr>
              <p:spPr>
                <a:xfrm>
                  <a:off x="7538720" y="4321692"/>
                  <a:ext cx="494143" cy="37649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191" name="Line 189"/>
                <p:cNvSpPr/>
                <p:nvPr/>
              </p:nvSpPr>
              <p:spPr>
                <a:xfrm>
                  <a:off x="7600488" y="4815835"/>
                  <a:ext cx="373548" cy="0"/>
                </a:xfrm>
                <a:prstGeom prst="line">
                  <a:avLst/>
                </a:prstGeom>
                <a:ln w="22225" cap="rnd" cmpd="sng">
                  <a:solidFill>
                    <a:srgbClr val="000000"/>
                  </a:solidFill>
                  <a:prstDash val="solid"/>
                  <a:headEnd type="none" w="med" len="med"/>
                  <a:tailEnd type="none" w="med" len="med"/>
                </a:ln>
              </p:spPr>
            </p:sp>
            <p:sp>
              <p:nvSpPr>
                <p:cNvPr id="6192" name="Freeform 190"/>
                <p:cNvSpPr/>
                <p:nvPr/>
              </p:nvSpPr>
              <p:spPr>
                <a:xfrm>
                  <a:off x="7685786" y="4698182"/>
                  <a:ext cx="45591" cy="116183"/>
                </a:xfrm>
                <a:custGeom>
                  <a:avLst/>
                  <a:gdLst/>
                  <a:ahLst/>
                  <a:cxnLst>
                    <a:cxn ang="0">
                      <a:pos x="122267017" y="0"/>
                    </a:cxn>
                    <a:cxn ang="0">
                      <a:pos x="0" y="313918360"/>
                    </a:cxn>
                  </a:cxnLst>
                  <a:pathLst>
                    <a:path w="17" h="43">
                      <a:moveTo>
                        <a:pt x="17" y="0"/>
                      </a:moveTo>
                      <a:cubicBezTo>
                        <a:pt x="17" y="15"/>
                        <a:pt x="15" y="36"/>
                        <a:pt x="0" y="43"/>
                      </a:cubicBezTo>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sp>
              <p:nvSpPr>
                <p:cNvPr id="6193" name="Freeform 191"/>
                <p:cNvSpPr/>
                <p:nvPr/>
              </p:nvSpPr>
              <p:spPr>
                <a:xfrm>
                  <a:off x="7841676" y="4698182"/>
                  <a:ext cx="45591" cy="116183"/>
                </a:xfrm>
                <a:custGeom>
                  <a:avLst/>
                  <a:gdLst/>
                  <a:ahLst/>
                  <a:cxnLst>
                    <a:cxn ang="0">
                      <a:pos x="0" y="0"/>
                    </a:cxn>
                    <a:cxn ang="0">
                      <a:pos x="122267017" y="313918360"/>
                    </a:cxn>
                  </a:cxnLst>
                  <a:pathLst>
                    <a:path w="17" h="43">
                      <a:moveTo>
                        <a:pt x="0" y="0"/>
                      </a:moveTo>
                      <a:cubicBezTo>
                        <a:pt x="0" y="15"/>
                        <a:pt x="2" y="36"/>
                        <a:pt x="17" y="43"/>
                      </a:cubicBezTo>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grpSp>
          <p:sp>
            <p:nvSpPr>
              <p:cNvPr id="6189" name="TextBox 57"/>
              <p:cNvSpPr txBox="1"/>
              <p:nvPr/>
            </p:nvSpPr>
            <p:spPr>
              <a:xfrm>
                <a:off x="5181775" y="1278130"/>
                <a:ext cx="475549" cy="36841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PC</a:t>
                </a:r>
                <a:endParaRPr lang="zh-CN" altLang="en-US" sz="1800" dirty="0">
                  <a:latin typeface="微软雅黑" panose="020B0503020204020204" pitchFamily="34" charset="-122"/>
                  <a:ea typeface="微软雅黑" panose="020B0503020204020204" pitchFamily="34" charset="-122"/>
                </a:endParaRPr>
              </a:p>
            </p:txBody>
          </p:sp>
        </p:grpSp>
      </p:grpSp>
      <p:cxnSp>
        <p:nvCxnSpPr>
          <p:cNvPr id="6154" name="直接箭头连接符 50"/>
          <p:cNvCxnSpPr>
            <a:stCxn id="6203" idx="0"/>
          </p:cNvCxnSpPr>
          <p:nvPr/>
        </p:nvCxnSpPr>
        <p:spPr>
          <a:xfrm flipV="1">
            <a:off x="8217535" y="3552825"/>
            <a:ext cx="641350" cy="830263"/>
          </a:xfrm>
          <a:prstGeom prst="straightConnector1">
            <a:avLst/>
          </a:prstGeom>
          <a:ln w="9525" cap="flat" cmpd="sng">
            <a:solidFill>
              <a:schemeClr val="tx1"/>
            </a:solidFill>
            <a:prstDash val="solid"/>
            <a:headEnd type="none" w="med" len="med"/>
            <a:tailEnd type="arrow" w="med" len="med"/>
          </a:ln>
        </p:spPr>
      </p:cxnSp>
      <p:cxnSp>
        <p:nvCxnSpPr>
          <p:cNvPr id="6155" name="直接箭头连接符 51"/>
          <p:cNvCxnSpPr>
            <a:stCxn id="6197" idx="5"/>
          </p:cNvCxnSpPr>
          <p:nvPr/>
        </p:nvCxnSpPr>
        <p:spPr>
          <a:xfrm flipV="1">
            <a:off x="153416318" y="3552825"/>
            <a:ext cx="6350" cy="771525"/>
          </a:xfrm>
          <a:prstGeom prst="straightConnector1">
            <a:avLst/>
          </a:prstGeom>
          <a:ln w="9525" cap="flat" cmpd="sng">
            <a:solidFill>
              <a:schemeClr val="tx1"/>
            </a:solidFill>
            <a:prstDash val="solid"/>
            <a:headEnd type="none" w="med" len="med"/>
            <a:tailEnd type="arrow" w="med" len="med"/>
          </a:ln>
        </p:spPr>
      </p:cxnSp>
      <p:cxnSp>
        <p:nvCxnSpPr>
          <p:cNvPr id="6156" name="直接箭头连接符 52"/>
          <p:cNvCxnSpPr>
            <a:stCxn id="6190" idx="0"/>
          </p:cNvCxnSpPr>
          <p:nvPr/>
        </p:nvCxnSpPr>
        <p:spPr>
          <a:xfrm flipH="1" flipV="1">
            <a:off x="9380538" y="3552825"/>
            <a:ext cx="712787" cy="754063"/>
          </a:xfrm>
          <a:prstGeom prst="straightConnector1">
            <a:avLst/>
          </a:prstGeom>
          <a:ln w="9525" cap="flat" cmpd="sng">
            <a:solidFill>
              <a:schemeClr val="tx1"/>
            </a:solidFill>
            <a:prstDash val="solid"/>
            <a:headEnd type="none" w="med" len="med"/>
            <a:tailEnd type="arrow" w="med" len="med"/>
          </a:ln>
        </p:spPr>
      </p:cxnSp>
      <p:sp>
        <p:nvSpPr>
          <p:cNvPr id="6157" name="TextBox 74"/>
          <p:cNvSpPr txBox="1"/>
          <p:nvPr/>
        </p:nvSpPr>
        <p:spPr>
          <a:xfrm>
            <a:off x="6638925" y="1263650"/>
            <a:ext cx="1706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t>分布式部署</a:t>
            </a:r>
            <a:endParaRPr lang="zh-CN" altLang="en-US" sz="2400" b="1" dirty="0"/>
          </a:p>
        </p:txBody>
      </p:sp>
      <p:grpSp>
        <p:nvGrpSpPr>
          <p:cNvPr id="6158" name="组合 75"/>
          <p:cNvGrpSpPr/>
          <p:nvPr/>
        </p:nvGrpSpPr>
        <p:grpSpPr>
          <a:xfrm>
            <a:off x="6618288" y="1738313"/>
            <a:ext cx="1801812" cy="1844675"/>
            <a:chOff x="3328416" y="1472184"/>
            <a:chExt cx="2816352" cy="2670048"/>
          </a:xfrm>
        </p:grpSpPr>
        <p:sp>
          <p:nvSpPr>
            <p:cNvPr id="6165" name="流程图: 联系 76"/>
            <p:cNvSpPr/>
            <p:nvPr/>
          </p:nvSpPr>
          <p:spPr>
            <a:xfrm>
              <a:off x="3328416" y="1472184"/>
              <a:ext cx="2816352" cy="2670048"/>
            </a:xfrm>
            <a:prstGeom prst="flowChartConnector">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cxnSp>
          <p:nvCxnSpPr>
            <p:cNvPr id="6166" name="直接连接符 77"/>
            <p:cNvCxnSpPr>
              <a:stCxn id="6178" idx="1"/>
              <a:endCxn id="6179" idx="3"/>
            </p:cNvCxnSpPr>
            <p:nvPr/>
          </p:nvCxnSpPr>
          <p:spPr>
            <a:xfrm flipH="1">
              <a:off x="4178250" y="1886546"/>
              <a:ext cx="330300" cy="411480"/>
            </a:xfrm>
            <a:prstGeom prst="line">
              <a:avLst/>
            </a:prstGeom>
            <a:ln w="9525" cap="flat" cmpd="sng">
              <a:solidFill>
                <a:schemeClr val="tx1"/>
              </a:solidFill>
              <a:prstDash val="solid"/>
              <a:headEnd type="none" w="med" len="med"/>
              <a:tailEnd type="none" w="med" len="med"/>
            </a:ln>
          </p:spPr>
        </p:cxnSp>
        <p:cxnSp>
          <p:nvCxnSpPr>
            <p:cNvPr id="6167" name="直接连接符 78"/>
            <p:cNvCxnSpPr>
              <a:stCxn id="6179" idx="2"/>
              <a:endCxn id="6182" idx="0"/>
            </p:cNvCxnSpPr>
            <p:nvPr/>
          </p:nvCxnSpPr>
          <p:spPr>
            <a:xfrm>
              <a:off x="3950208" y="2634088"/>
              <a:ext cx="0" cy="132548"/>
            </a:xfrm>
            <a:prstGeom prst="line">
              <a:avLst/>
            </a:prstGeom>
            <a:ln w="9525" cap="flat" cmpd="sng">
              <a:solidFill>
                <a:schemeClr val="tx1"/>
              </a:solidFill>
              <a:prstDash val="solid"/>
              <a:headEnd type="none" w="med" len="med"/>
              <a:tailEnd type="none" w="med" len="med"/>
            </a:ln>
          </p:spPr>
        </p:cxnSp>
        <p:cxnSp>
          <p:nvCxnSpPr>
            <p:cNvPr id="6168" name="直接连接符 79"/>
            <p:cNvCxnSpPr>
              <a:stCxn id="6182" idx="2"/>
            </p:cNvCxnSpPr>
            <p:nvPr/>
          </p:nvCxnSpPr>
          <p:spPr>
            <a:xfrm>
              <a:off x="3950208" y="3438760"/>
              <a:ext cx="558342" cy="255416"/>
            </a:xfrm>
            <a:prstGeom prst="line">
              <a:avLst/>
            </a:prstGeom>
            <a:ln w="9525" cap="flat" cmpd="sng">
              <a:solidFill>
                <a:schemeClr val="tx1"/>
              </a:solidFill>
              <a:prstDash val="solid"/>
              <a:headEnd type="none" w="med" len="med"/>
              <a:tailEnd type="none" w="med" len="med"/>
            </a:ln>
          </p:spPr>
        </p:cxnSp>
        <p:cxnSp>
          <p:nvCxnSpPr>
            <p:cNvPr id="6169" name="直接连接符 80"/>
            <p:cNvCxnSpPr>
              <a:stCxn id="6178" idx="3"/>
              <a:endCxn id="6180" idx="1"/>
            </p:cNvCxnSpPr>
            <p:nvPr/>
          </p:nvCxnSpPr>
          <p:spPr>
            <a:xfrm>
              <a:off x="4964634" y="1886546"/>
              <a:ext cx="339444" cy="411480"/>
            </a:xfrm>
            <a:prstGeom prst="line">
              <a:avLst/>
            </a:prstGeom>
            <a:ln w="9525" cap="flat" cmpd="sng">
              <a:solidFill>
                <a:schemeClr val="tx1"/>
              </a:solidFill>
              <a:prstDash val="solid"/>
              <a:headEnd type="none" w="med" len="med"/>
              <a:tailEnd type="none" w="med" len="med"/>
            </a:ln>
          </p:spPr>
        </p:cxnSp>
        <p:cxnSp>
          <p:nvCxnSpPr>
            <p:cNvPr id="6170" name="直接连接符 81"/>
            <p:cNvCxnSpPr>
              <a:stCxn id="6180" idx="2"/>
              <a:endCxn id="6184" idx="0"/>
            </p:cNvCxnSpPr>
            <p:nvPr/>
          </p:nvCxnSpPr>
          <p:spPr>
            <a:xfrm>
              <a:off x="5532120" y="2634088"/>
              <a:ext cx="0" cy="207966"/>
            </a:xfrm>
            <a:prstGeom prst="line">
              <a:avLst/>
            </a:prstGeom>
            <a:ln w="9525" cap="flat" cmpd="sng">
              <a:solidFill>
                <a:schemeClr val="tx1"/>
              </a:solidFill>
              <a:prstDash val="solid"/>
              <a:headEnd type="none" w="med" len="med"/>
              <a:tailEnd type="none" w="med" len="med"/>
            </a:ln>
          </p:spPr>
        </p:cxnSp>
        <p:cxnSp>
          <p:nvCxnSpPr>
            <p:cNvPr id="6171" name="直接连接符 82"/>
            <p:cNvCxnSpPr>
              <a:stCxn id="6184" idx="1"/>
              <a:endCxn id="6183" idx="3"/>
            </p:cNvCxnSpPr>
            <p:nvPr/>
          </p:nvCxnSpPr>
          <p:spPr>
            <a:xfrm flipH="1">
              <a:off x="4973778" y="3178116"/>
              <a:ext cx="330300" cy="336062"/>
            </a:xfrm>
            <a:prstGeom prst="line">
              <a:avLst/>
            </a:prstGeom>
            <a:ln w="9525" cap="flat" cmpd="sng">
              <a:solidFill>
                <a:schemeClr val="tx1"/>
              </a:solidFill>
              <a:prstDash val="solid"/>
              <a:headEnd type="none" w="med" len="med"/>
              <a:tailEnd type="none" w="med" len="med"/>
            </a:ln>
          </p:spPr>
        </p:cxnSp>
        <p:cxnSp>
          <p:nvCxnSpPr>
            <p:cNvPr id="6172" name="直接连接符 83"/>
            <p:cNvCxnSpPr>
              <a:stCxn id="6179" idx="3"/>
            </p:cNvCxnSpPr>
            <p:nvPr/>
          </p:nvCxnSpPr>
          <p:spPr>
            <a:xfrm>
              <a:off x="4178250" y="2298026"/>
              <a:ext cx="1244142" cy="673774"/>
            </a:xfrm>
            <a:prstGeom prst="line">
              <a:avLst/>
            </a:prstGeom>
            <a:ln w="9525" cap="flat" cmpd="sng">
              <a:solidFill>
                <a:schemeClr val="tx1"/>
              </a:solidFill>
              <a:prstDash val="solid"/>
              <a:headEnd type="none" w="med" len="med"/>
              <a:tailEnd type="none" w="med" len="med"/>
            </a:ln>
          </p:spPr>
        </p:cxnSp>
        <p:cxnSp>
          <p:nvCxnSpPr>
            <p:cNvPr id="6173" name="直接连接符 84"/>
            <p:cNvCxnSpPr>
              <a:stCxn id="6178" idx="2"/>
              <a:endCxn id="6182" idx="3"/>
            </p:cNvCxnSpPr>
            <p:nvPr/>
          </p:nvCxnSpPr>
          <p:spPr>
            <a:xfrm flipH="1">
              <a:off x="4178250" y="2222608"/>
              <a:ext cx="558342" cy="880090"/>
            </a:xfrm>
            <a:prstGeom prst="line">
              <a:avLst/>
            </a:prstGeom>
            <a:ln w="9525" cap="flat" cmpd="sng">
              <a:solidFill>
                <a:schemeClr val="tx1"/>
              </a:solidFill>
              <a:prstDash val="solid"/>
              <a:headEnd type="none" w="med" len="med"/>
              <a:tailEnd type="none" w="med" len="med"/>
            </a:ln>
          </p:spPr>
        </p:cxnSp>
        <p:cxnSp>
          <p:nvCxnSpPr>
            <p:cNvPr id="6174" name="直接连接符 85"/>
            <p:cNvCxnSpPr/>
            <p:nvPr/>
          </p:nvCxnSpPr>
          <p:spPr>
            <a:xfrm flipV="1">
              <a:off x="4736592" y="2597492"/>
              <a:ext cx="567486" cy="748655"/>
            </a:xfrm>
            <a:prstGeom prst="line">
              <a:avLst/>
            </a:prstGeom>
            <a:ln w="9525" cap="flat" cmpd="sng">
              <a:solidFill>
                <a:schemeClr val="tx1"/>
              </a:solidFill>
              <a:prstDash val="solid"/>
              <a:headEnd type="none" w="med" len="med"/>
              <a:tailEnd type="none" w="med" len="med"/>
            </a:ln>
          </p:spPr>
        </p:cxnSp>
        <p:cxnSp>
          <p:nvCxnSpPr>
            <p:cNvPr id="6175" name="直接连接符 86"/>
            <p:cNvCxnSpPr/>
            <p:nvPr/>
          </p:nvCxnSpPr>
          <p:spPr>
            <a:xfrm>
              <a:off x="4892040" y="2092286"/>
              <a:ext cx="530352" cy="879514"/>
            </a:xfrm>
            <a:prstGeom prst="line">
              <a:avLst/>
            </a:prstGeom>
            <a:ln w="9525" cap="flat" cmpd="sng">
              <a:solidFill>
                <a:schemeClr val="tx1"/>
              </a:solidFill>
              <a:prstDash val="solid"/>
              <a:headEnd type="none" w="med" len="med"/>
              <a:tailEnd type="none" w="med" len="med"/>
            </a:ln>
          </p:spPr>
        </p:cxnSp>
        <p:cxnSp>
          <p:nvCxnSpPr>
            <p:cNvPr id="6176" name="直接连接符 87"/>
            <p:cNvCxnSpPr>
              <a:endCxn id="6183" idx="0"/>
            </p:cNvCxnSpPr>
            <p:nvPr/>
          </p:nvCxnSpPr>
          <p:spPr>
            <a:xfrm flipH="1">
              <a:off x="4745736" y="2842054"/>
              <a:ext cx="54585" cy="336062"/>
            </a:xfrm>
            <a:prstGeom prst="line">
              <a:avLst/>
            </a:prstGeom>
            <a:ln w="9525" cap="flat" cmpd="sng">
              <a:solidFill>
                <a:schemeClr val="tx1"/>
              </a:solidFill>
              <a:prstDash val="solid"/>
              <a:headEnd type="none" w="med" len="med"/>
              <a:tailEnd type="none" w="med" len="med"/>
            </a:ln>
          </p:spPr>
        </p:cxnSp>
        <p:cxnSp>
          <p:nvCxnSpPr>
            <p:cNvPr id="6177" name="直接连接符 88"/>
            <p:cNvCxnSpPr/>
            <p:nvPr/>
          </p:nvCxnSpPr>
          <p:spPr>
            <a:xfrm flipH="1" flipV="1">
              <a:off x="4773028" y="1961964"/>
              <a:ext cx="27293" cy="880090"/>
            </a:xfrm>
            <a:prstGeom prst="line">
              <a:avLst/>
            </a:prstGeom>
            <a:ln w="9525" cap="flat" cmpd="sng">
              <a:solidFill>
                <a:schemeClr val="tx1"/>
              </a:solidFill>
              <a:prstDash val="solid"/>
              <a:headEnd type="none" w="med" len="med"/>
              <a:tailEnd type="none" w="med" len="med"/>
            </a:ln>
          </p:spPr>
        </p:cxnSp>
        <p:pic>
          <p:nvPicPr>
            <p:cNvPr id="6178" name="Rectangle 46086"/>
            <p:cNvPicPr>
              <a:picLocks noChangeAspect="1"/>
            </p:cNvPicPr>
            <p:nvPr/>
          </p:nvPicPr>
          <p:blipFill>
            <a:blip r:embed="rId2"/>
            <a:stretch>
              <a:fillRect/>
            </a:stretch>
          </p:blipFill>
          <p:spPr>
            <a:xfrm>
              <a:off x="4508550" y="1550484"/>
              <a:ext cx="456084" cy="672124"/>
            </a:xfrm>
            <a:prstGeom prst="rect">
              <a:avLst/>
            </a:prstGeom>
            <a:noFill/>
            <a:ln w="9525">
              <a:noFill/>
            </a:ln>
          </p:spPr>
        </p:pic>
        <p:pic>
          <p:nvPicPr>
            <p:cNvPr id="6179" name="Rectangle 46086"/>
            <p:cNvPicPr>
              <a:picLocks noChangeAspect="1"/>
            </p:cNvPicPr>
            <p:nvPr/>
          </p:nvPicPr>
          <p:blipFill>
            <a:blip r:embed="rId2"/>
            <a:stretch>
              <a:fillRect/>
            </a:stretch>
          </p:blipFill>
          <p:spPr>
            <a:xfrm>
              <a:off x="3722166" y="1961964"/>
              <a:ext cx="456084" cy="672124"/>
            </a:xfrm>
            <a:prstGeom prst="rect">
              <a:avLst/>
            </a:prstGeom>
            <a:noFill/>
            <a:ln w="9525">
              <a:noFill/>
            </a:ln>
          </p:spPr>
        </p:pic>
        <p:pic>
          <p:nvPicPr>
            <p:cNvPr id="6180" name="Rectangle 46086"/>
            <p:cNvPicPr>
              <a:picLocks noChangeAspect="1"/>
            </p:cNvPicPr>
            <p:nvPr/>
          </p:nvPicPr>
          <p:blipFill>
            <a:blip r:embed="rId2"/>
            <a:stretch>
              <a:fillRect/>
            </a:stretch>
          </p:blipFill>
          <p:spPr>
            <a:xfrm>
              <a:off x="5304078" y="1961964"/>
              <a:ext cx="456084" cy="672124"/>
            </a:xfrm>
            <a:prstGeom prst="rect">
              <a:avLst/>
            </a:prstGeom>
            <a:noFill/>
            <a:ln w="9525">
              <a:noFill/>
            </a:ln>
          </p:spPr>
        </p:pic>
        <p:pic>
          <p:nvPicPr>
            <p:cNvPr id="6181" name="Rectangle 46086"/>
            <p:cNvPicPr>
              <a:picLocks noChangeAspect="1"/>
            </p:cNvPicPr>
            <p:nvPr/>
          </p:nvPicPr>
          <p:blipFill>
            <a:blip r:embed="rId2"/>
            <a:stretch>
              <a:fillRect/>
            </a:stretch>
          </p:blipFill>
          <p:spPr>
            <a:xfrm>
              <a:off x="4517694" y="2373444"/>
              <a:ext cx="456084" cy="672124"/>
            </a:xfrm>
            <a:prstGeom prst="rect">
              <a:avLst/>
            </a:prstGeom>
            <a:noFill/>
            <a:ln w="9525">
              <a:noFill/>
            </a:ln>
          </p:spPr>
        </p:pic>
        <p:pic>
          <p:nvPicPr>
            <p:cNvPr id="6182" name="Rectangle 46086"/>
            <p:cNvPicPr>
              <a:picLocks noChangeAspect="1"/>
            </p:cNvPicPr>
            <p:nvPr/>
          </p:nvPicPr>
          <p:blipFill>
            <a:blip r:embed="rId2"/>
            <a:stretch>
              <a:fillRect/>
            </a:stretch>
          </p:blipFill>
          <p:spPr>
            <a:xfrm>
              <a:off x="3722166" y="2766636"/>
              <a:ext cx="456084" cy="672124"/>
            </a:xfrm>
            <a:prstGeom prst="rect">
              <a:avLst/>
            </a:prstGeom>
            <a:noFill/>
            <a:ln w="9525">
              <a:noFill/>
            </a:ln>
          </p:spPr>
        </p:pic>
        <p:pic>
          <p:nvPicPr>
            <p:cNvPr id="6183" name="Rectangle 46086"/>
            <p:cNvPicPr>
              <a:picLocks noChangeAspect="1"/>
            </p:cNvPicPr>
            <p:nvPr/>
          </p:nvPicPr>
          <p:blipFill>
            <a:blip r:embed="rId2"/>
            <a:stretch>
              <a:fillRect/>
            </a:stretch>
          </p:blipFill>
          <p:spPr>
            <a:xfrm>
              <a:off x="4517694" y="3178116"/>
              <a:ext cx="456084" cy="672124"/>
            </a:xfrm>
            <a:prstGeom prst="rect">
              <a:avLst/>
            </a:prstGeom>
            <a:noFill/>
            <a:ln w="9525">
              <a:noFill/>
            </a:ln>
          </p:spPr>
        </p:pic>
        <p:pic>
          <p:nvPicPr>
            <p:cNvPr id="6184" name="Rectangle 46086"/>
            <p:cNvPicPr>
              <a:picLocks noChangeAspect="1"/>
            </p:cNvPicPr>
            <p:nvPr/>
          </p:nvPicPr>
          <p:blipFill>
            <a:blip r:embed="rId2"/>
            <a:stretch>
              <a:fillRect/>
            </a:stretch>
          </p:blipFill>
          <p:spPr>
            <a:xfrm>
              <a:off x="5304078" y="2842054"/>
              <a:ext cx="456084" cy="672124"/>
            </a:xfrm>
            <a:prstGeom prst="rect">
              <a:avLst/>
            </a:prstGeom>
            <a:noFill/>
            <a:ln w="9525">
              <a:noFill/>
            </a:ln>
          </p:spPr>
        </p:pic>
      </p:grpSp>
      <p:sp>
        <p:nvSpPr>
          <p:cNvPr id="6159" name="右箭头 42"/>
          <p:cNvSpPr/>
          <p:nvPr/>
        </p:nvSpPr>
        <p:spPr>
          <a:xfrm>
            <a:off x="4295775" y="3097213"/>
            <a:ext cx="1728788" cy="455612"/>
          </a:xfrm>
          <a:prstGeom prst="rightArrow">
            <a:avLst>
              <a:gd name="adj1" fmla="val 50000"/>
              <a:gd name="adj2" fmla="val 49995"/>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60" name="TextBox 43"/>
          <p:cNvSpPr txBox="1"/>
          <p:nvPr/>
        </p:nvSpPr>
        <p:spPr>
          <a:xfrm>
            <a:off x="4386263" y="3170238"/>
            <a:ext cx="1366520" cy="30670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1400" dirty="0">
                <a:latin typeface="微软雅黑" panose="020B0503020204020204" pitchFamily="34" charset="-122"/>
                <a:ea typeface="微软雅黑" panose="020B0503020204020204" pitchFamily="34" charset="-122"/>
              </a:rPr>
              <a:t>阿里的去</a:t>
            </a:r>
            <a:r>
              <a:rPr lang="en-US" altLang="zh-CN" sz="1400" dirty="0">
                <a:latin typeface="微软雅黑" panose="020B0503020204020204" pitchFamily="34" charset="-122"/>
                <a:ea typeface="微软雅黑" panose="020B0503020204020204" pitchFamily="34" charset="-122"/>
              </a:rPr>
              <a:t>IOE</a:t>
            </a:r>
            <a:r>
              <a:rPr lang="zh-CN" altLang="en-US" sz="1400" dirty="0">
                <a:latin typeface="微软雅黑" panose="020B0503020204020204" pitchFamily="34" charset="-122"/>
                <a:ea typeface="微软雅黑" panose="020B0503020204020204" pitchFamily="34" charset="-122"/>
              </a:rPr>
              <a:t>化</a:t>
            </a:r>
            <a:endParaRPr lang="zh-CN" altLang="en-US" sz="1400" dirty="0">
              <a:latin typeface="微软雅黑" panose="020B0503020204020204" pitchFamily="34" charset="-122"/>
              <a:ea typeface="微软雅黑" panose="020B0503020204020204" pitchFamily="34" charset="-122"/>
            </a:endParaRPr>
          </a:p>
        </p:txBody>
      </p:sp>
      <p:sp>
        <p:nvSpPr>
          <p:cNvPr id="6161" name="TextBox 44"/>
          <p:cNvSpPr txBox="1"/>
          <p:nvPr/>
        </p:nvSpPr>
        <p:spPr>
          <a:xfrm>
            <a:off x="1641475" y="5557838"/>
            <a:ext cx="8612188"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200000"/>
              </a:lnSpc>
              <a:spcBef>
                <a:spcPct val="0"/>
              </a:spcBef>
              <a:buClr>
                <a:srgbClr val="FFC000"/>
              </a:buClr>
              <a:buFont typeface="Wingdings" panose="05000000000000000000" pitchFamily="2" charset="2"/>
              <a:buChar char="n"/>
            </a:pPr>
            <a:r>
              <a:rPr lang="zh-CN" altLang="en-US" sz="1800" dirty="0"/>
              <a:t>分布式系统：一个硬件或软件组件分布在不同的网络计算机上，彼此之间仅仅通过</a:t>
            </a:r>
            <a:r>
              <a:rPr lang="zh-CN" altLang="en-US" sz="1800" b="1" dirty="0">
                <a:solidFill>
                  <a:srgbClr val="FF0000"/>
                </a:solidFill>
              </a:rPr>
              <a:t>消息传递</a:t>
            </a:r>
            <a:r>
              <a:rPr lang="zh-CN" altLang="en-US" sz="1800" dirty="0"/>
              <a:t>进行</a:t>
            </a:r>
            <a:r>
              <a:rPr lang="zh-CN" altLang="en-US" sz="1800" b="1" dirty="0">
                <a:solidFill>
                  <a:srgbClr val="FF0000"/>
                </a:solidFill>
              </a:rPr>
              <a:t>通信</a:t>
            </a:r>
            <a:r>
              <a:rPr lang="zh-CN" altLang="en-US" sz="1800" dirty="0"/>
              <a:t>和</a:t>
            </a:r>
            <a:r>
              <a:rPr lang="zh-CN" altLang="en-US" sz="1800" b="1" dirty="0">
                <a:solidFill>
                  <a:srgbClr val="FF0000"/>
                </a:solidFill>
              </a:rPr>
              <a:t>协调</a:t>
            </a:r>
            <a:r>
              <a:rPr lang="zh-CN" altLang="en-US" sz="1800" dirty="0"/>
              <a:t>的系统</a:t>
            </a:r>
            <a:endParaRPr lang="zh-CN" altLang="en-US" sz="1800" dirty="0"/>
          </a:p>
        </p:txBody>
      </p:sp>
      <p:grpSp>
        <p:nvGrpSpPr>
          <p:cNvPr id="6162" name="组合 4095"/>
          <p:cNvGrpSpPr/>
          <p:nvPr/>
        </p:nvGrpSpPr>
        <p:grpSpPr>
          <a:xfrm>
            <a:off x="8569325" y="1579563"/>
            <a:ext cx="2068830" cy="2537939"/>
            <a:chOff x="7045773" y="1579900"/>
            <a:chExt cx="2068714" cy="2537376"/>
          </a:xfrm>
        </p:grpSpPr>
        <p:sp>
          <p:nvSpPr>
            <p:cNvPr id="6163" name="TextBox 45"/>
            <p:cNvSpPr txBox="1"/>
            <p:nvPr/>
          </p:nvSpPr>
          <p:spPr>
            <a:xfrm>
              <a:off x="7045773" y="1949232"/>
              <a:ext cx="2068714" cy="21680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分布性</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15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对等性</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15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并发性</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15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缺乏全局时钟</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15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故障随时会发生</a:t>
              </a:r>
              <a:endParaRPr lang="zh-CN" altLang="en-US" sz="1800" dirty="0">
                <a:latin typeface="微软雅黑" panose="020B0503020204020204" pitchFamily="34" charset="-122"/>
                <a:ea typeface="微软雅黑" panose="020B0503020204020204" pitchFamily="34" charset="-122"/>
              </a:endParaRPr>
            </a:p>
          </p:txBody>
        </p:sp>
        <p:sp>
          <p:nvSpPr>
            <p:cNvPr id="6164" name="TextBox 46"/>
            <p:cNvSpPr txBox="1"/>
            <p:nvPr/>
          </p:nvSpPr>
          <p:spPr>
            <a:xfrm>
              <a:off x="7522589" y="1579900"/>
              <a:ext cx="792436" cy="46027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latin typeface="微软雅黑" panose="020B0503020204020204" pitchFamily="34" charset="-122"/>
                  <a:ea typeface="微软雅黑" panose="020B0503020204020204" pitchFamily="34" charset="-122"/>
                </a:rPr>
                <a:t>特点</a:t>
              </a:r>
              <a:endParaRPr lang="zh-CN" altLang="en-US" sz="2400" b="1" dirty="0">
                <a:latin typeface="微软雅黑" panose="020B0503020204020204" pitchFamily="34" charset="-122"/>
                <a:ea typeface="微软雅黑" panose="020B0503020204020204" pitchFamily="34" charset="-122"/>
              </a:endParaRPr>
            </a:p>
          </p:txBody>
        </p:sp>
      </p:grpSp>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171"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172"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2</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7173"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大型网站架构图回顾</a:t>
            </a:r>
            <a:endParaRPr lang="zh-CN" altLang="en-US" sz="2400" dirty="0">
              <a:solidFill>
                <a:srgbClr val="10263C"/>
              </a:solidFill>
              <a:ea typeface="微软雅黑" panose="020B0503020204020204" pitchFamily="34" charset="-122"/>
            </a:endParaRPr>
          </a:p>
        </p:txBody>
      </p:sp>
      <p:pic>
        <p:nvPicPr>
          <p:cNvPr id="7174" name="Picture 2"/>
          <p:cNvPicPr>
            <a:picLocks noChangeAspect="1"/>
          </p:cNvPicPr>
          <p:nvPr/>
        </p:nvPicPr>
        <p:blipFill>
          <a:blip r:embed="rId1"/>
          <a:stretch>
            <a:fillRect/>
          </a:stretch>
        </p:blipFill>
        <p:spPr>
          <a:xfrm>
            <a:off x="3352800" y="896938"/>
            <a:ext cx="6257925" cy="5856287"/>
          </a:xfrm>
          <a:prstGeom prst="rect">
            <a:avLst/>
          </a:prstGeom>
          <a:noFill/>
          <a:ln w="9525">
            <a:noFill/>
          </a:ln>
        </p:spPr>
      </p:pic>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8195"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8196"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3</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8197"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分布式系统协调“方法论”</a:t>
            </a:r>
            <a:endParaRPr lang="zh-CN" altLang="en-US" sz="2400" dirty="0">
              <a:solidFill>
                <a:srgbClr val="10263C"/>
              </a:solidFill>
              <a:ea typeface="微软雅黑" panose="020B0503020204020204" pitchFamily="34" charset="-122"/>
            </a:endParaRPr>
          </a:p>
        </p:txBody>
      </p:sp>
      <p:sp>
        <p:nvSpPr>
          <p:cNvPr id="8198" name="TextBox 6"/>
          <p:cNvSpPr txBox="1"/>
          <p:nvPr/>
        </p:nvSpPr>
        <p:spPr>
          <a:xfrm>
            <a:off x="1816100" y="1033463"/>
            <a:ext cx="86106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200000"/>
              </a:lnSpc>
              <a:spcBef>
                <a:spcPct val="0"/>
              </a:spcBef>
              <a:buClr>
                <a:srgbClr val="FFC000"/>
              </a:buClr>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分布式系统带来的问题</a:t>
            </a:r>
            <a:endParaRPr lang="en-US" altLang="zh-CN" sz="2000" b="1" dirty="0">
              <a:latin typeface="微软雅黑" panose="020B0503020204020204" pitchFamily="34" charset="-122"/>
              <a:ea typeface="微软雅黑" panose="020B0503020204020204" pitchFamily="34" charset="-122"/>
            </a:endParaRPr>
          </a:p>
        </p:txBody>
      </p:sp>
      <p:sp>
        <p:nvSpPr>
          <p:cNvPr id="8199" name="TextBox 1"/>
          <p:cNvSpPr txBox="1"/>
          <p:nvPr/>
        </p:nvSpPr>
        <p:spPr>
          <a:xfrm>
            <a:off x="2344738" y="1746250"/>
            <a:ext cx="1383030" cy="23069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通信异常</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网络分区</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三态</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节点故障</a:t>
            </a:r>
            <a:endParaRPr lang="zh-CN" altLang="en-US" sz="1800" dirty="0">
              <a:latin typeface="微软雅黑" panose="020B0503020204020204" pitchFamily="34" charset="-122"/>
              <a:ea typeface="微软雅黑" panose="020B0503020204020204" pitchFamily="34" charset="-122"/>
            </a:endParaRPr>
          </a:p>
        </p:txBody>
      </p:sp>
      <p:grpSp>
        <p:nvGrpSpPr>
          <p:cNvPr id="8200" name="组合 8"/>
          <p:cNvGrpSpPr/>
          <p:nvPr/>
        </p:nvGrpSpPr>
        <p:grpSpPr>
          <a:xfrm>
            <a:off x="5972175" y="1714500"/>
            <a:ext cx="3503613" cy="3481388"/>
            <a:chOff x="3328416" y="1472184"/>
            <a:chExt cx="2816352" cy="2670048"/>
          </a:xfrm>
        </p:grpSpPr>
        <p:sp>
          <p:nvSpPr>
            <p:cNvPr id="8201" name="流程图: 联系 9"/>
            <p:cNvSpPr/>
            <p:nvPr/>
          </p:nvSpPr>
          <p:spPr>
            <a:xfrm>
              <a:off x="3328416" y="1472184"/>
              <a:ext cx="2816352" cy="2670048"/>
            </a:xfrm>
            <a:prstGeom prst="flowChartConnector">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cxnSp>
          <p:nvCxnSpPr>
            <p:cNvPr id="8202" name="直接连接符 10"/>
            <p:cNvCxnSpPr>
              <a:stCxn id="8214" idx="1"/>
              <a:endCxn id="8215" idx="3"/>
            </p:cNvCxnSpPr>
            <p:nvPr/>
          </p:nvCxnSpPr>
          <p:spPr>
            <a:xfrm flipH="1">
              <a:off x="4178250" y="1886546"/>
              <a:ext cx="330300" cy="411480"/>
            </a:xfrm>
            <a:prstGeom prst="line">
              <a:avLst/>
            </a:prstGeom>
            <a:ln w="9525" cap="flat" cmpd="sng">
              <a:solidFill>
                <a:schemeClr val="tx1"/>
              </a:solidFill>
              <a:prstDash val="solid"/>
              <a:headEnd type="none" w="med" len="med"/>
              <a:tailEnd type="none" w="med" len="med"/>
            </a:ln>
          </p:spPr>
        </p:cxnSp>
        <p:cxnSp>
          <p:nvCxnSpPr>
            <p:cNvPr id="8203" name="直接连接符 11"/>
            <p:cNvCxnSpPr>
              <a:stCxn id="8215" idx="2"/>
              <a:endCxn id="8218" idx="0"/>
            </p:cNvCxnSpPr>
            <p:nvPr/>
          </p:nvCxnSpPr>
          <p:spPr>
            <a:xfrm>
              <a:off x="3950208" y="2634088"/>
              <a:ext cx="0" cy="132548"/>
            </a:xfrm>
            <a:prstGeom prst="line">
              <a:avLst/>
            </a:prstGeom>
            <a:ln w="9525" cap="flat" cmpd="sng">
              <a:solidFill>
                <a:schemeClr val="tx1"/>
              </a:solidFill>
              <a:prstDash val="solid"/>
              <a:headEnd type="none" w="med" len="med"/>
              <a:tailEnd type="none" w="med" len="med"/>
            </a:ln>
          </p:spPr>
        </p:cxnSp>
        <p:cxnSp>
          <p:nvCxnSpPr>
            <p:cNvPr id="8204" name="直接连接符 12"/>
            <p:cNvCxnSpPr>
              <a:stCxn id="8218" idx="2"/>
            </p:cNvCxnSpPr>
            <p:nvPr/>
          </p:nvCxnSpPr>
          <p:spPr>
            <a:xfrm>
              <a:off x="3950208" y="3438760"/>
              <a:ext cx="558342" cy="255416"/>
            </a:xfrm>
            <a:prstGeom prst="line">
              <a:avLst/>
            </a:prstGeom>
            <a:ln w="9525" cap="flat" cmpd="sng">
              <a:solidFill>
                <a:schemeClr val="tx1"/>
              </a:solidFill>
              <a:prstDash val="solid"/>
              <a:headEnd type="none" w="med" len="med"/>
              <a:tailEnd type="none" w="med" len="med"/>
            </a:ln>
          </p:spPr>
        </p:cxnSp>
        <p:cxnSp>
          <p:nvCxnSpPr>
            <p:cNvPr id="8205" name="直接连接符 13"/>
            <p:cNvCxnSpPr>
              <a:stCxn id="8214" idx="3"/>
              <a:endCxn id="8216" idx="1"/>
            </p:cNvCxnSpPr>
            <p:nvPr/>
          </p:nvCxnSpPr>
          <p:spPr>
            <a:xfrm>
              <a:off x="4964634" y="1886546"/>
              <a:ext cx="339444" cy="411480"/>
            </a:xfrm>
            <a:prstGeom prst="line">
              <a:avLst/>
            </a:prstGeom>
            <a:ln w="9525" cap="flat" cmpd="sng">
              <a:solidFill>
                <a:schemeClr val="tx1"/>
              </a:solidFill>
              <a:prstDash val="solid"/>
              <a:headEnd type="none" w="med" len="med"/>
              <a:tailEnd type="none" w="med" len="med"/>
            </a:ln>
          </p:spPr>
        </p:cxnSp>
        <p:cxnSp>
          <p:nvCxnSpPr>
            <p:cNvPr id="8206" name="直接连接符 14"/>
            <p:cNvCxnSpPr>
              <a:stCxn id="8216" idx="2"/>
              <a:endCxn id="8220" idx="0"/>
            </p:cNvCxnSpPr>
            <p:nvPr/>
          </p:nvCxnSpPr>
          <p:spPr>
            <a:xfrm>
              <a:off x="5532120" y="2634088"/>
              <a:ext cx="0" cy="207966"/>
            </a:xfrm>
            <a:prstGeom prst="line">
              <a:avLst/>
            </a:prstGeom>
            <a:ln w="9525" cap="flat" cmpd="sng">
              <a:solidFill>
                <a:schemeClr val="tx1"/>
              </a:solidFill>
              <a:prstDash val="solid"/>
              <a:headEnd type="none" w="med" len="med"/>
              <a:tailEnd type="none" w="med" len="med"/>
            </a:ln>
          </p:spPr>
        </p:cxnSp>
        <p:cxnSp>
          <p:nvCxnSpPr>
            <p:cNvPr id="8207" name="直接连接符 15"/>
            <p:cNvCxnSpPr>
              <a:stCxn id="8220" idx="1"/>
              <a:endCxn id="8219" idx="3"/>
            </p:cNvCxnSpPr>
            <p:nvPr/>
          </p:nvCxnSpPr>
          <p:spPr>
            <a:xfrm flipH="1">
              <a:off x="4973778" y="3178116"/>
              <a:ext cx="330300" cy="336062"/>
            </a:xfrm>
            <a:prstGeom prst="line">
              <a:avLst/>
            </a:prstGeom>
            <a:ln w="9525" cap="flat" cmpd="sng">
              <a:solidFill>
                <a:schemeClr val="tx1"/>
              </a:solidFill>
              <a:prstDash val="solid"/>
              <a:headEnd type="none" w="med" len="med"/>
              <a:tailEnd type="none" w="med" len="med"/>
            </a:ln>
          </p:spPr>
        </p:cxnSp>
        <p:cxnSp>
          <p:nvCxnSpPr>
            <p:cNvPr id="8208" name="直接连接符 16"/>
            <p:cNvCxnSpPr>
              <a:stCxn id="8215" idx="3"/>
            </p:cNvCxnSpPr>
            <p:nvPr/>
          </p:nvCxnSpPr>
          <p:spPr>
            <a:xfrm>
              <a:off x="4178250" y="2298026"/>
              <a:ext cx="1244142" cy="673774"/>
            </a:xfrm>
            <a:prstGeom prst="line">
              <a:avLst/>
            </a:prstGeom>
            <a:ln w="9525" cap="flat" cmpd="sng">
              <a:solidFill>
                <a:schemeClr val="tx1"/>
              </a:solidFill>
              <a:prstDash val="solid"/>
              <a:headEnd type="none" w="med" len="med"/>
              <a:tailEnd type="none" w="med" len="med"/>
            </a:ln>
          </p:spPr>
        </p:cxnSp>
        <p:cxnSp>
          <p:nvCxnSpPr>
            <p:cNvPr id="8209" name="直接连接符 17"/>
            <p:cNvCxnSpPr>
              <a:endCxn id="8218" idx="3"/>
            </p:cNvCxnSpPr>
            <p:nvPr/>
          </p:nvCxnSpPr>
          <p:spPr>
            <a:xfrm flipH="1">
              <a:off x="4178250" y="2092286"/>
              <a:ext cx="433056" cy="1010412"/>
            </a:xfrm>
            <a:prstGeom prst="line">
              <a:avLst/>
            </a:prstGeom>
            <a:ln w="9525" cap="flat" cmpd="sng">
              <a:solidFill>
                <a:schemeClr val="tx1"/>
              </a:solidFill>
              <a:prstDash val="solid"/>
              <a:headEnd type="none" w="med" len="med"/>
              <a:tailEnd type="none" w="med" len="med"/>
            </a:ln>
          </p:spPr>
        </p:cxnSp>
        <p:cxnSp>
          <p:nvCxnSpPr>
            <p:cNvPr id="8210" name="直接连接符 18"/>
            <p:cNvCxnSpPr/>
            <p:nvPr/>
          </p:nvCxnSpPr>
          <p:spPr>
            <a:xfrm flipV="1">
              <a:off x="4736592" y="2597492"/>
              <a:ext cx="567486" cy="748655"/>
            </a:xfrm>
            <a:prstGeom prst="line">
              <a:avLst/>
            </a:prstGeom>
            <a:ln w="9525" cap="flat" cmpd="sng">
              <a:solidFill>
                <a:schemeClr val="tx1"/>
              </a:solidFill>
              <a:prstDash val="solid"/>
              <a:headEnd type="none" w="med" len="med"/>
              <a:tailEnd type="none" w="med" len="med"/>
            </a:ln>
          </p:spPr>
        </p:cxnSp>
        <p:cxnSp>
          <p:nvCxnSpPr>
            <p:cNvPr id="8211" name="直接连接符 19"/>
            <p:cNvCxnSpPr/>
            <p:nvPr/>
          </p:nvCxnSpPr>
          <p:spPr>
            <a:xfrm>
              <a:off x="4892040" y="2092286"/>
              <a:ext cx="530352" cy="879514"/>
            </a:xfrm>
            <a:prstGeom prst="line">
              <a:avLst/>
            </a:prstGeom>
            <a:ln w="9525" cap="flat" cmpd="sng">
              <a:solidFill>
                <a:schemeClr val="tx1"/>
              </a:solidFill>
              <a:prstDash val="solid"/>
              <a:headEnd type="none" w="med" len="med"/>
              <a:tailEnd type="none" w="med" len="med"/>
            </a:ln>
          </p:spPr>
        </p:cxnSp>
        <p:cxnSp>
          <p:nvCxnSpPr>
            <p:cNvPr id="8212" name="直接连接符 20"/>
            <p:cNvCxnSpPr>
              <a:endCxn id="8219" idx="0"/>
            </p:cNvCxnSpPr>
            <p:nvPr/>
          </p:nvCxnSpPr>
          <p:spPr>
            <a:xfrm flipH="1">
              <a:off x="4745736" y="2842054"/>
              <a:ext cx="54585" cy="336062"/>
            </a:xfrm>
            <a:prstGeom prst="line">
              <a:avLst/>
            </a:prstGeom>
            <a:ln w="9525" cap="flat" cmpd="sng">
              <a:solidFill>
                <a:schemeClr val="tx1"/>
              </a:solidFill>
              <a:prstDash val="solid"/>
              <a:headEnd type="none" w="med" len="med"/>
              <a:tailEnd type="none" w="med" len="med"/>
            </a:ln>
          </p:spPr>
        </p:cxnSp>
        <p:cxnSp>
          <p:nvCxnSpPr>
            <p:cNvPr id="8213" name="直接连接符 21"/>
            <p:cNvCxnSpPr/>
            <p:nvPr/>
          </p:nvCxnSpPr>
          <p:spPr>
            <a:xfrm flipH="1" flipV="1">
              <a:off x="4773028" y="1961964"/>
              <a:ext cx="27293" cy="880090"/>
            </a:xfrm>
            <a:prstGeom prst="line">
              <a:avLst/>
            </a:prstGeom>
            <a:ln w="9525" cap="flat" cmpd="sng">
              <a:solidFill>
                <a:schemeClr val="tx1"/>
              </a:solidFill>
              <a:prstDash val="solid"/>
              <a:headEnd type="none" w="med" len="med"/>
              <a:tailEnd type="none" w="med" len="med"/>
            </a:ln>
          </p:spPr>
        </p:cxnSp>
        <p:pic>
          <p:nvPicPr>
            <p:cNvPr id="8214" name="Rectangle 46086"/>
            <p:cNvPicPr>
              <a:picLocks noChangeAspect="1"/>
            </p:cNvPicPr>
            <p:nvPr/>
          </p:nvPicPr>
          <p:blipFill>
            <a:blip r:embed="rId1"/>
            <a:stretch>
              <a:fillRect/>
            </a:stretch>
          </p:blipFill>
          <p:spPr>
            <a:xfrm>
              <a:off x="4508550" y="1550484"/>
              <a:ext cx="456084" cy="672124"/>
            </a:xfrm>
            <a:prstGeom prst="rect">
              <a:avLst/>
            </a:prstGeom>
            <a:noFill/>
            <a:ln w="9525">
              <a:noFill/>
            </a:ln>
          </p:spPr>
        </p:pic>
        <p:pic>
          <p:nvPicPr>
            <p:cNvPr id="8215" name="Rectangle 46086"/>
            <p:cNvPicPr>
              <a:picLocks noChangeAspect="1"/>
            </p:cNvPicPr>
            <p:nvPr/>
          </p:nvPicPr>
          <p:blipFill>
            <a:blip r:embed="rId1"/>
            <a:stretch>
              <a:fillRect/>
            </a:stretch>
          </p:blipFill>
          <p:spPr>
            <a:xfrm>
              <a:off x="3722166" y="1961964"/>
              <a:ext cx="456084" cy="672124"/>
            </a:xfrm>
            <a:prstGeom prst="rect">
              <a:avLst/>
            </a:prstGeom>
            <a:noFill/>
            <a:ln w="9525">
              <a:noFill/>
            </a:ln>
          </p:spPr>
        </p:pic>
        <p:pic>
          <p:nvPicPr>
            <p:cNvPr id="8216" name="Rectangle 46086"/>
            <p:cNvPicPr>
              <a:picLocks noChangeAspect="1"/>
            </p:cNvPicPr>
            <p:nvPr/>
          </p:nvPicPr>
          <p:blipFill>
            <a:blip r:embed="rId1"/>
            <a:stretch>
              <a:fillRect/>
            </a:stretch>
          </p:blipFill>
          <p:spPr>
            <a:xfrm>
              <a:off x="5304078" y="1961964"/>
              <a:ext cx="456084" cy="672124"/>
            </a:xfrm>
            <a:prstGeom prst="rect">
              <a:avLst/>
            </a:prstGeom>
            <a:noFill/>
            <a:ln w="9525">
              <a:noFill/>
            </a:ln>
          </p:spPr>
        </p:pic>
        <p:pic>
          <p:nvPicPr>
            <p:cNvPr id="8217" name="Rectangle 46086"/>
            <p:cNvPicPr>
              <a:picLocks noChangeAspect="1"/>
            </p:cNvPicPr>
            <p:nvPr/>
          </p:nvPicPr>
          <p:blipFill>
            <a:blip r:embed="rId1"/>
            <a:stretch>
              <a:fillRect/>
            </a:stretch>
          </p:blipFill>
          <p:spPr>
            <a:xfrm>
              <a:off x="4517694" y="2373444"/>
              <a:ext cx="456084" cy="672124"/>
            </a:xfrm>
            <a:prstGeom prst="rect">
              <a:avLst/>
            </a:prstGeom>
            <a:noFill/>
            <a:ln w="9525">
              <a:noFill/>
            </a:ln>
          </p:spPr>
        </p:pic>
        <p:pic>
          <p:nvPicPr>
            <p:cNvPr id="8218" name="Rectangle 46086"/>
            <p:cNvPicPr>
              <a:picLocks noChangeAspect="1"/>
            </p:cNvPicPr>
            <p:nvPr/>
          </p:nvPicPr>
          <p:blipFill>
            <a:blip r:embed="rId1"/>
            <a:stretch>
              <a:fillRect/>
            </a:stretch>
          </p:blipFill>
          <p:spPr>
            <a:xfrm>
              <a:off x="3722166" y="2766636"/>
              <a:ext cx="456084" cy="672124"/>
            </a:xfrm>
            <a:prstGeom prst="rect">
              <a:avLst/>
            </a:prstGeom>
            <a:noFill/>
            <a:ln w="9525">
              <a:noFill/>
            </a:ln>
          </p:spPr>
        </p:pic>
        <p:pic>
          <p:nvPicPr>
            <p:cNvPr id="8219" name="Rectangle 46086"/>
            <p:cNvPicPr>
              <a:picLocks noChangeAspect="1"/>
            </p:cNvPicPr>
            <p:nvPr/>
          </p:nvPicPr>
          <p:blipFill>
            <a:blip r:embed="rId1"/>
            <a:stretch>
              <a:fillRect/>
            </a:stretch>
          </p:blipFill>
          <p:spPr>
            <a:xfrm>
              <a:off x="4517694" y="3178116"/>
              <a:ext cx="456084" cy="672124"/>
            </a:xfrm>
            <a:prstGeom prst="rect">
              <a:avLst/>
            </a:prstGeom>
            <a:noFill/>
            <a:ln w="9525">
              <a:noFill/>
            </a:ln>
          </p:spPr>
        </p:pic>
        <p:pic>
          <p:nvPicPr>
            <p:cNvPr id="8220" name="Rectangle 46086"/>
            <p:cNvPicPr>
              <a:picLocks noChangeAspect="1"/>
            </p:cNvPicPr>
            <p:nvPr/>
          </p:nvPicPr>
          <p:blipFill>
            <a:blip r:embed="rId1"/>
            <a:stretch>
              <a:fillRect/>
            </a:stretch>
          </p:blipFill>
          <p:spPr>
            <a:xfrm>
              <a:off x="5304078" y="2842054"/>
              <a:ext cx="456084" cy="672124"/>
            </a:xfrm>
            <a:prstGeom prst="rect">
              <a:avLst/>
            </a:prstGeom>
            <a:noFill/>
            <a:ln w="9525">
              <a:noFill/>
            </a:ln>
          </p:spPr>
        </p:pic>
      </p:grpSp>
    </p:spTree>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219"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220"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4</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9221"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分布式系统协调“方法论”</a:t>
            </a:r>
            <a:endParaRPr lang="zh-CN" altLang="en-US" sz="2400" dirty="0">
              <a:solidFill>
                <a:srgbClr val="10263C"/>
              </a:solidFill>
              <a:ea typeface="微软雅黑" panose="020B0503020204020204" pitchFamily="34" charset="-122"/>
            </a:endParaRPr>
          </a:p>
        </p:txBody>
      </p:sp>
      <p:sp>
        <p:nvSpPr>
          <p:cNvPr id="9222" name="TextBox 6"/>
          <p:cNvSpPr txBox="1"/>
          <p:nvPr/>
        </p:nvSpPr>
        <p:spPr>
          <a:xfrm>
            <a:off x="1816100" y="1033463"/>
            <a:ext cx="86106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200000"/>
              </a:lnSpc>
              <a:spcBef>
                <a:spcPct val="0"/>
              </a:spcBef>
              <a:buClr>
                <a:srgbClr val="FFC000"/>
              </a:buClr>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CAP</a:t>
            </a:r>
            <a:r>
              <a:rPr lang="zh-CN" altLang="en-US" sz="2000" b="1" dirty="0">
                <a:latin typeface="微软雅黑" panose="020B0503020204020204" pitchFamily="34" charset="-122"/>
                <a:ea typeface="微软雅黑" panose="020B0503020204020204" pitchFamily="34" charset="-122"/>
              </a:rPr>
              <a:t>理论</a:t>
            </a:r>
            <a:endParaRPr lang="en-US" altLang="zh-CN" sz="2000" b="1" dirty="0">
              <a:latin typeface="微软雅黑" panose="020B0503020204020204" pitchFamily="34" charset="-122"/>
              <a:ea typeface="微软雅黑" panose="020B0503020204020204" pitchFamily="34" charset="-122"/>
            </a:endParaRPr>
          </a:p>
        </p:txBody>
      </p:sp>
      <p:sp>
        <p:nvSpPr>
          <p:cNvPr id="9223" name="TextBox 2"/>
          <p:cNvSpPr txBox="1"/>
          <p:nvPr/>
        </p:nvSpPr>
        <p:spPr>
          <a:xfrm>
            <a:off x="2344738" y="1947863"/>
            <a:ext cx="7766050"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spcBef>
                <a:spcPct val="0"/>
              </a:spcBef>
              <a:buClr>
                <a:srgbClr val="FFC000"/>
              </a:buClr>
              <a:buFont typeface="Wingdings" panose="05000000000000000000" pitchFamily="2" charset="2"/>
              <a:buChar char="ü"/>
            </a:pPr>
            <a:r>
              <a:rPr lang="en-US" altLang="zh-CN" sz="1800" b="1" dirty="0"/>
              <a:t>C </a:t>
            </a:r>
            <a:r>
              <a:rPr lang="zh-CN" altLang="en-US" sz="1800" b="1" dirty="0"/>
              <a:t>一致性：</a:t>
            </a:r>
            <a:r>
              <a:rPr lang="zh-CN" altLang="en-US" sz="1800" dirty="0"/>
              <a:t>数据在分布式环境下的多个副本之间能否保持一致性，这里的一致性更多是指强一致性；</a:t>
            </a:r>
            <a:endParaRPr lang="zh-CN" altLang="en-US" sz="1800" dirty="0"/>
          </a:p>
        </p:txBody>
      </p:sp>
      <p:sp>
        <p:nvSpPr>
          <p:cNvPr id="9224" name="TextBox 29"/>
          <p:cNvSpPr txBox="1"/>
          <p:nvPr/>
        </p:nvSpPr>
        <p:spPr>
          <a:xfrm>
            <a:off x="2306638" y="2789238"/>
            <a:ext cx="7804150"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en-US" altLang="zh-CN" sz="1800" b="1" dirty="0"/>
              <a:t>A </a:t>
            </a:r>
            <a:r>
              <a:rPr lang="zh-CN" altLang="en-US" sz="1800" b="1" dirty="0"/>
              <a:t>可用性：</a:t>
            </a:r>
            <a:r>
              <a:rPr lang="zh-CN" altLang="en-US" sz="1800" dirty="0"/>
              <a:t>分布式系统一直处于可用状态，对于请求总是能在有限的时间内返回结果致性；</a:t>
            </a:r>
            <a:endParaRPr lang="zh-CN" altLang="en-US" sz="1800" dirty="0"/>
          </a:p>
        </p:txBody>
      </p:sp>
      <p:sp>
        <p:nvSpPr>
          <p:cNvPr id="9225" name="TextBox 30"/>
          <p:cNvSpPr txBox="1"/>
          <p:nvPr/>
        </p:nvSpPr>
        <p:spPr>
          <a:xfrm>
            <a:off x="2306638" y="4114800"/>
            <a:ext cx="7804150"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en-US" altLang="zh-CN" sz="1800" b="1" dirty="0"/>
              <a:t>P </a:t>
            </a:r>
            <a:r>
              <a:rPr lang="zh-CN" altLang="en-US" sz="1800" b="1" dirty="0"/>
              <a:t>分区容错性：</a:t>
            </a:r>
            <a:r>
              <a:rPr lang="zh-CN" altLang="en-US" sz="1800" dirty="0"/>
              <a:t>除非整个网络故障，分布式系统在任何网络或者单点故障时，仍能对外提供满足一致性和可用性的服务；</a:t>
            </a:r>
            <a:endParaRPr lang="zh-CN" altLang="en-US" sz="1800" dirty="0"/>
          </a:p>
        </p:txBody>
      </p:sp>
    </p:spTree>
  </p:cSld>
  <p:clrMapOvr>
    <a:masterClrMapping/>
  </p:clrMapOvr>
  <p:transition>
    <p:strips dir="rd"/>
  </p:transition>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2112</Words>
  <Application>WPS 演示</Application>
  <PresentationFormat>宽屏</PresentationFormat>
  <Paragraphs>259</Paragraphs>
  <Slides>16</Slides>
  <Notes>31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黑体</vt:lpstr>
      <vt:lpstr>微软雅黑</vt:lpstr>
      <vt:lpstr>Calibri</vt:lpstr>
      <vt:lpstr>Roboto Condensed</vt:lpstr>
      <vt:lpstr>方正兰亭黑_GBK</vt:lpstr>
      <vt:lpstr>方正兰亭超细黑简体</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那你呢</cp:lastModifiedBy>
  <cp:revision>4</cp:revision>
  <dcterms:created xsi:type="dcterms:W3CDTF">2018-03-01T02:03:00Z</dcterms:created>
  <dcterms:modified xsi:type="dcterms:W3CDTF">2018-10-24T06:15:41Z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