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74" r:id="rId11"/>
    <p:sldId id="275" r:id="rId12"/>
    <p:sldId id="270" r:id="rId13"/>
    <p:sldId id="27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E7A03-D03C-4716-A7BC-8956FF85356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171D-E0E6-40BC-A776-973A320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5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911F-F09D-F7F7-A3ED-43E4A37C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7135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Predicting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6B48-6E19-DE5E-B5E1-AA17F10E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5311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Ames Housing Dataset</a:t>
            </a:r>
          </a:p>
          <a:p>
            <a:r>
              <a:rPr lang="en-US" dirty="0"/>
              <a:t>By Dean de Cock, a Professor of Statistics at Truman State University</a:t>
            </a:r>
          </a:p>
          <a:p>
            <a:r>
              <a:rPr lang="en-US" dirty="0"/>
              <a:t>2,930 Observations</a:t>
            </a:r>
          </a:p>
          <a:p>
            <a:r>
              <a:rPr lang="en-US" dirty="0"/>
              <a:t>Target variable: Sales price (Continuous) in US dollar</a:t>
            </a:r>
          </a:p>
          <a:p>
            <a:r>
              <a:rPr lang="en-US" dirty="0"/>
              <a:t>79 Features: </a:t>
            </a:r>
          </a:p>
          <a:p>
            <a:pPr lvl="1"/>
            <a:r>
              <a:rPr lang="en-US" dirty="0"/>
              <a:t>23 Nominal Category</a:t>
            </a:r>
          </a:p>
          <a:p>
            <a:pPr lvl="1"/>
            <a:r>
              <a:rPr lang="en-US" dirty="0"/>
              <a:t>23 Ordinal Category</a:t>
            </a:r>
          </a:p>
          <a:p>
            <a:pPr lvl="1"/>
            <a:r>
              <a:rPr lang="en-US" dirty="0"/>
              <a:t>14 Discrete Numeric</a:t>
            </a:r>
          </a:p>
          <a:p>
            <a:pPr lvl="1"/>
            <a:r>
              <a:rPr lang="en-US" dirty="0"/>
              <a:t>19 Continuous Numeric</a:t>
            </a:r>
          </a:p>
        </p:txBody>
      </p:sp>
    </p:spTree>
    <p:extLst>
      <p:ext uri="{BB962C8B-B14F-4D97-AF65-F5344CB8AC3E}">
        <p14:creationId xmlns:p14="http://schemas.microsoft.com/office/powerpoint/2010/main" val="391340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2387D6-BD4D-31A7-EEE1-40FAF2BC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428625"/>
            <a:ext cx="4791075" cy="356284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F2847C-C7D6-F961-57E2-FFBCEDFAA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" y="428625"/>
            <a:ext cx="6673645" cy="4320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BEBA1-E55A-EB04-97E3-95F704AAED85}"/>
              </a:ext>
            </a:extLst>
          </p:cNvPr>
          <p:cNvSpPr txBox="1"/>
          <p:nvPr/>
        </p:nvSpPr>
        <p:spPr>
          <a:xfrm>
            <a:off x="7400925" y="4244975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Goal: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RMSLE &lt; 0.110</a:t>
            </a:r>
          </a:p>
        </p:txBody>
      </p:sp>
    </p:spTree>
    <p:extLst>
      <p:ext uri="{BB962C8B-B14F-4D97-AF65-F5344CB8AC3E}">
        <p14:creationId xmlns:p14="http://schemas.microsoft.com/office/powerpoint/2010/main" val="418438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408849-2651-691E-AEC5-70FDB0FD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9" y="14877"/>
            <a:ext cx="6941510" cy="609389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28E58F-8F14-311B-62C9-6A9B26DB1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3" y="2027903"/>
            <a:ext cx="4840446" cy="206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B4B6C-DF2D-B48D-191B-C77DFCBC661A}"/>
              </a:ext>
            </a:extLst>
          </p:cNvPr>
          <p:cNvSpPr txBox="1"/>
          <p:nvPr/>
        </p:nvSpPr>
        <p:spPr>
          <a:xfrm>
            <a:off x="447675" y="561975"/>
            <a:ext cx="331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Stacking Regressor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AE96E-FF47-4833-6F4D-4559E33BE17C}"/>
              </a:ext>
            </a:extLst>
          </p:cNvPr>
          <p:cNvSpPr txBox="1"/>
          <p:nvPr/>
        </p:nvSpPr>
        <p:spPr>
          <a:xfrm>
            <a:off x="-34356" y="5486400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Goal:</a:t>
            </a:r>
          </a:p>
          <a:p>
            <a:r>
              <a:rPr lang="en-US" dirty="0">
                <a:solidFill>
                  <a:schemeClr val="accent1"/>
                </a:solidFill>
              </a:rPr>
              <a:t>RMSLE &lt; 0.11</a:t>
            </a:r>
          </a:p>
        </p:txBody>
      </p:sp>
    </p:spTree>
    <p:extLst>
      <p:ext uri="{BB962C8B-B14F-4D97-AF65-F5344CB8AC3E}">
        <p14:creationId xmlns:p14="http://schemas.microsoft.com/office/powerpoint/2010/main" val="377781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7D40-A7B6-66ED-691E-209BB39DC16B}"/>
              </a:ext>
            </a:extLst>
          </p:cNvPr>
          <p:cNvSpPr txBox="1"/>
          <p:nvPr/>
        </p:nvSpPr>
        <p:spPr>
          <a:xfrm>
            <a:off x="8439052" y="478288"/>
            <a:ext cx="326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Cross Validation of Model Performances</a:t>
            </a:r>
          </a:p>
        </p:txBody>
      </p:sp>
      <p:pic>
        <p:nvPicPr>
          <p:cNvPr id="5" name="Picture 4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5D7F211D-6309-2FD2-E10C-18FFDBFD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2" y="113497"/>
            <a:ext cx="6617501" cy="663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D789A-08B8-B879-BE36-B0DD8D07F475}"/>
              </a:ext>
            </a:extLst>
          </p:cNvPr>
          <p:cNvSpPr txBox="1"/>
          <p:nvPr/>
        </p:nvSpPr>
        <p:spPr>
          <a:xfrm>
            <a:off x="7993626" y="3819832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Goal 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RMSLE &lt; 0.110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6D770-EAC7-A66E-6C42-DCF56B6A5CDB}"/>
              </a:ext>
            </a:extLst>
          </p:cNvPr>
          <p:cNvSpPr txBox="1"/>
          <p:nvPr/>
        </p:nvSpPr>
        <p:spPr>
          <a:xfrm>
            <a:off x="7993626" y="2617838"/>
            <a:ext cx="38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Training the stacked regressor is much more computationally expensive.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B3877-0E71-CE8C-076D-4DDA294E360C}"/>
              </a:ext>
            </a:extLst>
          </p:cNvPr>
          <p:cNvSpPr/>
          <p:nvPr/>
        </p:nvSpPr>
        <p:spPr>
          <a:xfrm>
            <a:off x="2337620" y="567812"/>
            <a:ext cx="1415845" cy="1474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D8478-5DC0-AB28-D08A-562B02B451A9}"/>
              </a:ext>
            </a:extLst>
          </p:cNvPr>
          <p:cNvSpPr/>
          <p:nvPr/>
        </p:nvSpPr>
        <p:spPr>
          <a:xfrm>
            <a:off x="5631426" y="560438"/>
            <a:ext cx="1415845" cy="14748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FB702-CCA4-3AFE-FB80-786E7E81671C}"/>
              </a:ext>
            </a:extLst>
          </p:cNvPr>
          <p:cNvSpPr/>
          <p:nvPr/>
        </p:nvSpPr>
        <p:spPr>
          <a:xfrm>
            <a:off x="2337619" y="3755709"/>
            <a:ext cx="1415845" cy="14748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7B40E-10E2-9D55-9DE8-FCA5CDD4236E}"/>
              </a:ext>
            </a:extLst>
          </p:cNvPr>
          <p:cNvSpPr/>
          <p:nvPr/>
        </p:nvSpPr>
        <p:spPr>
          <a:xfrm>
            <a:off x="5631426" y="3755709"/>
            <a:ext cx="1415845" cy="14748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E7E1A19-669E-508C-2CF9-0A54C5BC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4" y="64168"/>
            <a:ext cx="9016557" cy="67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30253-FDF4-64F4-9509-91D2456C066E}"/>
              </a:ext>
            </a:extLst>
          </p:cNvPr>
          <p:cNvSpPr txBox="1"/>
          <p:nvPr/>
        </p:nvSpPr>
        <p:spPr>
          <a:xfrm>
            <a:off x="685800" y="29845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51F6E-B406-5204-91D2-8EA11C1BA63A}"/>
              </a:ext>
            </a:extLst>
          </p:cNvPr>
          <p:cNvSpPr txBox="1"/>
          <p:nvPr/>
        </p:nvSpPr>
        <p:spPr>
          <a:xfrm>
            <a:off x="471951" y="553065"/>
            <a:ext cx="98961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This project has been a learning experience for me. 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Cleaning the Ames housing dataset took quite a lot of time: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handling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correcting errors (wrong data types and unreasonable values)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feature engineering/selection to mitigate multicollinearity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resolving highly skewed features. 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Hyperparameter tuning was a time-consuming process. It is a trade-off between computational cost, search space size, and the need for optimized hyperparameters.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As an ensemble method, the stacked regressors combine the strengths of the different single regressor. Nevertheless, a drawback is evident: the training process for the stacked regressor incurs significantly higher computational expenses.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Although the goal of achieving a model with a score below 0.11 has been met, we can further improve by creating higher order terms and interaction terms between features and 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incorporating them into our model. </a:t>
            </a:r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dirty="0">
                <a:latin typeface="-apple-system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69822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17C30-4FBC-F099-D461-BDE2028ED5FC}"/>
              </a:ext>
            </a:extLst>
          </p:cNvPr>
          <p:cNvSpPr txBox="1"/>
          <p:nvPr/>
        </p:nvSpPr>
        <p:spPr>
          <a:xfrm>
            <a:off x="129833" y="352587"/>
            <a:ext cx="253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0AD85-D4A0-E032-F3CC-063311A37E71}"/>
              </a:ext>
            </a:extLst>
          </p:cNvPr>
          <p:cNvSpPr txBox="1"/>
          <p:nvPr/>
        </p:nvSpPr>
        <p:spPr>
          <a:xfrm>
            <a:off x="14723" y="1390381"/>
            <a:ext cx="593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This dataset is being use in an ongoing Kaggle competition, </a:t>
            </a:r>
          </a:p>
          <a:p>
            <a:r>
              <a:rPr lang="en-US" dirty="0">
                <a:latin typeface="-apple-system"/>
              </a:rPr>
              <a:t>with a rolling leaderboard.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Performance metric is the Root Mean Squared Error between the log(predicted value) and the log(actual value),</a:t>
            </a:r>
          </a:p>
          <a:p>
            <a:r>
              <a:rPr lang="en-US" dirty="0">
                <a:latin typeface="-apple-system"/>
              </a:rPr>
              <a:t>also known as Root Mean Squared Logarithmic Error (RMSLE)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solidFill>
                  <a:schemeClr val="accent1"/>
                </a:solidFill>
                <a:latin typeface="-apple-system"/>
              </a:rPr>
              <a:t>Predictive </a:t>
            </a:r>
            <a:r>
              <a:rPr lang="en-US" b="0" i="0" dirty="0">
                <a:solidFill>
                  <a:schemeClr val="accent1"/>
                </a:solidFill>
                <a:effectLst/>
                <a:latin typeface="-apple-system"/>
              </a:rPr>
              <a:t>model with score (RMSLE) &lt; 0.110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C</a:t>
            </a:r>
            <a:r>
              <a:rPr lang="en-US" b="0" i="0" dirty="0">
                <a:effectLst/>
                <a:latin typeface="-apple-system"/>
              </a:rPr>
              <a:t>omparable to the top 100 leaderboard on Kaggle. 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5,178 competitors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Being in the top 100 out of 5,178 competitors is approximately equivalent to being in the top 2% </a:t>
            </a:r>
            <a:endParaRPr lang="en-US" dirty="0">
              <a:latin typeface="-apple-system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614253E-1680-A9AE-25FE-F49E5128F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47" y="62412"/>
            <a:ext cx="5724525" cy="57245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F3FA2-9FEE-6060-56C8-3A1280796146}"/>
              </a:ext>
            </a:extLst>
          </p:cNvPr>
          <p:cNvSpPr/>
          <p:nvPr/>
        </p:nvSpPr>
        <p:spPr>
          <a:xfrm>
            <a:off x="9850353" y="2843267"/>
            <a:ext cx="533400" cy="28534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95B7A-6A15-1F28-4BD9-6EBCB1CF3C4F}"/>
              </a:ext>
            </a:extLst>
          </p:cNvPr>
          <p:cNvSpPr txBox="1"/>
          <p:nvPr/>
        </p:nvSpPr>
        <p:spPr>
          <a:xfrm>
            <a:off x="9794383" y="2256317"/>
            <a:ext cx="69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Score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1D3173-360A-DDA3-8B27-80A9E655336E}"/>
              </a:ext>
            </a:extLst>
          </p:cNvPr>
          <p:cNvSpPr/>
          <p:nvPr/>
        </p:nvSpPr>
        <p:spPr>
          <a:xfrm>
            <a:off x="10038164" y="2530505"/>
            <a:ext cx="133950" cy="307777"/>
          </a:xfrm>
          <a:prstGeom prst="downArrow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7F8E6-657A-1035-A4B7-763515F6D32E}"/>
              </a:ext>
            </a:extLst>
          </p:cNvPr>
          <p:cNvSpPr txBox="1"/>
          <p:nvPr/>
        </p:nvSpPr>
        <p:spPr>
          <a:xfrm>
            <a:off x="5900784" y="226770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Rank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9D134D-CEE6-C143-BD88-C10CAA62351A}"/>
              </a:ext>
            </a:extLst>
          </p:cNvPr>
          <p:cNvSpPr/>
          <p:nvPr/>
        </p:nvSpPr>
        <p:spPr>
          <a:xfrm>
            <a:off x="5990236" y="2837963"/>
            <a:ext cx="376990" cy="28534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81A525-5E7D-7FB0-824A-E725D9BF872B}"/>
              </a:ext>
            </a:extLst>
          </p:cNvPr>
          <p:cNvSpPr/>
          <p:nvPr/>
        </p:nvSpPr>
        <p:spPr>
          <a:xfrm>
            <a:off x="6096000" y="2564094"/>
            <a:ext cx="133950" cy="240600"/>
          </a:xfrm>
          <a:prstGeom prst="downArrow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111E89-833B-A1ED-4197-35F471F7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01" y="312734"/>
            <a:ext cx="4076378" cy="41685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Exploratory Data Analysis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28D6D5B-DC3B-9535-CC91-C3BEC007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4" y="314328"/>
            <a:ext cx="6768122" cy="5559222"/>
          </a:xfr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showing the number of years in the year&#10;&#10;Description automatically generated with medium confidence">
            <a:extLst>
              <a:ext uri="{FF2B5EF4-FFF2-40B4-BE49-F238E27FC236}">
                <a16:creationId xmlns:a16="http://schemas.microsoft.com/office/drawing/2014/main" id="{8B355016-3CA5-5AF8-DADB-D894F60EF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88" y="1984407"/>
            <a:ext cx="4897068" cy="2799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6D57C-BAD3-A9DE-3C8C-186EB641544B}"/>
              </a:ext>
            </a:extLst>
          </p:cNvPr>
          <p:cNvSpPr txBox="1"/>
          <p:nvPr/>
        </p:nvSpPr>
        <p:spPr>
          <a:xfrm>
            <a:off x="7400359" y="814640"/>
            <a:ext cx="4243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by 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 Liv Area (Living Area Square footage)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of the house</a:t>
            </a:r>
          </a:p>
        </p:txBody>
      </p:sp>
    </p:spTree>
    <p:extLst>
      <p:ext uri="{BB962C8B-B14F-4D97-AF65-F5344CB8AC3E}">
        <p14:creationId xmlns:p14="http://schemas.microsoft.com/office/powerpoint/2010/main" val="250261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24811-0ACC-E236-3DFE-104F609A100A}"/>
              </a:ext>
            </a:extLst>
          </p:cNvPr>
          <p:cNvSpPr txBox="1"/>
          <p:nvPr/>
        </p:nvSpPr>
        <p:spPr>
          <a:xfrm>
            <a:off x="6953250" y="1609725"/>
            <a:ext cx="4014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Skewed Distributions</a:t>
            </a:r>
            <a:endParaRPr lang="en-US" sz="3200" dirty="0"/>
          </a:p>
        </p:txBody>
      </p:sp>
      <p:pic>
        <p:nvPicPr>
          <p:cNvPr id="7" name="Picture 6" descr="A graph of a number of living areas&#10;&#10;Description automatically generated with medium confidence">
            <a:extLst>
              <a:ext uri="{FF2B5EF4-FFF2-40B4-BE49-F238E27FC236}">
                <a16:creationId xmlns:a16="http://schemas.microsoft.com/office/drawing/2014/main" id="{BB4091D9-5638-D67D-E5F0-C7C0DAC5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8" y="377946"/>
            <a:ext cx="5605283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FBB65-CF85-2128-A272-3E3C830BB308}"/>
              </a:ext>
            </a:extLst>
          </p:cNvPr>
          <p:cNvSpPr txBox="1"/>
          <p:nvPr/>
        </p:nvSpPr>
        <p:spPr>
          <a:xfrm>
            <a:off x="36458" y="686906"/>
            <a:ext cx="55332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Dealing with Missing Data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Some imputations were simple</a:t>
            </a:r>
            <a:r>
              <a:rPr lang="en-US" dirty="0">
                <a:latin typeface="-apple-system"/>
              </a:rPr>
              <a:t>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NaN in Fireplace Quality =&gt;  No </a:t>
            </a:r>
            <a:r>
              <a:rPr lang="en-US" dirty="0">
                <a:latin typeface="-apple-system"/>
              </a:rPr>
              <a:t>F</a:t>
            </a:r>
            <a:r>
              <a:rPr lang="en-US" b="0" i="0" dirty="0">
                <a:effectLst/>
                <a:latin typeface="-apple-system"/>
              </a:rPr>
              <a:t>ireplace =&gt; impute with 'None’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Others like Lot Frontage were slightly more complex: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66B41-FCF6-6C12-5CC9-3A32EE72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" y="3186078"/>
            <a:ext cx="5722326" cy="485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D8760-B31E-EBA5-2E37-3FBCBFF8D4CB}"/>
              </a:ext>
            </a:extLst>
          </p:cNvPr>
          <p:cNvSpPr txBox="1"/>
          <p:nvPr/>
        </p:nvSpPr>
        <p:spPr>
          <a:xfrm>
            <a:off x="113585" y="4053617"/>
            <a:ext cx="59824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Dealing with skewed distribution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-apple-system"/>
              </a:rPr>
              <a:t>Box Cox transformation of highly skewed features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Using boxcox1p from Scipy, since the data contains zeros.</a:t>
            </a:r>
            <a:endParaRPr lang="en-US" dirty="0"/>
          </a:p>
        </p:txBody>
      </p:sp>
      <p:pic>
        <p:nvPicPr>
          <p:cNvPr id="6" name="Picture 5" descr="A white screen with blue and purple squares&#10;&#10;Description automatically generated">
            <a:extLst>
              <a:ext uri="{FF2B5EF4-FFF2-40B4-BE49-F238E27FC236}">
                <a16:creationId xmlns:a16="http://schemas.microsoft.com/office/drawing/2014/main" id="{1D9F31A8-D124-9C50-8887-00EA2C3B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04" y="887559"/>
            <a:ext cx="6107438" cy="2784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BD79D-56AB-FF96-89F1-DFFF045A9439}"/>
              </a:ext>
            </a:extLst>
          </p:cNvPr>
          <p:cNvSpPr txBox="1"/>
          <p:nvPr/>
        </p:nvSpPr>
        <p:spPr>
          <a:xfrm>
            <a:off x="6152148" y="3810000"/>
            <a:ext cx="194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 Features with over 96% missing values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6BA6670-C0E8-DE05-894F-F46BC5856F97}"/>
              </a:ext>
            </a:extLst>
          </p:cNvPr>
          <p:cNvSpPr/>
          <p:nvPr/>
        </p:nvSpPr>
        <p:spPr>
          <a:xfrm>
            <a:off x="6338623" y="3437290"/>
            <a:ext cx="92242" cy="3005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831F299-6F53-2464-B48F-647A7E331D2E}"/>
              </a:ext>
            </a:extLst>
          </p:cNvPr>
          <p:cNvSpPr/>
          <p:nvPr/>
        </p:nvSpPr>
        <p:spPr>
          <a:xfrm flipH="1">
            <a:off x="6527117" y="3581669"/>
            <a:ext cx="92241" cy="3005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373126A-6071-CD69-42F8-B46955C3F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426339"/>
            <a:ext cx="5772149" cy="5508279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5DEE89F-6F04-87B6-9F4F-549F9C115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47" y="453788"/>
            <a:ext cx="5627888" cy="5453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5B44F-EF09-1DCC-DED1-448E4CD8D0BC}"/>
              </a:ext>
            </a:extLst>
          </p:cNvPr>
          <p:cNvSpPr txBox="1"/>
          <p:nvPr/>
        </p:nvSpPr>
        <p:spPr>
          <a:xfrm>
            <a:off x="1724025" y="57007"/>
            <a:ext cx="22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DE42E-4FDE-E6B6-C2A2-46C8E92AB570}"/>
              </a:ext>
            </a:extLst>
          </p:cNvPr>
          <p:cNvSpPr txBox="1"/>
          <p:nvPr/>
        </p:nvSpPr>
        <p:spPr>
          <a:xfrm>
            <a:off x="7369140" y="84456"/>
            <a:ext cx="296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BoxCox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782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numbers&#10;&#10;Description automatically generated with medium confidence">
            <a:extLst>
              <a:ext uri="{FF2B5EF4-FFF2-40B4-BE49-F238E27FC236}">
                <a16:creationId xmlns:a16="http://schemas.microsoft.com/office/drawing/2014/main" id="{83AADDEC-ED23-40B4-56E0-1CBE0192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49" y="7575"/>
            <a:ext cx="8281035" cy="5840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B6A6B0-D8AA-6182-F8F1-37B6FBC7F74D}"/>
              </a:ext>
            </a:extLst>
          </p:cNvPr>
          <p:cNvSpPr txBox="1"/>
          <p:nvPr/>
        </p:nvSpPr>
        <p:spPr>
          <a:xfrm>
            <a:off x="7086" y="918189"/>
            <a:ext cx="3300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We see high pairwise correlation between features. For example: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GarageArea and GarageCars are highly correlated.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dirty="0">
                <a:latin typeface="-apple-system"/>
              </a:rPr>
              <a:t>D</a:t>
            </a:r>
            <a:r>
              <a:rPr lang="en-US" b="0" i="0" dirty="0">
                <a:effectLst/>
                <a:latin typeface="-apple-system"/>
              </a:rPr>
              <a:t>rop GarageCars because the information it provides is already captured in GarageArea. 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dirty="0">
                <a:latin typeface="-apple-system"/>
              </a:rPr>
              <a:t>Deal with the rest of the high correlated features next.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1ABFD-C5CE-FEDC-0243-56A428F17A38}"/>
              </a:ext>
            </a:extLst>
          </p:cNvPr>
          <p:cNvSpPr txBox="1"/>
          <p:nvPr/>
        </p:nvSpPr>
        <p:spPr>
          <a:xfrm>
            <a:off x="183190" y="200000"/>
            <a:ext cx="294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Correlation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75EE-2573-EE94-D7FE-64E9168D18DD}"/>
              </a:ext>
            </a:extLst>
          </p:cNvPr>
          <p:cNvSpPr/>
          <p:nvPr/>
        </p:nvSpPr>
        <p:spPr>
          <a:xfrm>
            <a:off x="3484152" y="918189"/>
            <a:ext cx="671052" cy="1584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2D1EF3-4238-33A0-7799-15647064B1EE}"/>
              </a:ext>
            </a:extLst>
          </p:cNvPr>
          <p:cNvCxnSpPr/>
          <p:nvPr/>
        </p:nvCxnSpPr>
        <p:spPr>
          <a:xfrm>
            <a:off x="4765176" y="5627725"/>
            <a:ext cx="152400" cy="12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5BA4E2-A8A7-6830-6ABA-028C9922DDB2}"/>
              </a:ext>
            </a:extLst>
          </p:cNvPr>
          <p:cNvCxnSpPr/>
          <p:nvPr/>
        </p:nvCxnSpPr>
        <p:spPr>
          <a:xfrm>
            <a:off x="5266622" y="5153159"/>
            <a:ext cx="152400" cy="12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882830-F0A2-FB8C-877B-0AFA41A729B0}"/>
              </a:ext>
            </a:extLst>
          </p:cNvPr>
          <p:cNvSpPr/>
          <p:nvPr/>
        </p:nvSpPr>
        <p:spPr>
          <a:xfrm>
            <a:off x="5102942" y="723220"/>
            <a:ext cx="45719" cy="151069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479E7C-500C-D711-B7C4-12957AD27EDE}"/>
              </a:ext>
            </a:extLst>
          </p:cNvPr>
          <p:cNvCxnSpPr/>
          <p:nvPr/>
        </p:nvCxnSpPr>
        <p:spPr>
          <a:xfrm flipV="1">
            <a:off x="4771101" y="5151757"/>
            <a:ext cx="501446" cy="484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A7D16B-8BBD-C4C6-E392-E9956DEED634}"/>
              </a:ext>
            </a:extLst>
          </p:cNvPr>
          <p:cNvCxnSpPr/>
          <p:nvPr/>
        </p:nvCxnSpPr>
        <p:spPr>
          <a:xfrm flipV="1">
            <a:off x="4911651" y="5257627"/>
            <a:ext cx="501446" cy="484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number of numbers&#10;&#10;Description automatically generated">
            <a:extLst>
              <a:ext uri="{FF2B5EF4-FFF2-40B4-BE49-F238E27FC236}">
                <a16:creationId xmlns:a16="http://schemas.microsoft.com/office/drawing/2014/main" id="{AA96C361-2A54-579E-679A-2F70A51FE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11" y="113052"/>
            <a:ext cx="1895740" cy="3196721"/>
          </a:xfrm>
          <a:prstGeom prst="rect">
            <a:avLst/>
          </a:prstGeom>
        </p:spPr>
      </p:pic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12A8C37-34C9-69B5-8D4D-A36861CF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45" y="113052"/>
            <a:ext cx="5586995" cy="3196721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AD279DE-1E59-3830-9077-D3C4A641F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492" y="148437"/>
            <a:ext cx="1667259" cy="3196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DFF86-6414-5958-B8A1-2A7C21378D9F}"/>
              </a:ext>
            </a:extLst>
          </p:cNvPr>
          <p:cNvSpPr txBox="1"/>
          <p:nvPr/>
        </p:nvSpPr>
        <p:spPr>
          <a:xfrm>
            <a:off x="1255414" y="821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67FB8-071F-A1A7-9FA0-565B5E11ABA9}"/>
              </a:ext>
            </a:extLst>
          </p:cNvPr>
          <p:cNvSpPr txBox="1"/>
          <p:nvPr/>
        </p:nvSpPr>
        <p:spPr>
          <a:xfrm>
            <a:off x="381000" y="3548228"/>
            <a:ext cx="11430000" cy="214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 related to square footage (SF) have perfect multicollinearity.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Drop features with perfect Collinearity                (they captured the same information)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-apple-system"/>
              </a:rPr>
              <a:t>C</a:t>
            </a:r>
            <a:r>
              <a:rPr lang="en-US" sz="1600" b="0" i="0" dirty="0">
                <a:effectLst/>
                <a:latin typeface="-apple-system"/>
              </a:rPr>
              <a:t>ombine into a new variable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-apple-system"/>
              </a:rPr>
              <a:t>Retain the rest and apply regularization techniques such as Ridge or Lasso</a:t>
            </a:r>
            <a:endParaRPr lang="en-US" sz="1600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sz="1600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-apple-system"/>
              </a:rPr>
              <a:t>Sklearn.feature_selection Mutual Information Regression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-apple-system"/>
              </a:rPr>
              <a:t>Higher mutual information scores suggest a stronger relationship between the feature and the target.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D53D9FE2-317F-3D9F-3A67-A05E7ACF098F}"/>
              </a:ext>
            </a:extLst>
          </p:cNvPr>
          <p:cNvSpPr/>
          <p:nvPr/>
        </p:nvSpPr>
        <p:spPr>
          <a:xfrm>
            <a:off x="4120645" y="3905605"/>
            <a:ext cx="393032" cy="1419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1E3DDC6-4AEE-2B73-A86E-33B53C4389CA}"/>
              </a:ext>
            </a:extLst>
          </p:cNvPr>
          <p:cNvSpPr/>
          <p:nvPr/>
        </p:nvSpPr>
        <p:spPr>
          <a:xfrm>
            <a:off x="6978440" y="4394890"/>
            <a:ext cx="393032" cy="1419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8B9BC-2322-AFA5-2DF5-890B0DA3747C}"/>
              </a:ext>
            </a:extLst>
          </p:cNvPr>
          <p:cNvSpPr txBox="1"/>
          <p:nvPr/>
        </p:nvSpPr>
        <p:spPr>
          <a:xfrm>
            <a:off x="191771" y="511083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Rule of thumb:</a:t>
            </a:r>
          </a:p>
          <a:p>
            <a:r>
              <a:rPr lang="en-US" dirty="0">
                <a:solidFill>
                  <a:schemeClr val="accent1"/>
                </a:solidFill>
              </a:rPr>
              <a:t>VIF &lt; 4</a:t>
            </a:r>
          </a:p>
          <a:p>
            <a:r>
              <a:rPr lang="en-US" dirty="0">
                <a:solidFill>
                  <a:schemeClr val="accent1"/>
                </a:solidFill>
              </a:rPr>
              <a:t>Is not a cause</a:t>
            </a:r>
          </a:p>
          <a:p>
            <a:r>
              <a:rPr lang="en-US" dirty="0">
                <a:solidFill>
                  <a:schemeClr val="accent1"/>
                </a:solidFill>
              </a:rPr>
              <a:t>For concern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47324-1BC6-C23D-D556-EB920C318065}"/>
              </a:ext>
            </a:extLst>
          </p:cNvPr>
          <p:cNvSpPr/>
          <p:nvPr/>
        </p:nvSpPr>
        <p:spPr>
          <a:xfrm>
            <a:off x="2057401" y="361335"/>
            <a:ext cx="1688690" cy="19541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39D2DC-5B9D-E1F6-E58A-9F76746B1E82}"/>
              </a:ext>
            </a:extLst>
          </p:cNvPr>
          <p:cNvSpPr/>
          <p:nvPr/>
        </p:nvSpPr>
        <p:spPr>
          <a:xfrm>
            <a:off x="10134599" y="511083"/>
            <a:ext cx="1324898" cy="9047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9FD1D7-AA15-64F2-6AA9-B4F5CB78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4" y="106348"/>
            <a:ext cx="7134225" cy="6645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A20AA-EA29-38BE-DE53-8E305B4800E1}"/>
              </a:ext>
            </a:extLst>
          </p:cNvPr>
          <p:cNvSpPr txBox="1"/>
          <p:nvPr/>
        </p:nvSpPr>
        <p:spPr>
          <a:xfrm>
            <a:off x="15248019" y="1660357"/>
            <a:ext cx="1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B1454C-BA37-4C34-C2D2-0D7958E3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853" y="442860"/>
            <a:ext cx="447574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600" dirty="0"/>
              <a:t>Both Lasso and Ridge objective 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introduces a regularization parameter </a:t>
            </a:r>
            <a:r>
              <a:rPr lang="en-US" altLang="en-US" sz="1600" dirty="0">
                <a:solidFill>
                  <a:srgbClr val="000000"/>
                </a:solidFill>
                <a:latin typeface="STIXMathJax_Normal-italic"/>
              </a:rPr>
              <a:t> 𝜆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(it is equivalent to alpha in Sklearn).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penalizes the values of the coefficients.</a:t>
            </a:r>
          </a:p>
          <a:p>
            <a:pPr lvl="0" defTabSz="914400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While Ridge shrinks the coefficients towards zero, Lasso encourages some of them to be exactly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  <a:p>
            <a:pPr lvl="0" defTabSz="914400"/>
            <a:r>
              <a:rPr lang="en-US" sz="1600" dirty="0"/>
              <a:t>This results in a sparse model where only a subset of the features is selected, effectively performing feature selection.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We use Sklearn's LassoCV to find the optimal alpha. LassoCV will find alphas along the regularization path</a:t>
            </a:r>
            <a:endParaRPr lang="en-US" altLang="en-US" sz="1000" dirty="0">
              <a:solidFill>
                <a:srgbClr val="00000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2DFD0-2426-6272-E515-FAF6E87D3D51}"/>
              </a:ext>
            </a:extLst>
          </p:cNvPr>
          <p:cNvSpPr txBox="1"/>
          <p:nvPr/>
        </p:nvSpPr>
        <p:spPr>
          <a:xfrm>
            <a:off x="7563853" y="5313943"/>
            <a:ext cx="170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Goal:</a:t>
            </a:r>
          </a:p>
          <a:p>
            <a:r>
              <a:rPr lang="en-US" dirty="0">
                <a:solidFill>
                  <a:schemeClr val="accent1"/>
                </a:solidFill>
              </a:rPr>
              <a:t>RMSLE &lt; 0.110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46831-02E9-FE33-92DD-84103725C551}"/>
              </a:ext>
            </a:extLst>
          </p:cNvPr>
          <p:cNvSpPr txBox="1"/>
          <p:nvPr/>
        </p:nvSpPr>
        <p:spPr>
          <a:xfrm>
            <a:off x="7563853" y="112519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292192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748</TotalTime>
  <Words>626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Gill Sans MT</vt:lpstr>
      <vt:lpstr>Helvetica Neue</vt:lpstr>
      <vt:lpstr>STIXMathJax_Normal-italic</vt:lpstr>
      <vt:lpstr>Gallery</vt:lpstr>
      <vt:lpstr>Predicting house prices</vt:lpstr>
      <vt:lpstr>PowerPoint Presentation</vt:lpstr>
      <vt:lpstr>Exploratory Data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house prices</dc:title>
  <dc:creator>Welly Wong</dc:creator>
  <cp:lastModifiedBy>Welly Wong</cp:lastModifiedBy>
  <cp:revision>27</cp:revision>
  <dcterms:created xsi:type="dcterms:W3CDTF">2023-11-22T05:43:00Z</dcterms:created>
  <dcterms:modified xsi:type="dcterms:W3CDTF">2023-11-27T21:13:29Z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