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58" r:id="rId6"/>
    <p:sldId id="259" r:id="rId7"/>
    <p:sldId id="263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9" userDrawn="1">
          <p15:clr>
            <a:srgbClr val="A4A3A4"/>
          </p15:clr>
        </p15:guide>
        <p15:guide id="2" pos="5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5287" autoAdjust="0"/>
  </p:normalViewPr>
  <p:slideViewPr>
    <p:cSldViewPr snapToGrid="0">
      <p:cViewPr varScale="1">
        <p:scale>
          <a:sx n="75" d="100"/>
          <a:sy n="75" d="100"/>
        </p:scale>
        <p:origin x="164" y="52"/>
      </p:cViewPr>
      <p:guideLst>
        <p:guide orient="horz" pos="1139"/>
        <p:guide pos="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DF9E5-604F-4625-9F1C-6E0680407111}" type="datetimeFigureOut">
              <a:rPr lang="zh-CN" altLang="en-US" smtClean="0"/>
              <a:t>2016/1/15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55FD5-3E1A-45A2-98C2-26FCF75BB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514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</a:t>
            </a:r>
            <a:r>
              <a:rPr lang="zh-CN" altLang="en-US" dirty="0" smtClean="0"/>
              <a:t>处我会逐个介绍 一个一个放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55FD5-3E1A-45A2-98C2-26FCF75BB9E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75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此处分两次放映 先介绍是什么 再介绍不是什么</a:t>
            </a:r>
            <a:endParaRPr lang="en-US" altLang="zh-CN" dirty="0" smtClean="0"/>
          </a:p>
          <a:p>
            <a:r>
              <a:rPr lang="en-US" altLang="zh-CN" dirty="0" smtClean="0"/>
              <a:t>It is:</a:t>
            </a:r>
          </a:p>
          <a:p>
            <a:r>
              <a:rPr lang="en-US" altLang="zh-CN" dirty="0" smtClean="0"/>
              <a:t>1. Pure</a:t>
            </a:r>
            <a:r>
              <a:rPr lang="en-US" altLang="zh-CN" baseline="0" dirty="0" smtClean="0"/>
              <a:t> OpenGL</a:t>
            </a:r>
          </a:p>
          <a:p>
            <a:r>
              <a:rPr lang="en-US" altLang="zh-CN" baseline="0" dirty="0" smtClean="0"/>
              <a:t>2. 4 weeks with Google search</a:t>
            </a:r>
          </a:p>
          <a:p>
            <a:r>
              <a:rPr lang="en-US" altLang="zh-CN" baseline="0" dirty="0" smtClean="0"/>
              <a:t>3. Possible educational tool to inspire kids of exploring space</a:t>
            </a:r>
          </a:p>
          <a:p>
            <a:r>
              <a:rPr lang="en-US" altLang="zh-CN" baseline="0" dirty="0" smtClean="0"/>
              <a:t>It is not:</a:t>
            </a:r>
          </a:p>
          <a:p>
            <a:pPr marL="0" indent="0">
              <a:buNone/>
            </a:pPr>
            <a:r>
              <a:rPr lang="en-US" altLang="zh-CN" dirty="0" smtClean="0"/>
              <a:t>1. Trede</a:t>
            </a:r>
            <a:r>
              <a:rPr lang="en-US" altLang="zh-CN" baseline="0" dirty="0" smtClean="0"/>
              <a:t> Mark</a:t>
            </a:r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en-US" altLang="zh-CN" baseline="0" dirty="0" smtClean="0"/>
              <a:t> Bug-free</a:t>
            </a:r>
          </a:p>
          <a:p>
            <a:pPr marL="0" indent="0">
              <a:buNone/>
            </a:pPr>
            <a:r>
              <a:rPr lang="en-US" altLang="zh-CN" baseline="0" dirty="0" smtClean="0"/>
              <a:t>3. For benchmark test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55FD5-3E1A-45A2-98C2-26FCF75BB9E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453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在此处请根据我的语速连续播放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Objective</a:t>
            </a:r>
          </a:p>
          <a:p>
            <a:pPr marL="228600" indent="-228600">
              <a:buAutoNum type="arabicPeriod"/>
            </a:pPr>
            <a:r>
              <a:rPr lang="en-US" altLang="zh-CN" dirty="0" smtClean="0"/>
              <a:t>Keyboard-mouse</a:t>
            </a:r>
          </a:p>
          <a:p>
            <a:pPr marL="228600" indent="-228600">
              <a:buAutoNum type="arabicPeriod"/>
            </a:pPr>
            <a:r>
              <a:rPr lang="en-US" altLang="zh-CN" dirty="0" smtClean="0"/>
              <a:t>Observe</a:t>
            </a:r>
            <a:r>
              <a:rPr lang="en-US" altLang="zh-CN" baseline="0" dirty="0" smtClean="0"/>
              <a:t> the solar sys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Bump detection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Wormhole effect</a:t>
            </a:r>
          </a:p>
          <a:p>
            <a:pPr marL="0" indent="0">
              <a:buNone/>
            </a:pPr>
            <a:r>
              <a:rPr lang="en-US" altLang="zh-CN" baseline="0" dirty="0" smtClean="0"/>
              <a:t>A objective game to explore solar system, keyboard and mouse control available with bump detection and wormhole effect.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55FD5-3E1A-45A2-98C2-26FCF75BB9E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485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此处根据我的介绍一个一个放映</a:t>
            </a:r>
            <a:endParaRPr lang="en-US" altLang="zh-CN" dirty="0" smtClean="0"/>
          </a:p>
          <a:p>
            <a:r>
              <a:rPr lang="en-US" altLang="zh-CN" dirty="0" smtClean="0"/>
              <a:t>Problems and solution</a:t>
            </a:r>
          </a:p>
          <a:p>
            <a:r>
              <a:rPr lang="en-US" altLang="zh-CN" dirty="0" smtClean="0"/>
              <a:t>1. Texture</a:t>
            </a:r>
            <a:r>
              <a:rPr lang="en-US" altLang="zh-CN" baseline="0" dirty="0" smtClean="0"/>
              <a:t> mapping: default mapping function</a:t>
            </a:r>
          </a:p>
          <a:p>
            <a:r>
              <a:rPr lang="en-US" altLang="zh-CN" baseline="0" dirty="0" smtClean="0"/>
              <a:t>2. Screen shot: save each pixel in a BMP file</a:t>
            </a:r>
          </a:p>
          <a:p>
            <a:r>
              <a:rPr lang="en-US" altLang="zh-CN" baseline="0" dirty="0" smtClean="0"/>
              <a:t>3. Wormhole effect: generate random galaxy</a:t>
            </a:r>
          </a:p>
          <a:p>
            <a:r>
              <a:rPr lang="en-US" altLang="zh-CN" baseline="0" dirty="0" smtClean="0"/>
              <a:t>4. Bump detection: test distance</a:t>
            </a:r>
          </a:p>
          <a:p>
            <a:r>
              <a:rPr lang="en-US" altLang="zh-CN" baseline="0" dirty="0" smtClean="0"/>
              <a:t>5. Lighting model: light at the Sun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55FD5-3E1A-45A2-98C2-26FCF75BB9E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478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请根据我的讲解进行游戏</a:t>
            </a:r>
            <a:endParaRPr lang="en-US" altLang="zh-CN" dirty="0" smtClean="0"/>
          </a:p>
          <a:p>
            <a:r>
              <a:rPr lang="zh-CN" altLang="en-US" dirty="0" smtClean="0"/>
              <a:t>今天是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年的第</a:t>
            </a:r>
            <a:r>
              <a:rPr lang="en-US" altLang="zh-CN" dirty="0" smtClean="0"/>
              <a:t>11</a:t>
            </a:r>
            <a:r>
              <a:rPr lang="zh-CN" altLang="en-US" dirty="0" smtClean="0"/>
              <a:t>个日子 你从睡梦中醒来 发现仍然置身在这无际的宇宙</a:t>
            </a:r>
            <a:endParaRPr lang="en-US" altLang="zh-CN" dirty="0" smtClean="0"/>
          </a:p>
          <a:p>
            <a:r>
              <a:rPr lang="zh-CN" altLang="en-US" dirty="0" smtClean="0"/>
              <a:t>你好奇地四下张望（使用鼠标和键盘转换视角）</a:t>
            </a:r>
            <a:r>
              <a:rPr lang="zh-CN" altLang="en-US" baseline="0" dirty="0" smtClean="0"/>
              <a:t> 想竭力明白到底发生了什么</a:t>
            </a:r>
            <a:endParaRPr lang="en-US" altLang="zh-CN" baseline="0" dirty="0" smtClean="0"/>
          </a:p>
          <a:p>
            <a:r>
              <a:rPr lang="zh-CN" altLang="en-US" baseline="0" dirty="0" smtClean="0"/>
              <a:t>为了看看整个世界 你试图操纵飞船飞往宇宙的边际（加速飞向边际）</a:t>
            </a:r>
            <a:endParaRPr lang="en-US" altLang="zh-CN" baseline="0" dirty="0" smtClean="0"/>
          </a:p>
          <a:p>
            <a:r>
              <a:rPr lang="zh-CN" altLang="en-US" baseline="0" dirty="0" smtClean="0"/>
              <a:t>咦 这不是太阳系吗！？ 那不正是我可爱的地球吗？（使用键盘控制视角注释地球）</a:t>
            </a:r>
            <a:endParaRPr lang="en-US" altLang="zh-CN" baseline="0" dirty="0" smtClean="0"/>
          </a:p>
          <a:p>
            <a:r>
              <a:rPr lang="zh-CN" altLang="en-US" baseline="0" dirty="0" smtClean="0"/>
              <a:t>让我仔细看看它（控制飞船飞向太阳）</a:t>
            </a:r>
            <a:endParaRPr lang="en-US" altLang="zh-CN" baseline="0" dirty="0" smtClean="0"/>
          </a:p>
          <a:p>
            <a:r>
              <a:rPr lang="zh-CN" altLang="en-US" baseline="0" dirty="0" smtClean="0"/>
              <a:t>哎呀 糟糕快要撞上太阳了 小心！</a:t>
            </a:r>
            <a:endParaRPr lang="en-US" altLang="zh-CN" baseline="0" dirty="0" smtClean="0"/>
          </a:p>
          <a:p>
            <a:r>
              <a:rPr lang="zh-CN" altLang="en-US" dirty="0" smtClean="0"/>
              <a:t>然而 你不知道 在无际的宇宙中忍让存在着一种神奇的物质 虫洞（此处存档先）</a:t>
            </a:r>
            <a:endParaRPr lang="en-US" altLang="zh-CN" dirty="0" smtClean="0"/>
          </a:p>
          <a:p>
            <a:r>
              <a:rPr lang="zh-CN" altLang="en-US" dirty="0" smtClean="0"/>
              <a:t>（飞向虫洞）在不知不觉中 就会把你送往地外星系</a:t>
            </a:r>
            <a:endParaRPr lang="en-US" altLang="zh-CN" dirty="0" smtClean="0"/>
          </a:p>
          <a:p>
            <a:r>
              <a:rPr lang="zh-CN" altLang="en-US" dirty="0" smtClean="0"/>
              <a:t>为了避免一去不返 你在太阳系中设置了旗标 无助之时按下它 便可返回原先的位置</a:t>
            </a:r>
            <a:endParaRPr lang="en-US" altLang="zh-CN" dirty="0" smtClean="0"/>
          </a:p>
          <a:p>
            <a:r>
              <a:rPr lang="zh-CN" altLang="en-US" dirty="0" smtClean="0"/>
              <a:t>在太阳系中漫无目的地徘徊后 你想起了夸父追日的故事 为什么不深入地去太阳那看看</a:t>
            </a:r>
            <a:endParaRPr lang="en-US" altLang="zh-CN" dirty="0" smtClean="0"/>
          </a:p>
          <a:p>
            <a:r>
              <a:rPr lang="zh-CN" altLang="en-US" dirty="0" smtClean="0"/>
              <a:t>（无视</a:t>
            </a:r>
            <a:r>
              <a:rPr lang="en-US" altLang="zh-CN" dirty="0" smtClean="0"/>
              <a:t>danger</a:t>
            </a:r>
            <a:r>
              <a:rPr lang="zh-CN" altLang="en-US" dirty="0" smtClean="0"/>
              <a:t>飞向太阳）</a:t>
            </a:r>
            <a:endParaRPr lang="en-US" altLang="zh-CN" dirty="0" smtClean="0"/>
          </a:p>
          <a:p>
            <a:r>
              <a:rPr lang="zh-CN" altLang="en-US" dirty="0" smtClean="0"/>
              <a:t>然而太阳的炙热最终烧毁了你的飞船（死亡画面）</a:t>
            </a:r>
            <a:endParaRPr lang="en-US" altLang="zh-CN" dirty="0" smtClean="0"/>
          </a:p>
          <a:p>
            <a:r>
              <a:rPr lang="zh-CN" altLang="en-US" dirty="0" smtClean="0"/>
              <a:t>你静静地闭上了眼睛</a:t>
            </a:r>
            <a:endParaRPr lang="en-US" altLang="zh-CN" dirty="0" smtClean="0"/>
          </a:p>
          <a:p>
            <a:r>
              <a:rPr lang="zh-CN" altLang="en-US" smtClean="0"/>
              <a:t>却发现第二天所有的一切似乎都和原来一样 或许生活也是如此 我们不过是其中的一个玩家罢了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55FD5-3E1A-45A2-98C2-26FCF75BB9E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36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558D-22ED-47E1-BFBE-35F6FADD456F}" type="datetimeFigureOut">
              <a:rPr lang="zh-CN" altLang="en-US" smtClean="0"/>
              <a:t>2016/1/15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899D-3D44-4E3B-B1E2-60465DC79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00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558D-22ED-47E1-BFBE-35F6FADD456F}" type="datetimeFigureOut">
              <a:rPr lang="zh-CN" altLang="en-US" smtClean="0"/>
              <a:t>2016/1/15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899D-3D44-4E3B-B1E2-60465DC79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51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558D-22ED-47E1-BFBE-35F6FADD456F}" type="datetimeFigureOut">
              <a:rPr lang="zh-CN" altLang="en-US" smtClean="0"/>
              <a:t>2016/1/15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899D-3D44-4E3B-B1E2-60465DC79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09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558D-22ED-47E1-BFBE-35F6FADD456F}" type="datetimeFigureOut">
              <a:rPr lang="zh-CN" altLang="en-US" smtClean="0"/>
              <a:t>2016/1/15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899D-3D44-4E3B-B1E2-60465DC79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63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558D-22ED-47E1-BFBE-35F6FADD456F}" type="datetimeFigureOut">
              <a:rPr lang="zh-CN" altLang="en-US" smtClean="0"/>
              <a:t>2016/1/15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899D-3D44-4E3B-B1E2-60465DC79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21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558D-22ED-47E1-BFBE-35F6FADD456F}" type="datetimeFigureOut">
              <a:rPr lang="zh-CN" altLang="en-US" smtClean="0"/>
              <a:t>2016/1/15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899D-3D44-4E3B-B1E2-60465DC79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01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558D-22ED-47E1-BFBE-35F6FADD456F}" type="datetimeFigureOut">
              <a:rPr lang="zh-CN" altLang="en-US" smtClean="0"/>
              <a:t>2016/1/15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899D-3D44-4E3B-B1E2-60465DC79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25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558D-22ED-47E1-BFBE-35F6FADD456F}" type="datetimeFigureOut">
              <a:rPr lang="zh-CN" altLang="en-US" smtClean="0"/>
              <a:t>2016/1/15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899D-3D44-4E3B-B1E2-60465DC79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25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558D-22ED-47E1-BFBE-35F6FADD456F}" type="datetimeFigureOut">
              <a:rPr lang="zh-CN" altLang="en-US" smtClean="0"/>
              <a:t>2016/1/15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899D-3D44-4E3B-B1E2-60465DC79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24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558D-22ED-47E1-BFBE-35F6FADD456F}" type="datetimeFigureOut">
              <a:rPr lang="zh-CN" altLang="en-US" smtClean="0"/>
              <a:t>2016/1/15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899D-3D44-4E3B-B1E2-60465DC79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7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558D-22ED-47E1-BFBE-35F6FADD456F}" type="datetimeFigureOut">
              <a:rPr lang="zh-CN" altLang="en-US" smtClean="0"/>
              <a:t>2016/1/15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899D-3D44-4E3B-B1E2-60465DC79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3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A558D-22ED-47E1-BFBE-35F6FADD456F}" type="datetimeFigureOut">
              <a:rPr lang="zh-CN" altLang="en-US" smtClean="0"/>
              <a:t>2016/1/15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5899D-3D44-4E3B-B1E2-60465DC79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61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544346" y="2693988"/>
            <a:ext cx="9103308" cy="1470025"/>
          </a:xfrm>
          <a:ln/>
        </p:spPr>
        <p:txBody>
          <a:bodyPr>
            <a:noAutofit/>
          </a:bodyPr>
          <a:lstStyle/>
          <a:p>
            <a:pPr marL="0" indent="0" algn="ctr"/>
            <a:r>
              <a:rPr lang="en-US" altLang="zh-CN" sz="4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JavaScript</a:t>
            </a:r>
            <a:r>
              <a:rPr lang="zh-CN" altLang="en-US" sz="4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的</a:t>
            </a:r>
            <a:r>
              <a:rPr lang="en-US" altLang="zh-CN" sz="4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C++</a:t>
            </a:r>
            <a:r>
              <a:rPr lang="zh-CN" altLang="en-US" sz="4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解释器</a:t>
            </a:r>
            <a:endParaRPr lang="zh-CN" sz="4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0" y="2301539"/>
            <a:ext cx="4572000" cy="0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 flipV="1">
            <a:off x="4572000" y="1866564"/>
            <a:ext cx="0" cy="431800"/>
          </a:xfrm>
          <a:prstGeom prst="line">
            <a:avLst/>
          </a:prstGeom>
          <a:noFill/>
          <a:ln w="38100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接连接符 7"/>
          <p:cNvSpPr>
            <a:spLocks noChangeShapeType="1"/>
          </p:cNvSpPr>
          <p:nvPr/>
        </p:nvSpPr>
        <p:spPr bwMode="auto">
          <a:xfrm flipV="1">
            <a:off x="4656138" y="2011027"/>
            <a:ext cx="1587" cy="288925"/>
          </a:xfrm>
          <a:prstGeom prst="line">
            <a:avLst/>
          </a:prstGeom>
          <a:noFill/>
          <a:ln w="38100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Box 6"/>
          <p:cNvSpPr>
            <a:spLocks noChangeArrowheads="1"/>
          </p:cNvSpPr>
          <p:nvPr/>
        </p:nvSpPr>
        <p:spPr bwMode="auto">
          <a:xfrm>
            <a:off x="10346503" y="6462153"/>
            <a:ext cx="14991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Verdana" panose="020B0604030504040204" pitchFamily="34" charset="0"/>
              </a:rPr>
              <a:t>w</a:t>
            </a:r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Verdana" panose="020B0604030504040204" pitchFamily="34" charset="0"/>
              </a:rPr>
              <a:t>ellyzhangc@gmail.com</a:t>
            </a:r>
          </a:p>
        </p:txBody>
      </p:sp>
      <p:sp>
        <p:nvSpPr>
          <p:cNvPr id="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4500376" y="4051371"/>
            <a:ext cx="3191249" cy="545133"/>
          </a:xfrm>
          <a:ln/>
        </p:spPr>
        <p:txBody>
          <a:bodyPr>
            <a:normAutofit/>
          </a:bodyPr>
          <a:lstStyle/>
          <a:p>
            <a:pPr marL="0" indent="0" algn="l"/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张驰 谭秦兵 郑天季 张乾坤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84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0433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1. 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当我们谈论解释器的时候我们在干啥？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6"/>
          <p:cNvSpPr>
            <a:spLocks noChangeArrowheads="1"/>
          </p:cNvSpPr>
          <p:nvPr/>
        </p:nvSpPr>
        <p:spPr bwMode="auto">
          <a:xfrm>
            <a:off x="10346503" y="6462153"/>
            <a:ext cx="14991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Verdana" panose="020B0604030504040204" pitchFamily="34" charset="0"/>
              </a:rPr>
              <a:t>wellyzhangc@gmail.com</a:t>
            </a:r>
          </a:p>
        </p:txBody>
      </p:sp>
      <p:sp>
        <p:nvSpPr>
          <p:cNvPr id="5" name="直接连接符 5"/>
          <p:cNvSpPr>
            <a:spLocks noChangeShapeType="1"/>
          </p:cNvSpPr>
          <p:nvPr/>
        </p:nvSpPr>
        <p:spPr bwMode="auto">
          <a:xfrm flipV="1">
            <a:off x="386220" y="-1"/>
            <a:ext cx="0" cy="693019"/>
          </a:xfrm>
          <a:prstGeom prst="line">
            <a:avLst/>
          </a:prstGeom>
          <a:noFill/>
          <a:ln w="603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 flipV="1">
            <a:off x="535319" y="-1"/>
            <a:ext cx="0" cy="433137"/>
          </a:xfrm>
          <a:prstGeom prst="line">
            <a:avLst/>
          </a:prstGeom>
          <a:noFill/>
          <a:ln w="60325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-1" y="6670423"/>
            <a:ext cx="10094412" cy="0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flipV="1">
            <a:off x="10010273" y="6241238"/>
            <a:ext cx="0" cy="431800"/>
          </a:xfrm>
          <a:prstGeom prst="line">
            <a:avLst/>
          </a:prstGeom>
          <a:noFill/>
          <a:ln w="38100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直接连接符 7"/>
          <p:cNvSpPr>
            <a:spLocks noChangeShapeType="1"/>
          </p:cNvSpPr>
          <p:nvPr/>
        </p:nvSpPr>
        <p:spPr bwMode="auto">
          <a:xfrm flipV="1">
            <a:off x="10094411" y="6385701"/>
            <a:ext cx="1587" cy="288925"/>
          </a:xfrm>
          <a:prstGeom prst="line">
            <a:avLst/>
          </a:prstGeom>
          <a:noFill/>
          <a:ln w="38100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0" y="1236583"/>
            <a:ext cx="12192000" cy="0"/>
          </a:xfrm>
          <a:prstGeom prst="line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535319" y="1479694"/>
            <a:ext cx="2565268" cy="4598532"/>
            <a:chOff x="535319" y="1479694"/>
            <a:chExt cx="2565268" cy="4598532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14" t="24445" r="30098" b="17255"/>
            <a:stretch/>
          </p:blipFill>
          <p:spPr>
            <a:xfrm>
              <a:off x="535319" y="1479694"/>
              <a:ext cx="2565268" cy="3589074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535319" y="5062563"/>
              <a:ext cx="247562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驰</a:t>
              </a:r>
              <a:r>
                <a:rPr lang="zh-CN" altLang="en-US" sz="2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弟</a:t>
              </a:r>
              <a:endPara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“表达式情况真多！”</a:t>
              </a:r>
              <a:endPara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状态：表达式计算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211328" y="1463041"/>
            <a:ext cx="2838933" cy="4590454"/>
            <a:chOff x="9211328" y="1463041"/>
            <a:chExt cx="2838933" cy="4590454"/>
          </a:xfrm>
        </p:grpSpPr>
        <p:sp>
          <p:nvSpPr>
            <p:cNvPr id="19" name="文本框 18"/>
            <p:cNvSpPr txBox="1"/>
            <p:nvPr/>
          </p:nvSpPr>
          <p:spPr>
            <a:xfrm>
              <a:off x="9333145" y="5037832"/>
              <a:ext cx="25124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乾坤</a:t>
              </a:r>
              <a:endPara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“</a:t>
              </a:r>
              <a:r>
                <a:rPr lang="en-US" altLang="zh-CN" sz="2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xx</a:t>
              </a:r>
              <a:r>
                <a:rPr lang="zh-CN" altLang="en-US" sz="2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还有谜之</a:t>
              </a:r>
              <a:r>
                <a:rPr lang="en-US" altLang="zh-CN" sz="2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bug</a:t>
              </a:r>
              <a:r>
                <a:rPr lang="zh-CN" altLang="en-US" sz="2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”</a:t>
              </a:r>
              <a:r>
                <a:rPr lang="en-US" altLang="zh-CN" sz="2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状态：测试狗</a:t>
              </a:r>
              <a:r>
                <a:rPr lang="en-US" altLang="zh-CN" sz="2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-_-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1328" y="1463041"/>
              <a:ext cx="2838933" cy="3570590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3297170" y="1469288"/>
            <a:ext cx="2694956" cy="4634755"/>
            <a:chOff x="3297170" y="1469288"/>
            <a:chExt cx="2694956" cy="4634755"/>
          </a:xfrm>
        </p:grpSpPr>
        <p:sp>
          <p:nvSpPr>
            <p:cNvPr id="17" name="文本框 16"/>
            <p:cNvSpPr txBox="1"/>
            <p:nvPr/>
          </p:nvSpPr>
          <p:spPr>
            <a:xfrm>
              <a:off x="3534454" y="5088380"/>
              <a:ext cx="237172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兵哥</a:t>
              </a:r>
              <a:endPara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“硬编码”</a:t>
              </a:r>
              <a:endPara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状态：语法解析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7170" y="1469288"/>
              <a:ext cx="2694956" cy="3589074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6230478" y="1469287"/>
            <a:ext cx="2745012" cy="4615144"/>
            <a:chOff x="6230478" y="1469287"/>
            <a:chExt cx="2745012" cy="4615144"/>
          </a:xfrm>
        </p:grpSpPr>
        <p:sp>
          <p:nvSpPr>
            <p:cNvPr id="16" name="文本框 15"/>
            <p:cNvSpPr txBox="1"/>
            <p:nvPr/>
          </p:nvSpPr>
          <p:spPr>
            <a:xfrm>
              <a:off x="6263833" y="5068768"/>
              <a:ext cx="261738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天季</a:t>
              </a:r>
              <a:endPara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“</a:t>
              </a:r>
              <a:r>
                <a:rPr lang="en-US" altLang="zh-CN" sz="2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so </a:t>
              </a:r>
              <a:r>
                <a:rPr lang="en-US" altLang="zh-CN" sz="2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easy!</a:t>
              </a:r>
              <a:r>
                <a:rPr lang="zh-CN" altLang="en-US" sz="2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”</a:t>
              </a:r>
              <a:endPara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状</a:t>
              </a:r>
              <a:r>
                <a:rPr lang="zh-CN" altLang="en-US" sz="2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态</a:t>
              </a:r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 </a:t>
              </a:r>
              <a:r>
                <a:rPr lang="zh-CN" altLang="en-US" sz="2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输入输</a:t>
              </a:r>
              <a:r>
                <a:rPr lang="zh-CN" altLang="en-US" sz="2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出报</a:t>
              </a:r>
              <a:r>
                <a:rPr lang="zh-CN" altLang="en-US" sz="2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告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0478" y="1469287"/>
              <a:ext cx="2745012" cy="35685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566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838200" y="200433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2. 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是什么？不是什么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？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6"/>
          <p:cNvSpPr>
            <a:spLocks noChangeArrowheads="1"/>
          </p:cNvSpPr>
          <p:nvPr/>
        </p:nvSpPr>
        <p:spPr bwMode="auto">
          <a:xfrm>
            <a:off x="10346503" y="6462153"/>
            <a:ext cx="14991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Verdana" panose="020B0604030504040204" pitchFamily="34" charset="0"/>
              </a:rPr>
              <a:t>wellyzhangc@gmail.com</a:t>
            </a:r>
          </a:p>
        </p:txBody>
      </p:sp>
      <p:sp>
        <p:nvSpPr>
          <p:cNvPr id="16" name="直接连接符 5"/>
          <p:cNvSpPr>
            <a:spLocks noChangeShapeType="1"/>
          </p:cNvSpPr>
          <p:nvPr/>
        </p:nvSpPr>
        <p:spPr bwMode="auto">
          <a:xfrm flipV="1">
            <a:off x="386220" y="-1"/>
            <a:ext cx="0" cy="693019"/>
          </a:xfrm>
          <a:prstGeom prst="line">
            <a:avLst/>
          </a:prstGeom>
          <a:noFill/>
          <a:ln w="603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直接连接符 7"/>
          <p:cNvSpPr>
            <a:spLocks noChangeShapeType="1"/>
          </p:cNvSpPr>
          <p:nvPr/>
        </p:nvSpPr>
        <p:spPr bwMode="auto">
          <a:xfrm flipV="1">
            <a:off x="535319" y="-1"/>
            <a:ext cx="0" cy="433137"/>
          </a:xfrm>
          <a:prstGeom prst="line">
            <a:avLst/>
          </a:prstGeom>
          <a:noFill/>
          <a:ln w="60325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-1" y="6670423"/>
            <a:ext cx="10094412" cy="0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 flipV="1">
            <a:off x="10010273" y="6241238"/>
            <a:ext cx="0" cy="431800"/>
          </a:xfrm>
          <a:prstGeom prst="line">
            <a:avLst/>
          </a:prstGeom>
          <a:noFill/>
          <a:ln w="38100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直接连接符 7"/>
          <p:cNvSpPr>
            <a:spLocks noChangeShapeType="1"/>
          </p:cNvSpPr>
          <p:nvPr/>
        </p:nvSpPr>
        <p:spPr bwMode="auto">
          <a:xfrm flipV="1">
            <a:off x="10094411" y="6385701"/>
            <a:ext cx="1587" cy="288925"/>
          </a:xfrm>
          <a:prstGeom prst="line">
            <a:avLst/>
          </a:prstGeom>
          <a:noFill/>
          <a:ln w="38100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0" y="1236583"/>
            <a:ext cx="12192000" cy="0"/>
          </a:xfrm>
          <a:prstGeom prst="line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535319" y="3960280"/>
            <a:ext cx="10818481" cy="2164405"/>
            <a:chOff x="535319" y="4003377"/>
            <a:chExt cx="10818481" cy="216440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19" y="4710457"/>
              <a:ext cx="2552700" cy="145732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6567" y="4733781"/>
              <a:ext cx="4053432" cy="123217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4350" y="4003377"/>
              <a:ext cx="3219450" cy="2095500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859067" y="1665769"/>
            <a:ext cx="9582077" cy="2006460"/>
            <a:chOff x="859067" y="1665769"/>
            <a:chExt cx="9582077" cy="200646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6"/>
            <a:srcRect t="28678"/>
            <a:stretch/>
          </p:blipFill>
          <p:spPr>
            <a:xfrm>
              <a:off x="3566567" y="2094572"/>
              <a:ext cx="4053432" cy="1002105"/>
            </a:xfrm>
            <a:prstGeom prst="rect">
              <a:avLst/>
            </a:prstGeom>
          </p:spPr>
        </p:pic>
        <p:pic>
          <p:nvPicPr>
            <p:cNvPr id="1028" name="Picture 4" descr="http://t2.qlogo.cn/mbloghead/2633fe20e63f9ea483e0/18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067" y="1665769"/>
              <a:ext cx="2006460" cy="2006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://files.colabug.com/forum/201404/24/091135xmb9b5cfp7076v6p.png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93" t="2976" r="31469" b="18608"/>
            <a:stretch/>
          </p:blipFill>
          <p:spPr bwMode="auto">
            <a:xfrm>
              <a:off x="8140065" y="1780149"/>
              <a:ext cx="2301079" cy="1565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21766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200433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3. 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好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吧，它能干啥？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10346503" y="6462153"/>
            <a:ext cx="14991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Verdana" panose="020B0604030504040204" pitchFamily="34" charset="0"/>
              </a:rPr>
              <a:t>wellyzhangc@gmail.com</a:t>
            </a:r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 flipV="1">
            <a:off x="386220" y="-1"/>
            <a:ext cx="0" cy="693019"/>
          </a:xfrm>
          <a:prstGeom prst="line">
            <a:avLst/>
          </a:prstGeom>
          <a:noFill/>
          <a:ln w="603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接连接符 7"/>
          <p:cNvSpPr>
            <a:spLocks noChangeShapeType="1"/>
          </p:cNvSpPr>
          <p:nvPr/>
        </p:nvSpPr>
        <p:spPr bwMode="auto">
          <a:xfrm flipV="1">
            <a:off x="535319" y="-1"/>
            <a:ext cx="0" cy="433137"/>
          </a:xfrm>
          <a:prstGeom prst="line">
            <a:avLst/>
          </a:prstGeom>
          <a:noFill/>
          <a:ln w="60325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-1" y="6670423"/>
            <a:ext cx="10094412" cy="0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flipV="1">
            <a:off x="10010273" y="6241238"/>
            <a:ext cx="0" cy="431800"/>
          </a:xfrm>
          <a:prstGeom prst="line">
            <a:avLst/>
          </a:prstGeom>
          <a:noFill/>
          <a:ln w="38100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直接连接符 7"/>
          <p:cNvSpPr>
            <a:spLocks noChangeShapeType="1"/>
          </p:cNvSpPr>
          <p:nvPr/>
        </p:nvSpPr>
        <p:spPr bwMode="auto">
          <a:xfrm flipV="1">
            <a:off x="10094411" y="6385701"/>
            <a:ext cx="1587" cy="288925"/>
          </a:xfrm>
          <a:prstGeom prst="line">
            <a:avLst/>
          </a:prstGeom>
          <a:noFill/>
          <a:ln w="38100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0" y="1236583"/>
            <a:ext cx="12192000" cy="0"/>
          </a:xfrm>
          <a:prstGeom prst="line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410" y="1497964"/>
            <a:ext cx="7152923" cy="499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42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>
            <a:spLocks noChangeArrowheads="1"/>
          </p:cNvSpPr>
          <p:nvPr/>
        </p:nvSpPr>
        <p:spPr bwMode="auto">
          <a:xfrm>
            <a:off x="10346503" y="6462153"/>
            <a:ext cx="14991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Verdana" panose="020B0604030504040204" pitchFamily="34" charset="0"/>
              </a:rPr>
              <a:t>wellyzhangc@gmail.com</a:t>
            </a:r>
          </a:p>
        </p:txBody>
      </p:sp>
      <p:sp>
        <p:nvSpPr>
          <p:cNvPr id="5" name="直接连接符 5"/>
          <p:cNvSpPr>
            <a:spLocks noChangeShapeType="1"/>
          </p:cNvSpPr>
          <p:nvPr/>
        </p:nvSpPr>
        <p:spPr bwMode="auto">
          <a:xfrm flipV="1">
            <a:off x="386220" y="-1"/>
            <a:ext cx="0" cy="693019"/>
          </a:xfrm>
          <a:prstGeom prst="line">
            <a:avLst/>
          </a:prstGeom>
          <a:noFill/>
          <a:ln w="603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 flipV="1">
            <a:off x="535319" y="-1"/>
            <a:ext cx="0" cy="433137"/>
          </a:xfrm>
          <a:prstGeom prst="line">
            <a:avLst/>
          </a:prstGeom>
          <a:noFill/>
          <a:ln w="60325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1236583"/>
            <a:ext cx="12192000" cy="0"/>
          </a:xfrm>
          <a:prstGeom prst="line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8200" y="200433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4. 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有技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术难点吗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？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-1" y="6670423"/>
            <a:ext cx="10094412" cy="0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 flipV="1">
            <a:off x="10010273" y="6241238"/>
            <a:ext cx="0" cy="431800"/>
          </a:xfrm>
          <a:prstGeom prst="line">
            <a:avLst/>
          </a:prstGeom>
          <a:noFill/>
          <a:ln w="38100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直接连接符 7"/>
          <p:cNvSpPr>
            <a:spLocks noChangeShapeType="1"/>
          </p:cNvSpPr>
          <p:nvPr/>
        </p:nvSpPr>
        <p:spPr bwMode="auto">
          <a:xfrm flipV="1">
            <a:off x="10094411" y="6385701"/>
            <a:ext cx="1587" cy="288925"/>
          </a:xfrm>
          <a:prstGeom prst="line">
            <a:avLst/>
          </a:prstGeom>
          <a:noFill/>
          <a:ln w="38100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495444" y="1507233"/>
            <a:ext cx="2443252" cy="2357078"/>
            <a:chOff x="2495444" y="1507233"/>
            <a:chExt cx="2443252" cy="2357078"/>
          </a:xfrm>
        </p:grpSpPr>
        <p:pic>
          <p:nvPicPr>
            <p:cNvPr id="2050" name="Picture 2" descr="http://cn.dreamstime.com/%e6%95%8f%e6%8d%b7%e6%80%a7%e7%8b%97%e8%b7%b3-thumb1322081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5444" y="1507233"/>
              <a:ext cx="2443252" cy="1624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文本框 1"/>
            <p:cNvSpPr txBox="1"/>
            <p:nvPr/>
          </p:nvSpPr>
          <p:spPr>
            <a:xfrm>
              <a:off x="3243877" y="3402646"/>
              <a:ext cx="9328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跳转</a:t>
              </a:r>
              <a:endPara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375118" y="4042697"/>
            <a:ext cx="2067031" cy="2357076"/>
            <a:chOff x="7375118" y="4042697"/>
            <a:chExt cx="2067031" cy="235707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6285" y="4042697"/>
              <a:ext cx="1657150" cy="1796566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7375118" y="5938108"/>
              <a:ext cx="20670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语句</a:t>
              </a:r>
              <a:r>
                <a:rPr lang="zh-CN" altLang="en-US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块作</a:t>
              </a:r>
              <a:r>
                <a:rPr lang="zh-CN" altLang="en-US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用域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434420" y="1386392"/>
            <a:ext cx="2034018" cy="2477918"/>
            <a:chOff x="7434420" y="1386392"/>
            <a:chExt cx="2034018" cy="2477918"/>
          </a:xfrm>
        </p:grpSpPr>
        <p:pic>
          <p:nvPicPr>
            <p:cNvPr id="1026" name="Picture 2" descr="http://img1.guokr.com/image/XIsn6pWxW7ulX38S81Vfa99DUelAOqhU7X6kgZEHP9gsAgAA-AAAAFBO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219"/>
            <a:stretch/>
          </p:blipFill>
          <p:spPr bwMode="auto">
            <a:xfrm>
              <a:off x="7434420" y="1386392"/>
              <a:ext cx="1809015" cy="18861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文本框 7"/>
            <p:cNvSpPr txBox="1"/>
            <p:nvPr/>
          </p:nvSpPr>
          <p:spPr>
            <a:xfrm>
              <a:off x="7437113" y="3402645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数组递归定义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862092" y="4065746"/>
            <a:ext cx="3701471" cy="2334027"/>
            <a:chOff x="1862092" y="4065746"/>
            <a:chExt cx="3701471" cy="2334027"/>
          </a:xfrm>
        </p:grpSpPr>
        <p:pic>
          <p:nvPicPr>
            <p:cNvPr id="1028" name="Picture 4" descr="http://images.cnitblog.com/blog/356524/201306/20172502-b33f908caab84c7c9c7331baa8050fd4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2092" y="4065746"/>
              <a:ext cx="3701471" cy="1818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文本框 8"/>
            <p:cNvSpPr txBox="1"/>
            <p:nvPr/>
          </p:nvSpPr>
          <p:spPr>
            <a:xfrm>
              <a:off x="3310204" y="593810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分词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9994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>
            <a:spLocks noChangeArrowheads="1"/>
          </p:cNvSpPr>
          <p:nvPr/>
        </p:nvSpPr>
        <p:spPr bwMode="auto">
          <a:xfrm>
            <a:off x="10346503" y="6462153"/>
            <a:ext cx="14991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Verdana" panose="020B0604030504040204" pitchFamily="34" charset="0"/>
              </a:rPr>
              <a:t>w</a:t>
            </a:r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Verdana" panose="020B0604030504040204" pitchFamily="34" charset="0"/>
              </a:rPr>
              <a:t>ellyzhangc@gmail.com</a:t>
            </a:r>
          </a:p>
        </p:txBody>
      </p:sp>
      <p:sp>
        <p:nvSpPr>
          <p:cNvPr id="5" name="直接连接符 5"/>
          <p:cNvSpPr>
            <a:spLocks noChangeShapeType="1"/>
          </p:cNvSpPr>
          <p:nvPr/>
        </p:nvSpPr>
        <p:spPr bwMode="auto">
          <a:xfrm flipV="1">
            <a:off x="386220" y="-1"/>
            <a:ext cx="0" cy="693019"/>
          </a:xfrm>
          <a:prstGeom prst="line">
            <a:avLst/>
          </a:prstGeom>
          <a:noFill/>
          <a:ln w="603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 flipV="1">
            <a:off x="535319" y="-1"/>
            <a:ext cx="0" cy="433137"/>
          </a:xfrm>
          <a:prstGeom prst="line">
            <a:avLst/>
          </a:prstGeom>
          <a:noFill/>
          <a:ln w="60325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1236583"/>
            <a:ext cx="12192000" cy="0"/>
          </a:xfrm>
          <a:prstGeom prst="line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 txBox="1">
            <a:spLocks/>
          </p:cNvSpPr>
          <p:nvPr/>
        </p:nvSpPr>
        <p:spPr>
          <a:xfrm>
            <a:off x="838200" y="2004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5. 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少</a:t>
            </a:r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BB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，有本事亮代码！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-1" y="6670423"/>
            <a:ext cx="10094412" cy="0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 flipV="1">
            <a:off x="10010273" y="6241238"/>
            <a:ext cx="0" cy="431800"/>
          </a:xfrm>
          <a:prstGeom prst="line">
            <a:avLst/>
          </a:prstGeom>
          <a:noFill/>
          <a:ln w="38100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直接连接符 7"/>
          <p:cNvSpPr>
            <a:spLocks noChangeShapeType="1"/>
          </p:cNvSpPr>
          <p:nvPr/>
        </p:nvSpPr>
        <p:spPr bwMode="auto">
          <a:xfrm flipV="1">
            <a:off x="10094411" y="6385701"/>
            <a:ext cx="1587" cy="288925"/>
          </a:xfrm>
          <a:prstGeom prst="line">
            <a:avLst/>
          </a:prstGeom>
          <a:noFill/>
          <a:ln w="38100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795089" y="3116912"/>
            <a:ext cx="6601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https://github.com/WellyZhang/ICJs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5505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10346503" y="6462153"/>
            <a:ext cx="14991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Verdana" panose="020B0604030504040204" pitchFamily="34" charset="0"/>
              </a:rPr>
              <a:t>w</a:t>
            </a:r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Verdana" panose="020B0604030504040204" pitchFamily="34" charset="0"/>
              </a:rPr>
              <a:t>ellyzhangc@gmail.com</a:t>
            </a:r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 flipV="1">
            <a:off x="386220" y="-1"/>
            <a:ext cx="0" cy="693019"/>
          </a:xfrm>
          <a:prstGeom prst="line">
            <a:avLst/>
          </a:prstGeom>
          <a:noFill/>
          <a:ln w="603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接连接符 7"/>
          <p:cNvSpPr>
            <a:spLocks noChangeShapeType="1"/>
          </p:cNvSpPr>
          <p:nvPr/>
        </p:nvSpPr>
        <p:spPr bwMode="auto">
          <a:xfrm flipV="1">
            <a:off x="535319" y="-1"/>
            <a:ext cx="0" cy="433137"/>
          </a:xfrm>
          <a:prstGeom prst="line">
            <a:avLst/>
          </a:prstGeom>
          <a:noFill/>
          <a:ln w="60325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-1" y="6670423"/>
            <a:ext cx="10094412" cy="0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 flipV="1">
            <a:off x="10010273" y="6241238"/>
            <a:ext cx="0" cy="431800"/>
          </a:xfrm>
          <a:prstGeom prst="line">
            <a:avLst/>
          </a:prstGeom>
          <a:noFill/>
          <a:ln w="38100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直接连接符 7"/>
          <p:cNvSpPr>
            <a:spLocks noChangeShapeType="1"/>
          </p:cNvSpPr>
          <p:nvPr/>
        </p:nvSpPr>
        <p:spPr bwMode="auto">
          <a:xfrm flipV="1">
            <a:off x="10094411" y="6385701"/>
            <a:ext cx="1587" cy="288925"/>
          </a:xfrm>
          <a:prstGeom prst="line">
            <a:avLst/>
          </a:prstGeom>
          <a:noFill/>
          <a:ln w="38100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953436" y="3044280"/>
            <a:ext cx="42851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程序死循环中</a:t>
            </a:r>
            <a:r>
              <a:rPr lang="en-US" altLang="zh-CN" sz="4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......</a:t>
            </a:r>
            <a:endParaRPr lang="zh-CN" altLang="en-US" sz="4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2613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>
            <a:spLocks noChangeArrowheads="1"/>
          </p:cNvSpPr>
          <p:nvPr/>
        </p:nvSpPr>
        <p:spPr bwMode="auto">
          <a:xfrm>
            <a:off x="10346503" y="6462153"/>
            <a:ext cx="14991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Verdana" panose="020B0604030504040204" pitchFamily="34" charset="0"/>
              </a:rPr>
              <a:t>wellyzhangc@gmail.com</a:t>
            </a:r>
            <a:endParaRPr lang="en-US" altLang="zh-CN" sz="1000" dirty="0" smtClean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5" name="直接连接符 5"/>
          <p:cNvSpPr>
            <a:spLocks noChangeShapeType="1"/>
          </p:cNvSpPr>
          <p:nvPr/>
        </p:nvSpPr>
        <p:spPr bwMode="auto">
          <a:xfrm flipV="1">
            <a:off x="386220" y="-1"/>
            <a:ext cx="0" cy="693019"/>
          </a:xfrm>
          <a:prstGeom prst="line">
            <a:avLst/>
          </a:prstGeom>
          <a:noFill/>
          <a:ln w="603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 flipV="1">
            <a:off x="535319" y="-1"/>
            <a:ext cx="0" cy="433137"/>
          </a:xfrm>
          <a:prstGeom prst="line">
            <a:avLst/>
          </a:prstGeom>
          <a:noFill/>
          <a:ln w="60325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-1" y="6670423"/>
            <a:ext cx="10094412" cy="0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 flipV="1">
            <a:off x="10010273" y="6241238"/>
            <a:ext cx="0" cy="431800"/>
          </a:xfrm>
          <a:prstGeom prst="line">
            <a:avLst/>
          </a:prstGeom>
          <a:noFill/>
          <a:ln w="38100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直接连接符 7"/>
          <p:cNvSpPr>
            <a:spLocks noChangeShapeType="1"/>
          </p:cNvSpPr>
          <p:nvPr/>
        </p:nvSpPr>
        <p:spPr bwMode="auto">
          <a:xfrm flipV="1">
            <a:off x="10094411" y="6385701"/>
            <a:ext cx="1587" cy="288925"/>
          </a:xfrm>
          <a:prstGeom prst="line">
            <a:avLst/>
          </a:prstGeom>
          <a:noFill/>
          <a:ln w="38100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" name="Picture 3" descr="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4061" y="-966471"/>
            <a:ext cx="13417966" cy="8386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本框 13"/>
          <p:cNvSpPr txBox="1"/>
          <p:nvPr/>
        </p:nvSpPr>
        <p:spPr>
          <a:xfrm>
            <a:off x="5558463" y="2912685"/>
            <a:ext cx="832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Thx!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2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744</Words>
  <Application>Microsoft Office PowerPoint</Application>
  <PresentationFormat>宽屏</PresentationFormat>
  <Paragraphs>77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Calibri Light</vt:lpstr>
      <vt:lpstr>Times New Roman</vt:lpstr>
      <vt:lpstr>Verdana</vt:lpstr>
      <vt:lpstr>Office 主题</vt:lpstr>
      <vt:lpstr>JavaScript的C++解释器</vt:lpstr>
      <vt:lpstr>1. 当我们谈论解释器的时候我们在干啥？</vt:lpstr>
      <vt:lpstr>2. 是什么？不是什么？</vt:lpstr>
      <vt:lpstr>3. 好吧，它能干啥？</vt:lpstr>
      <vt:lpstr>4. 有技术难点吗？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Statistical Learning with Applications in Matlab</dc:title>
  <dc:creator>zchi1995@gmail.com</dc:creator>
  <cp:lastModifiedBy>Microsoft 帐户</cp:lastModifiedBy>
  <cp:revision>72</cp:revision>
  <dcterms:created xsi:type="dcterms:W3CDTF">2014-11-22T02:08:37Z</dcterms:created>
  <dcterms:modified xsi:type="dcterms:W3CDTF">2016-01-15T03:36:18Z</dcterms:modified>
</cp:coreProperties>
</file>