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AAE1"/>
    <a:srgbClr val="4285F4"/>
    <a:srgbClr val="DB4437"/>
    <a:srgbClr val="C7DDFD"/>
    <a:srgbClr val="E8867B"/>
    <a:srgbClr val="005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49"/>
    <p:restoredTop sz="94692"/>
  </p:normalViewPr>
  <p:slideViewPr>
    <p:cSldViewPr snapToGrid="0" snapToObjects="1">
      <p:cViewPr varScale="1">
        <p:scale>
          <a:sx n="41" d="100"/>
          <a:sy n="41" d="100"/>
        </p:scale>
        <p:origin x="296" y="352"/>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8E2FE-87C4-8D4E-B7E9-22F4FDC605EA}" type="datetimeFigureOut">
              <a:rPr lang="en-US" smtClean="0"/>
              <a:t>5/25/22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63920-FAD0-4E46-94AF-F4EE94113ACF}" type="slidenum">
              <a:rPr lang="en-US" smtClean="0"/>
              <a:t>‹#›</a:t>
            </a:fld>
            <a:endParaRPr lang="en-US"/>
          </a:p>
        </p:txBody>
      </p:sp>
    </p:spTree>
    <p:extLst>
      <p:ext uri="{BB962C8B-B14F-4D97-AF65-F5344CB8AC3E}">
        <p14:creationId xmlns:p14="http://schemas.microsoft.com/office/powerpoint/2010/main" val="2884542576"/>
      </p:ext>
    </p:extLst>
  </p:cSld>
  <p:clrMap bg1="lt1" tx1="dk1" bg2="lt2" tx2="dk2" accent1="accent1" accent2="accent2" accent3="accent3" accent4="accent4" accent5="accent5" accent6="accent6" hlink="hlink" folHlink="folHlink"/>
  <p:notesStyle>
    <a:lvl1pPr marL="0" algn="l" defTabSz="3160166" rtl="0" eaLnBrk="1" latinLnBrk="0" hangingPunct="1">
      <a:defRPr sz="4147" kern="1200">
        <a:solidFill>
          <a:schemeClr val="tx1"/>
        </a:solidFill>
        <a:latin typeface="+mn-lt"/>
        <a:ea typeface="+mn-ea"/>
        <a:cs typeface="+mn-cs"/>
      </a:defRPr>
    </a:lvl1pPr>
    <a:lvl2pPr marL="1580083" algn="l" defTabSz="3160166" rtl="0" eaLnBrk="1" latinLnBrk="0" hangingPunct="1">
      <a:defRPr sz="4147" kern="1200">
        <a:solidFill>
          <a:schemeClr val="tx1"/>
        </a:solidFill>
        <a:latin typeface="+mn-lt"/>
        <a:ea typeface="+mn-ea"/>
        <a:cs typeface="+mn-cs"/>
      </a:defRPr>
    </a:lvl2pPr>
    <a:lvl3pPr marL="3160166" algn="l" defTabSz="3160166" rtl="0" eaLnBrk="1" latinLnBrk="0" hangingPunct="1">
      <a:defRPr sz="4147" kern="1200">
        <a:solidFill>
          <a:schemeClr val="tx1"/>
        </a:solidFill>
        <a:latin typeface="+mn-lt"/>
        <a:ea typeface="+mn-ea"/>
        <a:cs typeface="+mn-cs"/>
      </a:defRPr>
    </a:lvl3pPr>
    <a:lvl4pPr marL="4740250" algn="l" defTabSz="3160166" rtl="0" eaLnBrk="1" latinLnBrk="0" hangingPunct="1">
      <a:defRPr sz="4147" kern="1200">
        <a:solidFill>
          <a:schemeClr val="tx1"/>
        </a:solidFill>
        <a:latin typeface="+mn-lt"/>
        <a:ea typeface="+mn-ea"/>
        <a:cs typeface="+mn-cs"/>
      </a:defRPr>
    </a:lvl4pPr>
    <a:lvl5pPr marL="6320333" algn="l" defTabSz="3160166" rtl="0" eaLnBrk="1" latinLnBrk="0" hangingPunct="1">
      <a:defRPr sz="4147" kern="1200">
        <a:solidFill>
          <a:schemeClr val="tx1"/>
        </a:solidFill>
        <a:latin typeface="+mn-lt"/>
        <a:ea typeface="+mn-ea"/>
        <a:cs typeface="+mn-cs"/>
      </a:defRPr>
    </a:lvl5pPr>
    <a:lvl6pPr marL="7900416" algn="l" defTabSz="3160166" rtl="0" eaLnBrk="1" latinLnBrk="0" hangingPunct="1">
      <a:defRPr sz="4147" kern="1200">
        <a:solidFill>
          <a:schemeClr val="tx1"/>
        </a:solidFill>
        <a:latin typeface="+mn-lt"/>
        <a:ea typeface="+mn-ea"/>
        <a:cs typeface="+mn-cs"/>
      </a:defRPr>
    </a:lvl6pPr>
    <a:lvl7pPr marL="9480499" algn="l" defTabSz="3160166" rtl="0" eaLnBrk="1" latinLnBrk="0" hangingPunct="1">
      <a:defRPr sz="4147" kern="1200">
        <a:solidFill>
          <a:schemeClr val="tx1"/>
        </a:solidFill>
        <a:latin typeface="+mn-lt"/>
        <a:ea typeface="+mn-ea"/>
        <a:cs typeface="+mn-cs"/>
      </a:defRPr>
    </a:lvl7pPr>
    <a:lvl8pPr marL="11060582" algn="l" defTabSz="3160166" rtl="0" eaLnBrk="1" latinLnBrk="0" hangingPunct="1">
      <a:defRPr sz="4147" kern="1200">
        <a:solidFill>
          <a:schemeClr val="tx1"/>
        </a:solidFill>
        <a:latin typeface="+mn-lt"/>
        <a:ea typeface="+mn-ea"/>
        <a:cs typeface="+mn-cs"/>
      </a:defRPr>
    </a:lvl8pPr>
    <a:lvl9pPr marL="12640666" algn="l" defTabSz="3160166"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63920-FAD0-4E46-94AF-F4EE94113ACF}" type="slidenum">
              <a:rPr lang="en-US" smtClean="0"/>
              <a:t>1</a:t>
            </a:fld>
            <a:endParaRPr lang="en-US"/>
          </a:p>
        </p:txBody>
      </p:sp>
    </p:spTree>
    <p:extLst>
      <p:ext uri="{BB962C8B-B14F-4D97-AF65-F5344CB8AC3E}">
        <p14:creationId xmlns:p14="http://schemas.microsoft.com/office/powerpoint/2010/main" val="47718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4E680D-8A50-AB4E-992C-218A328D1F1B}"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5145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E680D-8A50-AB4E-992C-218A328D1F1B}"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225109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E680D-8A50-AB4E-992C-218A328D1F1B}"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5074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E680D-8A50-AB4E-992C-218A328D1F1B}"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228496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4E680D-8A50-AB4E-992C-218A328D1F1B}"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30610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E680D-8A50-AB4E-992C-218A328D1F1B}"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128725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4E680D-8A50-AB4E-992C-218A328D1F1B}" type="datetimeFigureOut">
              <a:rPr lang="en-US" smtClean="0"/>
              <a:t>5/25/22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376378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4E680D-8A50-AB4E-992C-218A328D1F1B}" type="datetimeFigureOut">
              <a:rPr lang="en-US" smtClean="0"/>
              <a:t>5/25/22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119540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E680D-8A50-AB4E-992C-218A328D1F1B}" type="datetimeFigureOut">
              <a:rPr lang="en-US" smtClean="0"/>
              <a:t>5/25/22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143948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184E680D-8A50-AB4E-992C-218A328D1F1B}"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187256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184E680D-8A50-AB4E-992C-218A328D1F1B}"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0080A-F16D-984A-B4E4-6C4813E0E248}" type="slidenum">
              <a:rPr lang="en-US" smtClean="0"/>
              <a:t>‹#›</a:t>
            </a:fld>
            <a:endParaRPr lang="en-US"/>
          </a:p>
        </p:txBody>
      </p:sp>
    </p:spTree>
    <p:extLst>
      <p:ext uri="{BB962C8B-B14F-4D97-AF65-F5344CB8AC3E}">
        <p14:creationId xmlns:p14="http://schemas.microsoft.com/office/powerpoint/2010/main" val="117823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latin typeface="Times New Roman" panose="02020603050405020304" pitchFamily="18" charset="0"/>
                <a:cs typeface="Times New Roman" panose="02020603050405020304" pitchFamily="18" charset="0"/>
              </a:defRPr>
            </a:lvl1pPr>
          </a:lstStyle>
          <a:p>
            <a:fld id="{184E680D-8A50-AB4E-992C-218A328D1F1B}" type="datetimeFigureOut">
              <a:rPr lang="en-US" smtClean="0"/>
              <a:pPr/>
              <a:t>5/25/22</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latin typeface="Times New Roman" panose="02020603050405020304" pitchFamily="18" charset="0"/>
                <a:cs typeface="Times New Roman" panose="02020603050405020304" pitchFamily="18" charset="0"/>
              </a:defRPr>
            </a:lvl1pPr>
          </a:lstStyle>
          <a:p>
            <a:fld id="{16E0080A-F16D-984A-B4E4-6C4813E0E248}" type="slidenum">
              <a:rPr lang="en-US" smtClean="0"/>
              <a:pPr/>
              <a:t>‹#›</a:t>
            </a:fld>
            <a:endParaRPr lang="en-US"/>
          </a:p>
        </p:txBody>
      </p:sp>
    </p:spTree>
    <p:extLst>
      <p:ext uri="{BB962C8B-B14F-4D97-AF65-F5344CB8AC3E}">
        <p14:creationId xmlns:p14="http://schemas.microsoft.com/office/powerpoint/2010/main" val="235564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Times New Roman" panose="02020603050405020304" pitchFamily="18" charset="0"/>
          <a:ea typeface="+mn-ea"/>
          <a:cs typeface="Times New Roman" panose="02020603050405020304" pitchFamily="18" charset="0"/>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Times New Roman" panose="02020603050405020304" pitchFamily="18" charset="0"/>
          <a:ea typeface="+mn-ea"/>
          <a:cs typeface="Times New Roman" panose="02020603050405020304" pitchFamily="18" charset="0"/>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Times New Roman" panose="02020603050405020304" pitchFamily="18" charset="0"/>
          <a:ea typeface="+mn-ea"/>
          <a:cs typeface="Times New Roman" panose="02020603050405020304" pitchFamily="18" charset="0"/>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Times New Roman" panose="02020603050405020304" pitchFamily="18" charset="0"/>
          <a:ea typeface="+mn-ea"/>
          <a:cs typeface="Times New Roman" panose="02020603050405020304" pitchFamily="18" charset="0"/>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Times New Roman" panose="02020603050405020304" pitchFamily="18" charset="0"/>
          <a:ea typeface="+mn-ea"/>
          <a:cs typeface="Times New Roman" panose="02020603050405020304" pitchFamily="18" charset="0"/>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emf"/><Relationship Id="rId5" Type="http://schemas.microsoft.com/office/2007/relationships/hdphoto" Target="../media/hdphoto1.wdp"/><Relationship Id="rId10" Type="http://schemas.openxmlformats.org/officeDocument/2006/relationships/image" Target="../media/image7.emf"/><Relationship Id="rId4" Type="http://schemas.openxmlformats.org/officeDocument/2006/relationships/image" Target="../media/image2.png"/><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46A47C-3285-FF48-8BBF-AEEE04D4AA79}"/>
              </a:ext>
            </a:extLst>
          </p:cNvPr>
          <p:cNvSpPr txBox="1"/>
          <p:nvPr/>
        </p:nvSpPr>
        <p:spPr>
          <a:xfrm>
            <a:off x="10199468" y="257908"/>
            <a:ext cx="23492265" cy="1200329"/>
          </a:xfrm>
          <a:prstGeom prst="rect">
            <a:avLst/>
          </a:prstGeom>
          <a:noFill/>
        </p:spPr>
        <p:txBody>
          <a:bodyPr wrap="none" rtlCol="0">
            <a:spAutoFit/>
          </a:bodyPr>
          <a:lstStyle/>
          <a:p>
            <a:r>
              <a:rPr lang="en-US" sz="7200" b="1" dirty="0">
                <a:solidFill>
                  <a:srgbClr val="24AAE1"/>
                </a:solidFill>
                <a:latin typeface="Times New Roman" panose="02020603050405020304" pitchFamily="18" charset="0"/>
                <a:cs typeface="Times New Roman" panose="02020603050405020304" pitchFamily="18" charset="0"/>
              </a:rPr>
              <a:t>DETR++: Taming Your Multi-Scale Detection Transformer</a:t>
            </a:r>
          </a:p>
        </p:txBody>
      </p:sp>
      <p:sp>
        <p:nvSpPr>
          <p:cNvPr id="5" name="TextBox 4">
            <a:extLst>
              <a:ext uri="{FF2B5EF4-FFF2-40B4-BE49-F238E27FC236}">
                <a16:creationId xmlns:a16="http://schemas.microsoft.com/office/drawing/2014/main" id="{FF17636A-CD8D-8B4B-8DCF-1A4BA6088233}"/>
              </a:ext>
            </a:extLst>
          </p:cNvPr>
          <p:cNvSpPr txBox="1"/>
          <p:nvPr/>
        </p:nvSpPr>
        <p:spPr>
          <a:xfrm>
            <a:off x="6175899" y="1678946"/>
            <a:ext cx="31885652" cy="923330"/>
          </a:xfrm>
          <a:prstGeom prst="rect">
            <a:avLst/>
          </a:prstGeom>
          <a:noFill/>
        </p:spPr>
        <p:txBody>
          <a:bodyPr wrap="none" rtlCol="0">
            <a:spAutoFit/>
          </a:bodyPr>
          <a:lstStyle/>
          <a:p>
            <a:r>
              <a:rPr lang="en-US" sz="5400" dirty="0">
                <a:latin typeface="Times New Roman" panose="02020603050405020304" pitchFamily="18" charset="0"/>
                <a:cs typeface="Times New Roman" panose="02020603050405020304" pitchFamily="18" charset="0"/>
              </a:rPr>
              <a:t>Chi Zhang</a:t>
            </a:r>
            <a:r>
              <a:rPr lang="en-US" sz="5400" baseline="30000" dirty="0">
                <a:latin typeface="Times New Roman" panose="02020603050405020304" pitchFamily="18" charset="0"/>
                <a:cs typeface="Times New Roman" panose="02020603050405020304" pitchFamily="18" charset="0"/>
              </a:rPr>
              <a:t>1,2,★</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Lijuan</a:t>
            </a:r>
            <a:r>
              <a:rPr lang="en-US" sz="5400" dirty="0">
                <a:latin typeface="Times New Roman" panose="02020603050405020304" pitchFamily="18" charset="0"/>
                <a:cs typeface="Times New Roman" panose="02020603050405020304" pitchFamily="18" charset="0"/>
              </a:rPr>
              <a:t> Liu</a:t>
            </a:r>
            <a:r>
              <a:rPr lang="en-US" sz="5400" baseline="30000" dirty="0">
                <a:latin typeface="Times New Roman" panose="02020603050405020304" pitchFamily="18" charset="0"/>
                <a:cs typeface="Times New Roman" panose="02020603050405020304" pitchFamily="18" charset="0"/>
              </a:rPr>
              <a:t>2</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Xiaoxue</a:t>
            </a:r>
            <a:r>
              <a:rPr lang="en-US" sz="5400" dirty="0">
                <a:latin typeface="Times New Roman" panose="02020603050405020304" pitchFamily="18" charset="0"/>
                <a:cs typeface="Times New Roman" panose="02020603050405020304" pitchFamily="18" charset="0"/>
              </a:rPr>
              <a:t> Zang</a:t>
            </a:r>
            <a:r>
              <a:rPr lang="en-US" sz="5400" baseline="30000" dirty="0">
                <a:latin typeface="Times New Roman" panose="02020603050405020304" pitchFamily="18" charset="0"/>
                <a:cs typeface="Times New Roman" panose="02020603050405020304" pitchFamily="18" charset="0"/>
              </a:rPr>
              <a:t>2,★</a:t>
            </a:r>
            <a:r>
              <a:rPr lang="en-US" sz="5400" dirty="0">
                <a:latin typeface="Times New Roman" panose="02020603050405020304" pitchFamily="18" charset="0"/>
                <a:cs typeface="Times New Roman" panose="02020603050405020304" pitchFamily="18" charset="0"/>
              </a:rPr>
              <a:t>    Frederick Liu</a:t>
            </a:r>
            <a:r>
              <a:rPr lang="en-US" sz="5400" baseline="30000" dirty="0">
                <a:latin typeface="Times New Roman" panose="02020603050405020304" pitchFamily="18" charset="0"/>
                <a:cs typeface="Times New Roman" panose="02020603050405020304" pitchFamily="18" charset="0"/>
              </a:rPr>
              <a:t>2</a:t>
            </a:r>
            <a:r>
              <a:rPr lang="en-US" sz="5400" dirty="0">
                <a:latin typeface="Times New Roman" panose="02020603050405020304" pitchFamily="18" charset="0"/>
                <a:cs typeface="Times New Roman" panose="02020603050405020304" pitchFamily="18" charset="0"/>
              </a:rPr>
              <a:t>    Hao Zhang</a:t>
            </a:r>
            <a:r>
              <a:rPr lang="en-US" sz="5400" baseline="30000" dirty="0">
                <a:latin typeface="Times New Roman" panose="02020603050405020304" pitchFamily="18" charset="0"/>
                <a:cs typeface="Times New Roman" panose="02020603050405020304" pitchFamily="18" charset="0"/>
              </a:rPr>
              <a:t>2</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Xinying</a:t>
            </a:r>
            <a:r>
              <a:rPr lang="en-US" sz="5400" dirty="0">
                <a:latin typeface="Times New Roman" panose="02020603050405020304" pitchFamily="18" charset="0"/>
                <a:cs typeface="Times New Roman" panose="02020603050405020304" pitchFamily="18" charset="0"/>
              </a:rPr>
              <a:t> Song</a:t>
            </a:r>
            <a:r>
              <a:rPr lang="en-US" sz="5400" baseline="30000" dirty="0">
                <a:latin typeface="Times New Roman" panose="02020603050405020304" pitchFamily="18" charset="0"/>
                <a:cs typeface="Times New Roman" panose="02020603050405020304" pitchFamily="18" charset="0"/>
              </a:rPr>
              <a:t>2</a:t>
            </a:r>
            <a:r>
              <a:rPr lang="en-US" sz="5400" dirty="0">
                <a:latin typeface="Times New Roman" panose="02020603050405020304" pitchFamily="18" charset="0"/>
                <a:cs typeface="Times New Roman" panose="02020603050405020304" pitchFamily="18" charset="0"/>
              </a:rPr>
              <a:t>    Jindong Chen</a:t>
            </a:r>
            <a:r>
              <a:rPr lang="en-US" sz="5400" baseline="30000" dirty="0">
                <a:latin typeface="Times New Roman" panose="02020603050405020304" pitchFamily="18" charset="0"/>
                <a:cs typeface="Times New Roman" panose="02020603050405020304" pitchFamily="18" charset="0"/>
              </a:rPr>
              <a:t>2</a:t>
            </a:r>
          </a:p>
        </p:txBody>
      </p:sp>
      <p:sp>
        <p:nvSpPr>
          <p:cNvPr id="6" name="TextBox 5">
            <a:extLst>
              <a:ext uri="{FF2B5EF4-FFF2-40B4-BE49-F238E27FC236}">
                <a16:creationId xmlns:a16="http://schemas.microsoft.com/office/drawing/2014/main" id="{B4D105DD-B12D-3B4A-8C3B-4F9E45D095D6}"/>
              </a:ext>
            </a:extLst>
          </p:cNvPr>
          <p:cNvSpPr txBox="1"/>
          <p:nvPr/>
        </p:nvSpPr>
        <p:spPr>
          <a:xfrm>
            <a:off x="8916905" y="2863497"/>
            <a:ext cx="26057390" cy="1477328"/>
          </a:xfrm>
          <a:prstGeom prst="rect">
            <a:avLst/>
          </a:prstGeom>
          <a:noFill/>
        </p:spPr>
        <p:txBody>
          <a:bodyPr wrap="none" rtlCol="0">
            <a:spAutoFit/>
          </a:bodyPr>
          <a:lstStyle/>
          <a:p>
            <a:r>
              <a:rPr lang="en-US" sz="5400" baseline="30000" dirty="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5400" dirty="0">
                <a:solidFill>
                  <a:schemeClr val="tx1">
                    <a:lumMod val="75000"/>
                    <a:lumOff val="25000"/>
                  </a:schemeClr>
                </a:solidFill>
                <a:latin typeface="Times New Roman" panose="02020603050405020304" pitchFamily="18" charset="0"/>
                <a:cs typeface="Times New Roman" panose="02020603050405020304" pitchFamily="18" charset="0"/>
              </a:rPr>
              <a:t>Department of Computer Science, University of California, Los Angeles  </a:t>
            </a:r>
            <a:r>
              <a:rPr lang="en-US" sz="5400" baseline="30000" dirty="0">
                <a:solidFill>
                  <a:schemeClr val="tx1">
                    <a:lumMod val="75000"/>
                    <a:lumOff val="25000"/>
                  </a:schemeClr>
                </a:solidFill>
                <a:latin typeface="Times New Roman" panose="02020603050405020304" pitchFamily="18" charset="0"/>
                <a:cs typeface="Times New Roman" panose="02020603050405020304" pitchFamily="18" charset="0"/>
              </a:rPr>
              <a:t>2 </a:t>
            </a:r>
            <a:r>
              <a:rPr lang="en-US" sz="5400" dirty="0">
                <a:solidFill>
                  <a:schemeClr val="tx1">
                    <a:lumMod val="75000"/>
                    <a:lumOff val="25000"/>
                  </a:schemeClr>
                </a:solidFill>
                <a:latin typeface="Times New Roman" panose="02020603050405020304" pitchFamily="18" charset="0"/>
                <a:cs typeface="Times New Roman" panose="02020603050405020304" pitchFamily="18" charset="0"/>
              </a:rPr>
              <a:t>Google Research</a:t>
            </a:r>
          </a:p>
          <a:p>
            <a:pPr algn="ctr"/>
            <a:r>
              <a:rPr lang="en-US" sz="3600" baseline="30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 work done while at Google</a:t>
            </a:r>
          </a:p>
        </p:txBody>
      </p:sp>
      <p:sp>
        <p:nvSpPr>
          <p:cNvPr id="7" name="TextBox 6">
            <a:extLst>
              <a:ext uri="{FF2B5EF4-FFF2-40B4-BE49-F238E27FC236}">
                <a16:creationId xmlns:a16="http://schemas.microsoft.com/office/drawing/2014/main" id="{7687C07C-C70E-0F46-B40D-6FA073EF105B}"/>
              </a:ext>
            </a:extLst>
          </p:cNvPr>
          <p:cNvSpPr txBox="1"/>
          <p:nvPr/>
        </p:nvSpPr>
        <p:spPr>
          <a:xfrm>
            <a:off x="2404834" y="4529407"/>
            <a:ext cx="39081533" cy="769441"/>
          </a:xfrm>
          <a:prstGeom prst="rect">
            <a:avLst/>
          </a:prstGeom>
          <a:noFill/>
        </p:spPr>
        <p:txBody>
          <a:bodyPr wrap="none" rtlCol="0">
            <a:spAutoFit/>
          </a:bodyPr>
          <a:lstStyle/>
          <a:p>
            <a:r>
              <a:rPr lang="en-US" sz="4400" dirty="0" err="1">
                <a:latin typeface="Courier New" panose="02070309020205020404" pitchFamily="49" charset="0"/>
                <a:cs typeface="Courier New" panose="02070309020205020404" pitchFamily="49" charset="0"/>
              </a:rPr>
              <a:t>chi.zhang@ucla.edu</a:t>
            </a:r>
            <a:r>
              <a:rPr lang="en-US" sz="4400" dirty="0">
                <a:latin typeface="Courier New" panose="02070309020205020404" pitchFamily="49" charset="0"/>
                <a:cs typeface="Courier New" panose="02070309020205020404" pitchFamily="49" charset="0"/>
              </a:rPr>
              <a:t>, </a:t>
            </a:r>
            <a:r>
              <a:rPr lang="en-US" sz="4400" dirty="0" err="1">
                <a:latin typeface="Courier New" panose="02070309020205020404" pitchFamily="49" charset="0"/>
                <a:cs typeface="Courier New" panose="02070309020205020404" pitchFamily="49" charset="0"/>
              </a:rPr>
              <a:t>lijuanliu@google.com</a:t>
            </a:r>
            <a:r>
              <a:rPr lang="en-US" sz="4400" dirty="0">
                <a:latin typeface="Courier New" panose="02070309020205020404" pitchFamily="49" charset="0"/>
                <a:cs typeface="Courier New" panose="02070309020205020404" pitchFamily="49" charset="0"/>
              </a:rPr>
              <a:t>, zxx1204007@gmail.com, {</a:t>
            </a:r>
            <a:r>
              <a:rPr lang="en-US" sz="4400" dirty="0" err="1">
                <a:latin typeface="Courier New" panose="02070309020205020404" pitchFamily="49" charset="0"/>
                <a:cs typeface="Courier New" panose="02070309020205020404" pitchFamily="49" charset="0"/>
              </a:rPr>
              <a:t>frederickliu,haozhangthu,xysong,jdchen</a:t>
            </a:r>
            <a:r>
              <a:rPr lang="en-US" sz="4400" dirty="0">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google.com</a:t>
            </a:r>
            <a:endParaRPr lang="en-US" sz="4400" dirty="0">
              <a:latin typeface="Courier New" panose="02070309020205020404" pitchFamily="49" charset="0"/>
              <a:cs typeface="Courier New" panose="02070309020205020404" pitchFamily="49" charset="0"/>
            </a:endParaRPr>
          </a:p>
        </p:txBody>
      </p:sp>
      <p:cxnSp>
        <p:nvCxnSpPr>
          <p:cNvPr id="18" name="Straight Connector 17">
            <a:extLst>
              <a:ext uri="{FF2B5EF4-FFF2-40B4-BE49-F238E27FC236}">
                <a16:creationId xmlns:a16="http://schemas.microsoft.com/office/drawing/2014/main" id="{9FEE45B4-8636-4640-95CA-203D22E0BDDF}"/>
              </a:ext>
            </a:extLst>
          </p:cNvPr>
          <p:cNvCxnSpPr/>
          <p:nvPr/>
        </p:nvCxnSpPr>
        <p:spPr>
          <a:xfrm>
            <a:off x="703266" y="5541358"/>
            <a:ext cx="42484666"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3A456B8-1D9B-084B-87EE-189F0752ACCF}"/>
              </a:ext>
            </a:extLst>
          </p:cNvPr>
          <p:cNvGrpSpPr/>
          <p:nvPr/>
        </p:nvGrpSpPr>
        <p:grpSpPr>
          <a:xfrm>
            <a:off x="1269046" y="5645770"/>
            <a:ext cx="9589057" cy="938383"/>
            <a:chOff x="2496263" y="11837118"/>
            <a:chExt cx="9589057" cy="938383"/>
          </a:xfrm>
        </p:grpSpPr>
        <p:sp>
          <p:nvSpPr>
            <p:cNvPr id="20" name="TextBox 19">
              <a:extLst>
                <a:ext uri="{FF2B5EF4-FFF2-40B4-BE49-F238E27FC236}">
                  <a16:creationId xmlns:a16="http://schemas.microsoft.com/office/drawing/2014/main" id="{8E91DB96-FD1C-1647-8F2D-4856B608BA5F}"/>
                </a:ext>
              </a:extLst>
            </p:cNvPr>
            <p:cNvSpPr txBox="1"/>
            <p:nvPr/>
          </p:nvSpPr>
          <p:spPr>
            <a:xfrm>
              <a:off x="5563395" y="11837118"/>
              <a:ext cx="3454792" cy="923330"/>
            </a:xfrm>
            <a:prstGeom prst="rect">
              <a:avLst/>
            </a:prstGeom>
            <a:noFill/>
          </p:spPr>
          <p:txBody>
            <a:bodyPr wrap="none" rtlCol="0">
              <a:spAutoFit/>
            </a:bodyPr>
            <a:lstStyle/>
            <a:p>
              <a:r>
                <a:rPr lang="en-US" sz="5400" b="1" dirty="0">
                  <a:solidFill>
                    <a:srgbClr val="24AAE1"/>
                  </a:solidFill>
                  <a:latin typeface="Times New Roman" panose="02020603050405020304" pitchFamily="18" charset="0"/>
                  <a:cs typeface="Times New Roman" panose="02020603050405020304" pitchFamily="18" charset="0"/>
                </a:rPr>
                <a:t>Motivation</a:t>
              </a:r>
            </a:p>
          </p:txBody>
        </p:sp>
        <p:cxnSp>
          <p:nvCxnSpPr>
            <p:cNvPr id="21" name="Straight Connector 20">
              <a:extLst>
                <a:ext uri="{FF2B5EF4-FFF2-40B4-BE49-F238E27FC236}">
                  <a16:creationId xmlns:a16="http://schemas.microsoft.com/office/drawing/2014/main" id="{1A694710-A176-F445-8D02-6E232981CA35}"/>
                </a:ext>
              </a:extLst>
            </p:cNvPr>
            <p:cNvCxnSpPr>
              <a:cxnSpLocks/>
            </p:cNvCxnSpPr>
            <p:nvPr/>
          </p:nvCxnSpPr>
          <p:spPr>
            <a:xfrm>
              <a:off x="2496263" y="12775501"/>
              <a:ext cx="9589057"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789B8DE-BBAF-EF4A-A41C-4B5102374E82}"/>
              </a:ext>
            </a:extLst>
          </p:cNvPr>
          <p:cNvGrpSpPr/>
          <p:nvPr/>
        </p:nvGrpSpPr>
        <p:grpSpPr>
          <a:xfrm>
            <a:off x="16397028" y="5697786"/>
            <a:ext cx="9589057" cy="931593"/>
            <a:chOff x="2496263" y="11843908"/>
            <a:chExt cx="9589057" cy="931593"/>
          </a:xfrm>
        </p:grpSpPr>
        <p:sp>
          <p:nvSpPr>
            <p:cNvPr id="23" name="TextBox 22">
              <a:extLst>
                <a:ext uri="{FF2B5EF4-FFF2-40B4-BE49-F238E27FC236}">
                  <a16:creationId xmlns:a16="http://schemas.microsoft.com/office/drawing/2014/main" id="{93E28858-BF87-974B-B248-70ACC8CE0E7E}"/>
                </a:ext>
              </a:extLst>
            </p:cNvPr>
            <p:cNvSpPr txBox="1"/>
            <p:nvPr/>
          </p:nvSpPr>
          <p:spPr>
            <a:xfrm>
              <a:off x="4264963" y="11843908"/>
              <a:ext cx="6051657" cy="923330"/>
            </a:xfrm>
            <a:prstGeom prst="rect">
              <a:avLst/>
            </a:prstGeom>
            <a:noFill/>
          </p:spPr>
          <p:txBody>
            <a:bodyPr wrap="none" rtlCol="0">
              <a:spAutoFit/>
            </a:bodyPr>
            <a:lstStyle/>
            <a:p>
              <a:r>
                <a:rPr lang="en-US" sz="5400" b="1" dirty="0">
                  <a:solidFill>
                    <a:srgbClr val="24AAE1"/>
                  </a:solidFill>
                  <a:latin typeface="Times New Roman" panose="02020603050405020304" pitchFamily="18" charset="0"/>
                  <a:cs typeface="Times New Roman" panose="02020603050405020304" pitchFamily="18" charset="0"/>
                </a:rPr>
                <a:t>Multi-Scale Designs</a:t>
              </a:r>
            </a:p>
          </p:txBody>
        </p:sp>
        <p:cxnSp>
          <p:nvCxnSpPr>
            <p:cNvPr id="24" name="Straight Connector 23">
              <a:extLst>
                <a:ext uri="{FF2B5EF4-FFF2-40B4-BE49-F238E27FC236}">
                  <a16:creationId xmlns:a16="http://schemas.microsoft.com/office/drawing/2014/main" id="{F484315C-8395-784B-894D-B1C3698735E1}"/>
                </a:ext>
              </a:extLst>
            </p:cNvPr>
            <p:cNvCxnSpPr>
              <a:cxnSpLocks/>
            </p:cNvCxnSpPr>
            <p:nvPr/>
          </p:nvCxnSpPr>
          <p:spPr>
            <a:xfrm>
              <a:off x="2496263" y="12775501"/>
              <a:ext cx="9589057"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A979015-A473-4D40-AC73-15ADAF37EABE}"/>
              </a:ext>
            </a:extLst>
          </p:cNvPr>
          <p:cNvGrpSpPr/>
          <p:nvPr/>
        </p:nvGrpSpPr>
        <p:grpSpPr>
          <a:xfrm>
            <a:off x="32256160" y="5711956"/>
            <a:ext cx="9589057" cy="938383"/>
            <a:chOff x="2496263" y="11837118"/>
            <a:chExt cx="9589057" cy="938383"/>
          </a:xfrm>
        </p:grpSpPr>
        <p:sp>
          <p:nvSpPr>
            <p:cNvPr id="26" name="TextBox 25">
              <a:extLst>
                <a:ext uri="{FF2B5EF4-FFF2-40B4-BE49-F238E27FC236}">
                  <a16:creationId xmlns:a16="http://schemas.microsoft.com/office/drawing/2014/main" id="{4CB7C4E9-2222-3C42-BCBE-B45018DE7536}"/>
                </a:ext>
              </a:extLst>
            </p:cNvPr>
            <p:cNvSpPr txBox="1"/>
            <p:nvPr/>
          </p:nvSpPr>
          <p:spPr>
            <a:xfrm>
              <a:off x="5842318" y="11837118"/>
              <a:ext cx="2896947" cy="923330"/>
            </a:xfrm>
            <a:prstGeom prst="rect">
              <a:avLst/>
            </a:prstGeom>
            <a:noFill/>
          </p:spPr>
          <p:txBody>
            <a:bodyPr wrap="none" rtlCol="0">
              <a:spAutoFit/>
            </a:bodyPr>
            <a:lstStyle/>
            <a:p>
              <a:r>
                <a:rPr lang="en-US" sz="5400" b="1" dirty="0">
                  <a:solidFill>
                    <a:srgbClr val="24AAE1"/>
                  </a:solidFill>
                  <a:latin typeface="Times New Roman" panose="02020603050405020304" pitchFamily="18" charset="0"/>
                  <a:cs typeface="Times New Roman" panose="02020603050405020304" pitchFamily="18" charset="0"/>
                </a:rPr>
                <a:t>DETR++</a:t>
              </a:r>
            </a:p>
          </p:txBody>
        </p:sp>
        <p:cxnSp>
          <p:nvCxnSpPr>
            <p:cNvPr id="27" name="Straight Connector 26">
              <a:extLst>
                <a:ext uri="{FF2B5EF4-FFF2-40B4-BE49-F238E27FC236}">
                  <a16:creationId xmlns:a16="http://schemas.microsoft.com/office/drawing/2014/main" id="{960FC386-7C47-DC49-B4B1-B0464BDD7625}"/>
                </a:ext>
              </a:extLst>
            </p:cNvPr>
            <p:cNvCxnSpPr>
              <a:cxnSpLocks/>
            </p:cNvCxnSpPr>
            <p:nvPr/>
          </p:nvCxnSpPr>
          <p:spPr>
            <a:xfrm>
              <a:off x="2496263" y="12775501"/>
              <a:ext cx="9589057"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28" name="直线连接符 2">
            <a:extLst>
              <a:ext uri="{FF2B5EF4-FFF2-40B4-BE49-F238E27FC236}">
                <a16:creationId xmlns:a16="http://schemas.microsoft.com/office/drawing/2014/main" id="{2C2DE83A-2241-0249-A992-778171244141}"/>
              </a:ext>
            </a:extLst>
          </p:cNvPr>
          <p:cNvCxnSpPr>
            <a:cxnSpLocks/>
          </p:cNvCxnSpPr>
          <p:nvPr/>
        </p:nvCxnSpPr>
        <p:spPr>
          <a:xfrm>
            <a:off x="11900170" y="6826392"/>
            <a:ext cx="0" cy="14814408"/>
          </a:xfrm>
          <a:prstGeom prst="line">
            <a:avLst/>
          </a:prstGeom>
          <a:ln w="50800">
            <a:solidFill>
              <a:srgbClr val="24AAE1"/>
            </a:solidFill>
            <a:prstDash val="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62BC50E-D970-8542-8B1F-C2905896C433}"/>
              </a:ext>
            </a:extLst>
          </p:cNvPr>
          <p:cNvGrpSpPr/>
          <p:nvPr/>
        </p:nvGrpSpPr>
        <p:grpSpPr>
          <a:xfrm>
            <a:off x="16337191" y="17028824"/>
            <a:ext cx="9589057" cy="938383"/>
            <a:chOff x="2496263" y="11837118"/>
            <a:chExt cx="9589057" cy="938383"/>
          </a:xfrm>
        </p:grpSpPr>
        <p:sp>
          <p:nvSpPr>
            <p:cNvPr id="39" name="TextBox 38">
              <a:extLst>
                <a:ext uri="{FF2B5EF4-FFF2-40B4-BE49-F238E27FC236}">
                  <a16:creationId xmlns:a16="http://schemas.microsoft.com/office/drawing/2014/main" id="{9C36C57D-6943-E849-BD3D-A7545A9FF837}"/>
                </a:ext>
              </a:extLst>
            </p:cNvPr>
            <p:cNvSpPr txBox="1"/>
            <p:nvPr/>
          </p:nvSpPr>
          <p:spPr>
            <a:xfrm>
              <a:off x="4611212" y="11837118"/>
              <a:ext cx="5359159" cy="923330"/>
            </a:xfrm>
            <a:prstGeom prst="rect">
              <a:avLst/>
            </a:prstGeom>
            <a:noFill/>
          </p:spPr>
          <p:txBody>
            <a:bodyPr wrap="none" rtlCol="0">
              <a:spAutoFit/>
            </a:bodyPr>
            <a:lstStyle/>
            <a:p>
              <a:r>
                <a:rPr lang="en-US" sz="5400" b="1" dirty="0">
                  <a:solidFill>
                    <a:srgbClr val="24AAE1"/>
                  </a:solidFill>
                  <a:latin typeface="Times New Roman" panose="02020603050405020304" pitchFamily="18" charset="0"/>
                  <a:cs typeface="Times New Roman" panose="02020603050405020304" pitchFamily="18" charset="0"/>
                </a:rPr>
                <a:t>Remaining Issues</a:t>
              </a:r>
            </a:p>
          </p:txBody>
        </p:sp>
        <p:cxnSp>
          <p:nvCxnSpPr>
            <p:cNvPr id="40" name="Straight Connector 39">
              <a:extLst>
                <a:ext uri="{FF2B5EF4-FFF2-40B4-BE49-F238E27FC236}">
                  <a16:creationId xmlns:a16="http://schemas.microsoft.com/office/drawing/2014/main" id="{9FA778AE-7711-8E45-A1F2-F0E919C210AE}"/>
                </a:ext>
              </a:extLst>
            </p:cNvPr>
            <p:cNvCxnSpPr>
              <a:cxnSpLocks/>
            </p:cNvCxnSpPr>
            <p:nvPr/>
          </p:nvCxnSpPr>
          <p:spPr>
            <a:xfrm>
              <a:off x="2496263" y="12775501"/>
              <a:ext cx="9589057"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7AEC6A14-C896-3C47-8F18-6F6B6F62E446}"/>
              </a:ext>
            </a:extLst>
          </p:cNvPr>
          <p:cNvSpPr txBox="1"/>
          <p:nvPr/>
        </p:nvSpPr>
        <p:spPr>
          <a:xfrm>
            <a:off x="12262917" y="6984083"/>
            <a:ext cx="18100351" cy="6863417"/>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Removing the Encoder: We consider the following two options.</a:t>
            </a:r>
          </a:p>
          <a:p>
            <a:pPr marL="1028700" lvl="1"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Stack: In this stacking strategy, we consecutively apply three decoders on the image features from C3, C4, and C5. The decoded output from C3 is further processed by the decoder for C4, followed by the C5 decoder.</a:t>
            </a:r>
          </a:p>
          <a:p>
            <a:pPr marL="1028700" lvl="1"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Multi-Head: We use three six-layer decoders for each resolution similarly to the stacking method. However, unlike the stacking method, each decoder independently produces the box proposals from a single scale.</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Shifted Windows: We apply the Transformer detection head on each shifted window.</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Specialized Heads: We use three detection heads for small objects, medium objects, and large objects, respectively. All the detection heads operate on the </a:t>
            </a:r>
            <a:r>
              <a:rPr lang="en-US" sz="4000">
                <a:latin typeface="Times New Roman" panose="02020603050405020304" pitchFamily="18" charset="0"/>
                <a:cs typeface="Times New Roman" panose="02020603050405020304" pitchFamily="18" charset="0"/>
              </a:rPr>
              <a:t>C5 features.</a:t>
            </a: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Bi-directional Feature Pyramid: We aggregate multiple features using a </a:t>
            </a:r>
            <a:r>
              <a:rPr lang="en-US" sz="4000" dirty="0" err="1">
                <a:latin typeface="Times New Roman" panose="02020603050405020304" pitchFamily="18" charset="0"/>
                <a:cs typeface="Times New Roman" panose="02020603050405020304" pitchFamily="18" charset="0"/>
              </a:rPr>
              <a:t>BiFPN</a:t>
            </a:r>
            <a:r>
              <a:rPr lang="en-US" sz="4000" dirty="0">
                <a:latin typeface="Times New Roman" panose="02020603050405020304" pitchFamily="18" charset="0"/>
                <a:cs typeface="Times New Roman" panose="02020603050405020304" pitchFamily="18" charset="0"/>
              </a:rPr>
              <a:t>.</a:t>
            </a:r>
          </a:p>
        </p:txBody>
      </p:sp>
      <p:cxnSp>
        <p:nvCxnSpPr>
          <p:cNvPr id="62" name="直线连接符 2">
            <a:extLst>
              <a:ext uri="{FF2B5EF4-FFF2-40B4-BE49-F238E27FC236}">
                <a16:creationId xmlns:a16="http://schemas.microsoft.com/office/drawing/2014/main" id="{18B86C1D-5638-2243-9DE6-453C509F010A}"/>
              </a:ext>
            </a:extLst>
          </p:cNvPr>
          <p:cNvCxnSpPr>
            <a:cxnSpLocks/>
          </p:cNvCxnSpPr>
          <p:nvPr/>
        </p:nvCxnSpPr>
        <p:spPr>
          <a:xfrm>
            <a:off x="30363268" y="6826392"/>
            <a:ext cx="0" cy="14814408"/>
          </a:xfrm>
          <a:prstGeom prst="line">
            <a:avLst/>
          </a:prstGeom>
          <a:ln w="50800">
            <a:solidFill>
              <a:srgbClr val="24AAE1"/>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70071-545E-A64C-92F6-E67CF6C1E0BD}"/>
              </a:ext>
            </a:extLst>
          </p:cNvPr>
          <p:cNvSpPr txBox="1"/>
          <p:nvPr/>
        </p:nvSpPr>
        <p:spPr>
          <a:xfrm>
            <a:off x="30503604" y="11416330"/>
            <a:ext cx="131495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Performance on MS COCO 2017</a:t>
            </a:r>
          </a:p>
        </p:txBody>
      </p:sp>
      <p:sp>
        <p:nvSpPr>
          <p:cNvPr id="41" name="TextBox 40">
            <a:extLst>
              <a:ext uri="{FF2B5EF4-FFF2-40B4-BE49-F238E27FC236}">
                <a16:creationId xmlns:a16="http://schemas.microsoft.com/office/drawing/2014/main" id="{2FEF43D6-5D0C-B44A-9589-CA12583B95F3}"/>
              </a:ext>
            </a:extLst>
          </p:cNvPr>
          <p:cNvSpPr txBox="1"/>
          <p:nvPr/>
        </p:nvSpPr>
        <p:spPr>
          <a:xfrm>
            <a:off x="456108" y="14527145"/>
            <a:ext cx="11240403" cy="747897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Despite the simpler design in the DETR architecture, earlier experimental results show that the DETR model is inferior to existing convolutional models and slower in training.</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self-attention mechanism in the encoder is resource-hungry, especially for visual features that could span over thousands of tokens.</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	he Hungarian matcher is cubic in time.</a:t>
            </a:r>
          </a:p>
          <a:p>
            <a:r>
              <a:rPr lang="en-US" sz="4000" dirty="0">
                <a:latin typeface="Times New Roman" panose="02020603050405020304" pitchFamily="18" charset="0"/>
                <a:cs typeface="Times New Roman" panose="02020603050405020304" pitchFamily="18" charset="0"/>
              </a:rPr>
              <a:t>These slow operations make the common strategy of adding multi-scale features in a detector to improve performance a non-trivial work: conventional methods are extremely memory- and time-consuming.</a:t>
            </a:r>
          </a:p>
        </p:txBody>
      </p:sp>
      <p:grpSp>
        <p:nvGrpSpPr>
          <p:cNvPr id="74" name="Group 73">
            <a:extLst>
              <a:ext uri="{FF2B5EF4-FFF2-40B4-BE49-F238E27FC236}">
                <a16:creationId xmlns:a16="http://schemas.microsoft.com/office/drawing/2014/main" id="{2384B526-51F1-4E4B-9A06-1F45651F8769}"/>
              </a:ext>
            </a:extLst>
          </p:cNvPr>
          <p:cNvGrpSpPr/>
          <p:nvPr/>
        </p:nvGrpSpPr>
        <p:grpSpPr>
          <a:xfrm>
            <a:off x="32256160" y="10389384"/>
            <a:ext cx="9589057" cy="938383"/>
            <a:chOff x="2496263" y="11837118"/>
            <a:chExt cx="9589057" cy="938383"/>
          </a:xfrm>
        </p:grpSpPr>
        <p:sp>
          <p:nvSpPr>
            <p:cNvPr id="75" name="TextBox 74">
              <a:extLst>
                <a:ext uri="{FF2B5EF4-FFF2-40B4-BE49-F238E27FC236}">
                  <a16:creationId xmlns:a16="http://schemas.microsoft.com/office/drawing/2014/main" id="{156E2D8C-46CF-FB45-87F3-DF1ACA04F4F0}"/>
                </a:ext>
              </a:extLst>
            </p:cNvPr>
            <p:cNvSpPr txBox="1"/>
            <p:nvPr/>
          </p:nvSpPr>
          <p:spPr>
            <a:xfrm>
              <a:off x="5428743" y="11837118"/>
              <a:ext cx="4570482" cy="923330"/>
            </a:xfrm>
            <a:prstGeom prst="rect">
              <a:avLst/>
            </a:prstGeom>
            <a:noFill/>
          </p:spPr>
          <p:txBody>
            <a:bodyPr wrap="none" rtlCol="0">
              <a:spAutoFit/>
            </a:bodyPr>
            <a:lstStyle/>
            <a:p>
              <a:r>
                <a:rPr lang="en-US" sz="5400" b="1" dirty="0">
                  <a:solidFill>
                    <a:srgbClr val="24AAE1"/>
                  </a:solidFill>
                  <a:latin typeface="Times New Roman" panose="02020603050405020304" pitchFamily="18" charset="0"/>
                  <a:cs typeface="Times New Roman" panose="02020603050405020304" pitchFamily="18" charset="0"/>
                </a:rPr>
                <a:t>Benchmarking</a:t>
              </a:r>
            </a:p>
          </p:txBody>
        </p:sp>
        <p:cxnSp>
          <p:nvCxnSpPr>
            <p:cNvPr id="76" name="Straight Connector 75">
              <a:extLst>
                <a:ext uri="{FF2B5EF4-FFF2-40B4-BE49-F238E27FC236}">
                  <a16:creationId xmlns:a16="http://schemas.microsoft.com/office/drawing/2014/main" id="{1BB188C6-15E9-7F46-BCAB-0252F69ED55C}"/>
                </a:ext>
              </a:extLst>
            </p:cNvPr>
            <p:cNvCxnSpPr>
              <a:cxnSpLocks/>
            </p:cNvCxnSpPr>
            <p:nvPr/>
          </p:nvCxnSpPr>
          <p:spPr>
            <a:xfrm>
              <a:off x="2496263" y="12775501"/>
              <a:ext cx="9589057" cy="0"/>
            </a:xfrm>
            <a:prstGeom prst="line">
              <a:avLst/>
            </a:prstGeom>
            <a:ln w="25400">
              <a:gradFill>
                <a:gsLst>
                  <a:gs pos="50000">
                    <a:schemeClr val="tx1"/>
                  </a:gs>
                  <a:gs pos="0">
                    <a:schemeClr val="accent1">
                      <a:lumMod val="5000"/>
                      <a:lumOff val="95000"/>
                    </a:schemeClr>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6BCD7536-703E-E349-AE85-CADD8A983C2D}"/>
              </a:ext>
            </a:extLst>
          </p:cNvPr>
          <p:cNvSpPr txBox="1"/>
          <p:nvPr/>
        </p:nvSpPr>
        <p:spPr>
          <a:xfrm>
            <a:off x="30503604" y="15681721"/>
            <a:ext cx="131495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Performance on RICO icon detection</a:t>
            </a:r>
          </a:p>
        </p:txBody>
      </p:sp>
      <p:pic>
        <p:nvPicPr>
          <p:cNvPr id="54" name="Picture 53">
            <a:extLst>
              <a:ext uri="{FF2B5EF4-FFF2-40B4-BE49-F238E27FC236}">
                <a16:creationId xmlns:a16="http://schemas.microsoft.com/office/drawing/2014/main" id="{25EC234E-D704-E8C0-8A90-FBABA4BD2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2833" y="348907"/>
            <a:ext cx="6140270" cy="3453902"/>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14E9137F-C81C-79AE-4DA5-359E21DEA1E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31599" y="-387717"/>
            <a:ext cx="4763196" cy="3689800"/>
          </a:xfrm>
          <a:prstGeom prst="rect">
            <a:avLst/>
          </a:prstGeom>
        </p:spPr>
      </p:pic>
      <p:pic>
        <p:nvPicPr>
          <p:cNvPr id="16" name="Graphic 15">
            <a:extLst>
              <a:ext uri="{FF2B5EF4-FFF2-40B4-BE49-F238E27FC236}">
                <a16:creationId xmlns:a16="http://schemas.microsoft.com/office/drawing/2014/main" id="{B425A31D-5215-C458-FAE6-D0E8662625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9302" y="3152327"/>
            <a:ext cx="7892169" cy="1109836"/>
          </a:xfrm>
          <a:prstGeom prst="rect">
            <a:avLst/>
          </a:prstGeom>
        </p:spPr>
      </p:pic>
      <p:pic>
        <p:nvPicPr>
          <p:cNvPr id="49" name="Picture 48" descr="Diagram&#10;&#10;Description automatically generated">
            <a:extLst>
              <a:ext uri="{FF2B5EF4-FFF2-40B4-BE49-F238E27FC236}">
                <a16:creationId xmlns:a16="http://schemas.microsoft.com/office/drawing/2014/main" id="{3C651B00-B050-80B3-D5B8-B7FF30B186B2}"/>
              </a:ext>
            </a:extLst>
          </p:cNvPr>
          <p:cNvPicPr>
            <a:picLocks noChangeAspect="1"/>
          </p:cNvPicPr>
          <p:nvPr/>
        </p:nvPicPr>
        <p:blipFill>
          <a:blip r:embed="rId8"/>
          <a:stretch>
            <a:fillRect/>
          </a:stretch>
        </p:blipFill>
        <p:spPr>
          <a:xfrm>
            <a:off x="31206925" y="6973117"/>
            <a:ext cx="11872252" cy="3381793"/>
          </a:xfrm>
          <a:prstGeom prst="rect">
            <a:avLst/>
          </a:prstGeom>
        </p:spPr>
      </p:pic>
      <p:pic>
        <p:nvPicPr>
          <p:cNvPr id="53" name="Picture 52">
            <a:extLst>
              <a:ext uri="{FF2B5EF4-FFF2-40B4-BE49-F238E27FC236}">
                <a16:creationId xmlns:a16="http://schemas.microsoft.com/office/drawing/2014/main" id="{0F3EB27E-D885-E6D5-693F-E24A1188AD5B}"/>
              </a:ext>
            </a:extLst>
          </p:cNvPr>
          <p:cNvPicPr>
            <a:picLocks noChangeAspect="1"/>
          </p:cNvPicPr>
          <p:nvPr/>
        </p:nvPicPr>
        <p:blipFill>
          <a:blip r:embed="rId9"/>
          <a:stretch>
            <a:fillRect/>
          </a:stretch>
        </p:blipFill>
        <p:spPr>
          <a:xfrm>
            <a:off x="31915079" y="12124216"/>
            <a:ext cx="10455943" cy="3453889"/>
          </a:xfrm>
          <a:prstGeom prst="rect">
            <a:avLst/>
          </a:prstGeom>
        </p:spPr>
      </p:pic>
      <p:pic>
        <p:nvPicPr>
          <p:cNvPr id="57" name="Picture 56">
            <a:extLst>
              <a:ext uri="{FF2B5EF4-FFF2-40B4-BE49-F238E27FC236}">
                <a16:creationId xmlns:a16="http://schemas.microsoft.com/office/drawing/2014/main" id="{4A603D83-C840-75A6-DA7F-F0345C9A2DDB}"/>
              </a:ext>
            </a:extLst>
          </p:cNvPr>
          <p:cNvPicPr>
            <a:picLocks noChangeAspect="1"/>
          </p:cNvPicPr>
          <p:nvPr/>
        </p:nvPicPr>
        <p:blipFill>
          <a:blip r:embed="rId10"/>
          <a:stretch>
            <a:fillRect/>
          </a:stretch>
        </p:blipFill>
        <p:spPr>
          <a:xfrm>
            <a:off x="31915079" y="16424081"/>
            <a:ext cx="10455939" cy="2346013"/>
          </a:xfrm>
          <a:prstGeom prst="rect">
            <a:avLst/>
          </a:prstGeom>
        </p:spPr>
      </p:pic>
      <p:sp>
        <p:nvSpPr>
          <p:cNvPr id="71" name="TextBox 70">
            <a:extLst>
              <a:ext uri="{FF2B5EF4-FFF2-40B4-BE49-F238E27FC236}">
                <a16:creationId xmlns:a16="http://schemas.microsoft.com/office/drawing/2014/main" id="{9B78EB59-CC99-22BA-C7E5-0590E1A55D19}"/>
              </a:ext>
            </a:extLst>
          </p:cNvPr>
          <p:cNvSpPr txBox="1"/>
          <p:nvPr/>
        </p:nvSpPr>
        <p:spPr>
          <a:xfrm>
            <a:off x="30656004" y="18770094"/>
            <a:ext cx="131495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Performance on RICO layout detection</a:t>
            </a:r>
          </a:p>
        </p:txBody>
      </p:sp>
      <p:pic>
        <p:nvPicPr>
          <p:cNvPr id="61" name="Picture 60">
            <a:extLst>
              <a:ext uri="{FF2B5EF4-FFF2-40B4-BE49-F238E27FC236}">
                <a16:creationId xmlns:a16="http://schemas.microsoft.com/office/drawing/2014/main" id="{99BF0889-2BB1-1677-14B1-23BB4E0BD352}"/>
              </a:ext>
            </a:extLst>
          </p:cNvPr>
          <p:cNvPicPr>
            <a:picLocks noChangeAspect="1"/>
          </p:cNvPicPr>
          <p:nvPr/>
        </p:nvPicPr>
        <p:blipFill>
          <a:blip r:embed="rId11"/>
          <a:stretch>
            <a:fillRect/>
          </a:stretch>
        </p:blipFill>
        <p:spPr>
          <a:xfrm>
            <a:off x="31915079" y="19552910"/>
            <a:ext cx="10455938" cy="2350560"/>
          </a:xfrm>
          <a:prstGeom prst="rect">
            <a:avLst/>
          </a:prstGeom>
        </p:spPr>
      </p:pic>
      <p:sp>
        <p:nvSpPr>
          <p:cNvPr id="72" name="TextBox 71">
            <a:extLst>
              <a:ext uri="{FF2B5EF4-FFF2-40B4-BE49-F238E27FC236}">
                <a16:creationId xmlns:a16="http://schemas.microsoft.com/office/drawing/2014/main" id="{BD47B352-C4BE-E5E9-BE3B-9999D4D29A13}"/>
              </a:ext>
            </a:extLst>
          </p:cNvPr>
          <p:cNvSpPr txBox="1"/>
          <p:nvPr/>
        </p:nvSpPr>
        <p:spPr>
          <a:xfrm>
            <a:off x="12078891" y="18183392"/>
            <a:ext cx="18100351" cy="3785652"/>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There is still room for improvement small object detection. These gaps further motivate us in pursuing this direction to make Transformer-based detectors a first-class citizen.</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Convergence speed of Transformer detectors is slower than existing baselines. This slow-down significantly impacts model iteration. And we notice few of the recent acceleration methods bring the model to the optimal point from the plain one. </a:t>
            </a:r>
          </a:p>
        </p:txBody>
      </p:sp>
      <p:pic>
        <p:nvPicPr>
          <p:cNvPr id="3" name="Picture 2">
            <a:extLst>
              <a:ext uri="{FF2B5EF4-FFF2-40B4-BE49-F238E27FC236}">
                <a16:creationId xmlns:a16="http://schemas.microsoft.com/office/drawing/2014/main" id="{166B20A5-88E7-0B26-2A51-51A7768FEE4F}"/>
              </a:ext>
            </a:extLst>
          </p:cNvPr>
          <p:cNvPicPr>
            <a:picLocks noChangeAspect="1"/>
          </p:cNvPicPr>
          <p:nvPr/>
        </p:nvPicPr>
        <p:blipFill>
          <a:blip r:embed="rId12"/>
          <a:stretch>
            <a:fillRect/>
          </a:stretch>
        </p:blipFill>
        <p:spPr>
          <a:xfrm>
            <a:off x="431171" y="6933769"/>
            <a:ext cx="11309471" cy="2862759"/>
          </a:xfrm>
          <a:prstGeom prst="rect">
            <a:avLst/>
          </a:prstGeom>
        </p:spPr>
      </p:pic>
      <p:pic>
        <p:nvPicPr>
          <p:cNvPr id="10" name="Picture 9">
            <a:extLst>
              <a:ext uri="{FF2B5EF4-FFF2-40B4-BE49-F238E27FC236}">
                <a16:creationId xmlns:a16="http://schemas.microsoft.com/office/drawing/2014/main" id="{CBC39424-E36F-81EC-D284-C76F4CC947AF}"/>
              </a:ext>
            </a:extLst>
          </p:cNvPr>
          <p:cNvPicPr>
            <a:picLocks noChangeAspect="1"/>
          </p:cNvPicPr>
          <p:nvPr/>
        </p:nvPicPr>
        <p:blipFill>
          <a:blip r:embed="rId13"/>
          <a:stretch>
            <a:fillRect/>
          </a:stretch>
        </p:blipFill>
        <p:spPr>
          <a:xfrm>
            <a:off x="456109" y="10239819"/>
            <a:ext cx="11265341" cy="3768793"/>
          </a:xfrm>
          <a:prstGeom prst="rect">
            <a:avLst/>
          </a:prstGeom>
        </p:spPr>
      </p:pic>
      <p:sp>
        <p:nvSpPr>
          <p:cNvPr id="11" name="Rounded Rectangle 10">
            <a:extLst>
              <a:ext uri="{FF2B5EF4-FFF2-40B4-BE49-F238E27FC236}">
                <a16:creationId xmlns:a16="http://schemas.microsoft.com/office/drawing/2014/main" id="{8B9D5001-FC02-26C3-EB8D-9B7AEF076199}"/>
              </a:ext>
            </a:extLst>
          </p:cNvPr>
          <p:cNvSpPr/>
          <p:nvPr/>
        </p:nvSpPr>
        <p:spPr>
          <a:xfrm>
            <a:off x="9399182" y="10724706"/>
            <a:ext cx="534728" cy="3224367"/>
          </a:xfrm>
          <a:prstGeom prst="roundRect">
            <a:avLst/>
          </a:prstGeom>
          <a:noFill/>
          <a:ln w="635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10;&#10;Description automatically generated">
            <a:extLst>
              <a:ext uri="{FF2B5EF4-FFF2-40B4-BE49-F238E27FC236}">
                <a16:creationId xmlns:a16="http://schemas.microsoft.com/office/drawing/2014/main" id="{112E1FB5-317B-9B95-F14C-11DCE532A505}"/>
              </a:ext>
            </a:extLst>
          </p:cNvPr>
          <p:cNvPicPr>
            <a:picLocks noChangeAspect="1"/>
          </p:cNvPicPr>
          <p:nvPr/>
        </p:nvPicPr>
        <p:blipFill>
          <a:blip r:embed="rId14"/>
          <a:stretch>
            <a:fillRect/>
          </a:stretch>
        </p:blipFill>
        <p:spPr>
          <a:xfrm>
            <a:off x="15004681" y="13784958"/>
            <a:ext cx="12616822" cy="3384542"/>
          </a:xfrm>
          <a:prstGeom prst="rect">
            <a:avLst/>
          </a:prstGeom>
        </p:spPr>
      </p:pic>
    </p:spTree>
    <p:extLst>
      <p:ext uri="{BB962C8B-B14F-4D97-AF65-F5344CB8AC3E}">
        <p14:creationId xmlns:p14="http://schemas.microsoft.com/office/powerpoint/2010/main" val="2377847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403</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 Zhang</dc:creator>
  <cp:lastModifiedBy>Chi Zhang</cp:lastModifiedBy>
  <cp:revision>81</cp:revision>
  <dcterms:created xsi:type="dcterms:W3CDTF">2021-05-11T03:37:56Z</dcterms:created>
  <dcterms:modified xsi:type="dcterms:W3CDTF">2022-05-25T07:07:56Z</dcterms:modified>
</cp:coreProperties>
</file>