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7"/>
  </p:notesMasterIdLst>
  <p:handoutMasterIdLst>
    <p:handoutMasterId r:id="rId38"/>
  </p:handoutMasterIdLst>
  <p:sldIdLst>
    <p:sldId id="256" r:id="rId5"/>
    <p:sldId id="277" r:id="rId6"/>
    <p:sldId id="261" r:id="rId7"/>
    <p:sldId id="262" r:id="rId8"/>
    <p:sldId id="289" r:id="rId9"/>
    <p:sldId id="264" r:id="rId10"/>
    <p:sldId id="294" r:id="rId11"/>
    <p:sldId id="295" r:id="rId12"/>
    <p:sldId id="296" r:id="rId13"/>
    <p:sldId id="258" r:id="rId14"/>
    <p:sldId id="278" r:id="rId15"/>
    <p:sldId id="266" r:id="rId16"/>
    <p:sldId id="297" r:id="rId17"/>
    <p:sldId id="298" r:id="rId18"/>
    <p:sldId id="299" r:id="rId19"/>
    <p:sldId id="300" r:id="rId20"/>
    <p:sldId id="301" r:id="rId21"/>
    <p:sldId id="302" r:id="rId22"/>
    <p:sldId id="303" r:id="rId23"/>
    <p:sldId id="304" r:id="rId24"/>
    <p:sldId id="305" r:id="rId25"/>
    <p:sldId id="292" r:id="rId26"/>
    <p:sldId id="306" r:id="rId27"/>
    <p:sldId id="307" r:id="rId28"/>
    <p:sldId id="308" r:id="rId29"/>
    <p:sldId id="309" r:id="rId30"/>
    <p:sldId id="310" r:id="rId31"/>
    <p:sldId id="276" r:id="rId32"/>
    <p:sldId id="311" r:id="rId33"/>
    <p:sldId id="312" r:id="rId34"/>
    <p:sldId id="313" r:id="rId35"/>
    <p:sldId id="314" r:id="rId36"/>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guide orient="horz" pos="33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4632" y="13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DA49006-DE92-401C-BC9A-E01A2E9A55AD}" type="datetime1">
              <a:rPr lang="es-ES" smtClean="0"/>
              <a:t>08/09/2021</a:t>
            </a:fld>
            <a:endParaRPr lang="es-ES"/>
          </a:p>
        </p:txBody>
      </p:sp>
      <p:sp>
        <p:nvSpPr>
          <p:cNvPr id="4" name="Marcador de pie de página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s-ES" smtClean="0"/>
              <a:t>‹Nº›</a:t>
            </a:fld>
            <a:endParaRPr lang="es-E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DD2296-4015-4C4F-A06C-A353B4B3F106}" type="datetime1">
              <a:rPr lang="es-ES" smtClean="0"/>
              <a:pPr/>
              <a:t>08/09/2021</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es-ES" noProof="0" smtClean="0"/>
              <a:t>‹Nº›</a:t>
            </a:fld>
            <a:endParaRPr lang="es-ES"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a:t>
            </a:fld>
            <a:endParaRPr lang="es-ES"/>
          </a:p>
        </p:txBody>
      </p:sp>
    </p:spTree>
    <p:extLst>
      <p:ext uri="{BB962C8B-B14F-4D97-AF65-F5344CB8AC3E}">
        <p14:creationId xmlns:p14="http://schemas.microsoft.com/office/powerpoint/2010/main" val="786835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22</a:t>
            </a:fld>
            <a:endParaRPr lang="es-ES"/>
          </a:p>
        </p:txBody>
      </p:sp>
    </p:spTree>
    <p:extLst>
      <p:ext uri="{BB962C8B-B14F-4D97-AF65-F5344CB8AC3E}">
        <p14:creationId xmlns:p14="http://schemas.microsoft.com/office/powerpoint/2010/main" val="1608062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28</a:t>
            </a:fld>
            <a:endParaRPr lang="es-ES"/>
          </a:p>
        </p:txBody>
      </p:sp>
    </p:spTree>
    <p:extLst>
      <p:ext uri="{BB962C8B-B14F-4D97-AF65-F5344CB8AC3E}">
        <p14:creationId xmlns:p14="http://schemas.microsoft.com/office/powerpoint/2010/main" val="1948458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2</a:t>
            </a:fld>
            <a:endParaRPr lang="es-ES"/>
          </a:p>
        </p:txBody>
      </p:sp>
    </p:spTree>
    <p:extLst>
      <p:ext uri="{BB962C8B-B14F-4D97-AF65-F5344CB8AC3E}">
        <p14:creationId xmlns:p14="http://schemas.microsoft.com/office/powerpoint/2010/main" val="1076010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3</a:t>
            </a:fld>
            <a:endParaRPr lang="es-ES"/>
          </a:p>
        </p:txBody>
      </p:sp>
    </p:spTree>
    <p:extLst>
      <p:ext uri="{BB962C8B-B14F-4D97-AF65-F5344CB8AC3E}">
        <p14:creationId xmlns:p14="http://schemas.microsoft.com/office/powerpoint/2010/main" val="1782366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D4B9A9E5-4F7F-4A7D-9DE1-899232329269}" type="slidenum">
              <a:rPr lang="es-ES" smtClean="0"/>
              <a:t>4</a:t>
            </a:fld>
            <a:endParaRPr lang="es-ES"/>
          </a:p>
        </p:txBody>
      </p:sp>
    </p:spTree>
    <p:extLst>
      <p:ext uri="{BB962C8B-B14F-4D97-AF65-F5344CB8AC3E}">
        <p14:creationId xmlns:p14="http://schemas.microsoft.com/office/powerpoint/2010/main" val="3886065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5</a:t>
            </a:fld>
            <a:endParaRPr lang="es-ES"/>
          </a:p>
        </p:txBody>
      </p:sp>
    </p:spTree>
    <p:extLst>
      <p:ext uri="{BB962C8B-B14F-4D97-AF65-F5344CB8AC3E}">
        <p14:creationId xmlns:p14="http://schemas.microsoft.com/office/powerpoint/2010/main" val="3017039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6</a:t>
            </a:fld>
            <a:endParaRPr lang="es-ES"/>
          </a:p>
        </p:txBody>
      </p:sp>
    </p:spTree>
    <p:extLst>
      <p:ext uri="{BB962C8B-B14F-4D97-AF65-F5344CB8AC3E}">
        <p14:creationId xmlns:p14="http://schemas.microsoft.com/office/powerpoint/2010/main" val="616656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10</a:t>
            </a:fld>
            <a:endParaRPr lang="es-ES"/>
          </a:p>
        </p:txBody>
      </p:sp>
    </p:spTree>
    <p:extLst>
      <p:ext uri="{BB962C8B-B14F-4D97-AF65-F5344CB8AC3E}">
        <p14:creationId xmlns:p14="http://schemas.microsoft.com/office/powerpoint/2010/main" val="4132813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11</a:t>
            </a:fld>
            <a:endParaRPr lang="es-ES"/>
          </a:p>
        </p:txBody>
      </p:sp>
    </p:spTree>
    <p:extLst>
      <p:ext uri="{BB962C8B-B14F-4D97-AF65-F5344CB8AC3E}">
        <p14:creationId xmlns:p14="http://schemas.microsoft.com/office/powerpoint/2010/main" val="434458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B9A9E5-4F7F-4A7D-9DE1-899232329269}" type="slidenum">
              <a:rPr lang="es-ES" smtClean="0"/>
              <a:t>12</a:t>
            </a:fld>
            <a:endParaRPr lang="es-ES"/>
          </a:p>
        </p:txBody>
      </p:sp>
    </p:spTree>
    <p:extLst>
      <p:ext uri="{BB962C8B-B14F-4D97-AF65-F5344CB8AC3E}">
        <p14:creationId xmlns:p14="http://schemas.microsoft.com/office/powerpoint/2010/main" val="3412788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lvl1pPr>
          </a:lstStyle>
          <a:p>
            <a:pPr rtl="0"/>
            <a:r>
              <a:rPr lang="es-ES" noProof="0"/>
              <a:t>HAGA CLIC PARA EDITAR EL ESTILO DEL TÍTULO DEL PATRÓN</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6416041" y="5586890"/>
            <a:ext cx="4941770" cy="396660"/>
          </a:xfrm>
        </p:spPr>
        <p:txBody>
          <a:bodyPr rtlCol="0">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pic>
        <p:nvPicPr>
          <p:cNvPr id="8" name="Gráfico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ido  3">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bg1"/>
                </a:solidFill>
                <a:latin typeface="+mj-lt"/>
                <a:ea typeface="+mj-ea"/>
                <a:cs typeface="+mj-cs"/>
              </a:defRPr>
            </a:lvl1pPr>
          </a:lstStyle>
          <a:p>
            <a:pPr rtl="0"/>
            <a:r>
              <a:rPr lang="es-ES" noProof="0"/>
              <a:t>HAGA CLIC PARA EDITAR EL ESTILO DEL TÍTULO DEL PATRÓN</a:t>
            </a:r>
          </a:p>
        </p:txBody>
      </p:sp>
      <p:pic>
        <p:nvPicPr>
          <p:cNvPr id="11" name="Gráfico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áfico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áfico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3" name="Marcador de texto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4" name="Marcador de texto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sp>
        <p:nvSpPr>
          <p:cNvPr id="25" name="Marcador de contenido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sp>
        <p:nvSpPr>
          <p:cNvPr id="26" name="Marcador de contenido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a:p>
            <a:pPr lvl="1" rtl="0"/>
            <a:r>
              <a:rPr lang="es-ES" noProof="0"/>
              <a:t>Segundo nivel</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7938210"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editar</a:t>
            </a:r>
          </a:p>
        </p:txBody>
      </p:sp>
      <p:sp>
        <p:nvSpPr>
          <p:cNvPr id="27" name="Marcador de contenido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s-ES" noProof="0"/>
              <a:t>Haga clic para modificar los estilos de texto del patrón</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ntenido dos">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 EL TEXTO MAESTRO</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pic>
        <p:nvPicPr>
          <p:cNvPr id="11" name="Gráfico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pic>
        <p:nvPicPr>
          <p:cNvPr id="14" name="Gráfico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ítulo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20" name="Marcador de texto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ES" noProof="0"/>
              <a:t>HAGA CLIC PARA AGREGAR UN SUBTÍTULO</a:t>
            </a:r>
          </a:p>
        </p:txBody>
      </p:sp>
      <p:sp>
        <p:nvSpPr>
          <p:cNvPr id="25" name="Marcador de texto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26" name="Marcador de texto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ES" noProof="0"/>
              <a:t>HAGA CLIC PARA AGREGAR UN SUBTÍTULO</a:t>
            </a:r>
          </a:p>
        </p:txBody>
      </p:sp>
      <p:sp>
        <p:nvSpPr>
          <p:cNvPr id="27" name="Marcador de texto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28" name="Marcador de texto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ES" noProof="0"/>
              <a:t>HAGA CLIC PARA AGREGAR UN SUBTÍTULO</a:t>
            </a:r>
          </a:p>
        </p:txBody>
      </p:sp>
      <p:sp>
        <p:nvSpPr>
          <p:cNvPr id="29" name="Marcador de texto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21" name="Marcador de fech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22" name="Marcador de pie de pá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de lanzamiento</a:t>
            </a:r>
          </a:p>
        </p:txBody>
      </p:sp>
      <p:sp>
        <p:nvSpPr>
          <p:cNvPr id="24" name="Marcador de número de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áfico">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15" name="Marcador de texto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rtlCol="0">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es-ES" noProof="0"/>
              <a:t>Haga clic para modificar los estilos de texto del patrón</a:t>
            </a:r>
          </a:p>
        </p:txBody>
      </p:sp>
      <p:sp>
        <p:nvSpPr>
          <p:cNvPr id="7" name="Marcador de posición de gráfico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rtlCol="0"/>
          <a:lstStyle/>
          <a:p>
            <a:pPr rtl="0"/>
            <a:r>
              <a:rPr lang="es-ES" noProof="0"/>
              <a:t>Haga clic en el icono para agregar un gráfico</a:t>
            </a:r>
          </a:p>
        </p:txBody>
      </p:sp>
      <p:sp>
        <p:nvSpPr>
          <p:cNvPr id="11" name="Marcador de texto 10">
            <a:extLst>
              <a:ext uri="{FF2B5EF4-FFF2-40B4-BE49-F238E27FC236}">
                <a16:creationId xmlns:a16="http://schemas.microsoft.com/office/drawing/2014/main" id="{339C283A-EC40-421C-8A0E-F9A3161C8890}"/>
              </a:ext>
            </a:extLst>
          </p:cNvPr>
          <p:cNvSpPr>
            <a:spLocks noGrp="1"/>
          </p:cNvSpPr>
          <p:nvPr>
            <p:ph type="body" sz="quarter" idx="14" hasCustomPrompt="1"/>
          </p:nvPr>
        </p:nvSpPr>
        <p:spPr>
          <a:xfrm>
            <a:off x="7858125" y="2284624"/>
            <a:ext cx="3147332" cy="306388"/>
          </a:xfrm>
        </p:spPr>
        <p:txBody>
          <a:bodyPr rtlCol="0">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es-ES" noProof="0"/>
              <a:t>Haga clic para editar</a:t>
            </a:r>
          </a:p>
        </p:txBody>
      </p:sp>
      <p:sp>
        <p:nvSpPr>
          <p:cNvPr id="13" name="Marcador de contenido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es-ES" noProof="0"/>
              <a:t>Haga clic para agregar contenido</a:t>
            </a:r>
          </a:p>
        </p:txBody>
      </p:sp>
      <p:sp>
        <p:nvSpPr>
          <p:cNvPr id="3" name="Marcador de fech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s-ES" noProof="0"/>
              <a:t>20XX</a:t>
            </a:r>
          </a:p>
        </p:txBody>
      </p:sp>
      <p:sp>
        <p:nvSpPr>
          <p:cNvPr id="4" name="Marcador de pie de pá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s-ES" noProof="0"/>
              <a:t>Presentación de lanzamiento</a:t>
            </a:r>
          </a:p>
        </p:txBody>
      </p:sp>
      <p:sp>
        <p:nvSpPr>
          <p:cNvPr id="5" name="Marcador de número de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ronograma 2">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es-ES" noProof="0"/>
              <a:t>HAGA CLIC PARA EDITAR EL ESTILO DEL TÍTULO DEL PATRÓN</a:t>
            </a:r>
          </a:p>
        </p:txBody>
      </p:sp>
      <p:sp>
        <p:nvSpPr>
          <p:cNvPr id="6" name="Marcador de texto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solidFill>
                <a:latin typeface="+mj-lt"/>
              </a:defRPr>
            </a:lvl1pPr>
          </a:lstStyle>
          <a:p>
            <a:pPr lvl="0" rtl="0"/>
            <a:r>
              <a:rPr lang="es-ES" noProof="0"/>
              <a:t>Año</a:t>
            </a:r>
          </a:p>
        </p:txBody>
      </p:sp>
      <p:sp>
        <p:nvSpPr>
          <p:cNvPr id="7" name="Marcador de texto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8" name="Marcador de texto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9" name="Marcador de texto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0" name="Marcador de texto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2" name="Marcador de texto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3" name="Marcador de texto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4" name="Marcador de texto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6" name="Marcador de texto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7" name="Marcador de texto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5" name="Marcador de texto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8" name="Marcador de texto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9" name="Marcador de texto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11" name="Marcador de texto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solidFill>
                <a:latin typeface="+mj-lt"/>
              </a:defRPr>
            </a:lvl1pPr>
          </a:lstStyle>
          <a:p>
            <a:pPr lvl="0" rtl="0"/>
            <a:r>
              <a:rPr lang="es-ES" noProof="0"/>
              <a:t>Año</a:t>
            </a:r>
          </a:p>
        </p:txBody>
      </p:sp>
      <p:sp>
        <p:nvSpPr>
          <p:cNvPr id="20" name="Marcador de texto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1" name="Marcador de texto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2" name="Marcador de texto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3" name="Marcador de texto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4" name="Marcador de texto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5" name="Marcador de texto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6" name="Marcador de texto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8" name="Marcador de texto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9" name="Marcador de texto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27" name="Marcador de texto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30" name="Marcador de texto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31" name="Marcador de texto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solidFill>
              </a:defRPr>
            </a:lvl1pPr>
          </a:lstStyle>
          <a:p>
            <a:pPr lvl="0" rtl="0"/>
            <a:r>
              <a:rPr lang="es-ES" noProof="0"/>
              <a:t>MM</a:t>
            </a:r>
          </a:p>
        </p:txBody>
      </p:sp>
      <p:sp>
        <p:nvSpPr>
          <p:cNvPr id="32" name="Rectángulo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tx1">
                  <a:lumMod val="75000"/>
                  <a:lumOff val="25000"/>
                </a:schemeClr>
              </a:solidFill>
            </a:endParaRPr>
          </a:p>
        </p:txBody>
      </p:sp>
      <p:sp>
        <p:nvSpPr>
          <p:cNvPr id="36" name="Marcador de fecha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37" name="Marcador de pie de página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de lanzamiento</a:t>
            </a:r>
          </a:p>
        </p:txBody>
      </p:sp>
      <p:sp>
        <p:nvSpPr>
          <p:cNvPr id="38" name="Marcador de número de diapositiva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7" name="Marcador de posición de SmartArt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rtlCol="0"/>
          <a:lstStyle/>
          <a:p>
            <a:pPr rtl="0"/>
            <a:r>
              <a:rPr lang="es-ES" noProof="0"/>
              <a:t>Haga clic en el icono para agregar un elemento gráfico SmartArt</a:t>
            </a:r>
          </a:p>
        </p:txBody>
      </p:sp>
      <p:sp>
        <p:nvSpPr>
          <p:cNvPr id="3" name="Marcador de fech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s-ES" noProof="0"/>
              <a:t>20XX</a:t>
            </a:r>
          </a:p>
        </p:txBody>
      </p:sp>
      <p:sp>
        <p:nvSpPr>
          <p:cNvPr id="4" name="Marcador de pie de pá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s-ES" noProof="0"/>
              <a:t>Presentación de lanzamiento</a:t>
            </a:r>
          </a:p>
        </p:txBody>
      </p:sp>
      <p:cxnSp>
        <p:nvCxnSpPr>
          <p:cNvPr id="10" name="Conector recto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Marcador de número de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apositiva de equipo de 4 personas">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11" name="Marcador de posición de imagen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lstStyle/>
          <a:p>
            <a:pPr rtl="0"/>
            <a:r>
              <a:rPr lang="es-ES" noProof="0"/>
              <a:t>Haga clic en el icono para agregar una imagen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6" name="Marcador de tex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7" name="Marcador de posición de imagen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lstStyle/>
          <a:p>
            <a:pPr rtl="0"/>
            <a:r>
              <a:rPr lang="es-ES" noProof="0"/>
              <a:t>Haga clic en el icono para agregar una imagen</a:t>
            </a:r>
          </a:p>
        </p:txBody>
      </p:sp>
      <p:sp>
        <p:nvSpPr>
          <p:cNvPr id="23" name="Marcador de tex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7" name="Marcador de tex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8" name="Marcador de posición de imagen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lstStyle/>
          <a:p>
            <a:pPr lvl="1" rtl="0"/>
            <a:r>
              <a:rPr lang="es-ES" noProof="0"/>
              <a:t>Haga clic en el icono para agregar una imagen</a:t>
            </a:r>
          </a:p>
        </p:txBody>
      </p:sp>
      <p:sp>
        <p:nvSpPr>
          <p:cNvPr id="24" name="Marcador de tex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8" name="Marcador de tex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9" name="Marcador de posición de imagen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lstStyle/>
          <a:p>
            <a:pPr rtl="0"/>
            <a:r>
              <a:rPr lang="es-ES" noProof="0"/>
              <a:t>Haga clic en el icono para agregar una imagen</a:t>
            </a:r>
          </a:p>
        </p:txBody>
      </p:sp>
      <p:sp>
        <p:nvSpPr>
          <p:cNvPr id="25" name="Marcador de tex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9" name="Marcador de tex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cxnSp>
        <p:nvCxnSpPr>
          <p:cNvPr id="10" name="Conector recto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apositiva de equipo de 8 personas">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11" name="Marcador de posición de imagen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6" name="Marcador de tex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7" name="Marcador de posición de imagen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p>
        </p:txBody>
      </p:sp>
      <p:sp>
        <p:nvSpPr>
          <p:cNvPr id="23" name="Marcador de tex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7" name="Marcador de tex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8" name="Marcador de posición de imagen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es-ES" noProof="0"/>
              <a:t>Haga clic en el icono para agregar una imagen</a:t>
            </a:r>
          </a:p>
        </p:txBody>
      </p:sp>
      <p:sp>
        <p:nvSpPr>
          <p:cNvPr id="24" name="Marcador de tex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8" name="Marcador de tex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9" name="Marcador de posición de imagen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p>
        </p:txBody>
      </p:sp>
      <p:sp>
        <p:nvSpPr>
          <p:cNvPr id="25" name="Marcador de tex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9" name="Marcador de tex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5" name="Marcador de posición de imagen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p>
        </p:txBody>
      </p:sp>
      <p:sp>
        <p:nvSpPr>
          <p:cNvPr id="54" name="Marcador de texto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2" name="Marcador de texto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6" name="Marcador de posición de imagen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p>
        </p:txBody>
      </p:sp>
      <p:sp>
        <p:nvSpPr>
          <p:cNvPr id="59" name="Marcador de texto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3" name="Marcador de texto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7" name="Marcador de posición de imagen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es-ES" noProof="0"/>
              <a:t>Haga clic en el icono para agregar una imagen</a:t>
            </a:r>
          </a:p>
        </p:txBody>
      </p:sp>
      <p:sp>
        <p:nvSpPr>
          <p:cNvPr id="60" name="Marcador de texto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4" name="Marcador de texto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58" name="Marcador de posición de imagen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s-ES" noProof="0"/>
              <a:t>Haga clic en el icono para agregar una imagen</a:t>
            </a:r>
          </a:p>
        </p:txBody>
      </p:sp>
      <p:sp>
        <p:nvSpPr>
          <p:cNvPr id="61" name="Marcador de texto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65" name="Marcador de texto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es-ES"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es-ES" noProof="0" smtClean="0"/>
              <a:t>‹Nº›</a:t>
            </a:fld>
            <a:endParaRPr lang="es-ES" noProof="0"/>
          </a:p>
        </p:txBody>
      </p:sp>
      <p:pic>
        <p:nvPicPr>
          <p:cNvPr id="13" name="Gráfico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áfico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nanciación">
    <p:bg>
      <p:bgPr>
        <a:solidFill>
          <a:schemeClr val="bg1"/>
        </a:solidFill>
        <a:effectLst/>
      </p:bgPr>
    </p:bg>
    <p:spTree>
      <p:nvGrpSpPr>
        <p:cNvPr id="1" name=""/>
        <p:cNvGrpSpPr/>
        <p:nvPr/>
      </p:nvGrpSpPr>
      <p:grpSpPr>
        <a:xfrm>
          <a:off x="0" y="0"/>
          <a:ext cx="0" cy="0"/>
          <a:chOff x="0" y="0"/>
          <a:chExt cx="0" cy="0"/>
        </a:xfrm>
      </p:grpSpPr>
      <p:cxnSp>
        <p:nvCxnSpPr>
          <p:cNvPr id="16" name="Conector rec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11" name="Marcador de contenido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s-ES" noProof="0"/>
              <a:t>Haga clic para agregar contenido</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7" name="Marcador de texto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4" name="Marcador de contenido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s-ES" noProof="0"/>
              <a:t>Haga clic para agregar contenido</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8" name="Marcador de texto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5" name="Marcador de contenido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s-ES" noProof="0"/>
              <a:t>Haga clic para agregar contenido</a:t>
            </a:r>
          </a:p>
        </p:txBody>
      </p:sp>
      <p:sp>
        <p:nvSpPr>
          <p:cNvPr id="21" name="Marcador de tex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19" name="Marcador de texto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26" name="Marcador de contenido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s-ES" noProof="0"/>
              <a:t>Haga clic para agregar contenido</a:t>
            </a:r>
          </a:p>
        </p:txBody>
      </p:sp>
      <p:sp>
        <p:nvSpPr>
          <p:cNvPr id="14" name="Marcador de texto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a:t>
            </a:r>
          </a:p>
        </p:txBody>
      </p:sp>
      <p:sp>
        <p:nvSpPr>
          <p:cNvPr id="23" name="Marcador de texto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a:t>
            </a:r>
          </a:p>
        </p:txBody>
      </p:sp>
      <p:sp>
        <p:nvSpPr>
          <p:cNvPr id="15" name="Marcador de contenido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Resum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cxnSp>
        <p:nvCxnSpPr>
          <p:cNvPr id="23" name="Conector recto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Marcador de fech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22" name="Marcador de pie de pá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s-ES" noProof="0"/>
              <a:t>Presentación de lanzamiento</a:t>
            </a:r>
          </a:p>
        </p:txBody>
      </p:sp>
      <p:sp>
        <p:nvSpPr>
          <p:cNvPr id="24" name="Marcador de número de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áfico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ítulo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bg1"/>
                </a:solidFill>
              </a:defRPr>
            </a:lvl1pPr>
          </a:lstStyle>
          <a:p>
            <a:pPr rtl="0"/>
            <a:r>
              <a:rPr lang="es-ES" noProof="0"/>
              <a:t>HAGA CLIC PARA EDITAR EL ESTILO DEL TÍTULO DEL PATRÓN</a:t>
            </a:r>
          </a:p>
        </p:txBody>
      </p:sp>
      <p:sp>
        <p:nvSpPr>
          <p:cNvPr id="3" name="Marcador de contenido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es-ES" noProof="0"/>
              <a:t>20XX</a:t>
            </a:r>
          </a:p>
        </p:txBody>
      </p:sp>
      <p:sp>
        <p:nvSpPr>
          <p:cNvPr id="5" name="Marcador de pie de página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es-ES" noProof="0"/>
              <a:t>Presentación de lanzamiento</a:t>
            </a:r>
          </a:p>
        </p:txBody>
      </p:sp>
      <p:sp>
        <p:nvSpPr>
          <p:cNvPr id="6" name="Marcador de número de diapositiva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ierre">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bg1"/>
                </a:solidFill>
              </a:defRPr>
            </a:lvl1pPr>
          </a:lstStyle>
          <a:p>
            <a:pPr rtl="0"/>
            <a:r>
              <a:rPr lang="es-ES" noProof="0"/>
              <a:t>HAGA CLIC PARA EDITAR EL ESTILO DEL TÍTULO DEL PATRÓN</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004161"/>
          </a:xfrm>
        </p:spPr>
        <p:txBody>
          <a:bodyPr rtlCol="0">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pic>
        <p:nvPicPr>
          <p:cNvPr id="6" name="Gráfico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Marcador de fecha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es-ES" noProof="0"/>
              <a:t>20XX</a:t>
            </a:r>
          </a:p>
        </p:txBody>
      </p:sp>
      <p:sp>
        <p:nvSpPr>
          <p:cNvPr id="10" name="Marcador de pie de página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es-ES" noProof="0"/>
              <a:t>Presentación de lanzamiento</a:t>
            </a:r>
          </a:p>
        </p:txBody>
      </p:sp>
      <p:sp>
        <p:nvSpPr>
          <p:cNvPr id="11" name="Marcador de número de diapositiva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ronograma">
    <p:spTree>
      <p:nvGrpSpPr>
        <p:cNvPr id="1" name=""/>
        <p:cNvGrpSpPr/>
        <p:nvPr/>
      </p:nvGrpSpPr>
      <p:grpSpPr>
        <a:xfrm>
          <a:off x="0" y="0"/>
          <a:ext cx="0" cy="0"/>
          <a:chOff x="0" y="0"/>
          <a:chExt cx="0" cy="0"/>
        </a:xfrm>
      </p:grpSpPr>
      <p:sp>
        <p:nvSpPr>
          <p:cNvPr id="12" name="Gráfico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es-ES" noProof="0"/>
          </a:p>
        </p:txBody>
      </p:sp>
      <p:sp>
        <p:nvSpPr>
          <p:cNvPr id="2" name="Título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solidFill>
                <a:latin typeface="+mj-lt"/>
                <a:ea typeface="+mj-ea"/>
                <a:cs typeface="+mj-cs"/>
              </a:defRPr>
            </a:lvl1pPr>
          </a:lstStyle>
          <a:p>
            <a:pPr rtl="0"/>
            <a:r>
              <a:rPr lang="es-ES" noProof="0"/>
              <a:t>HAGA CLIC PARA EDITAR EL TÍTULO</a:t>
            </a:r>
          </a:p>
        </p:txBody>
      </p:sp>
      <p:sp>
        <p:nvSpPr>
          <p:cNvPr id="16" name="Marcador de texto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lvl1pPr>
          </a:lstStyle>
          <a:p>
            <a:pPr lvl="0" rtl="0"/>
            <a:r>
              <a:rPr lang="es-ES" noProof="0"/>
              <a:t>HAGA CLIC PARA MODIFICAR LOS ESTILOS DEL TEXTO MAESTRO</a:t>
            </a:r>
          </a:p>
        </p:txBody>
      </p:sp>
      <p:sp>
        <p:nvSpPr>
          <p:cNvPr id="17" name="Marcador de texto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lvl1pPr>
          </a:lstStyle>
          <a:p>
            <a:pPr lvl="0" rtl="0"/>
            <a:r>
              <a:rPr lang="es-ES" noProof="0"/>
              <a:t>HAGA CLIC PARA MODIFICAR LOS ESTILOS DEL TEXTO MAESTRO</a:t>
            </a:r>
          </a:p>
        </p:txBody>
      </p:sp>
      <p:sp>
        <p:nvSpPr>
          <p:cNvPr id="18" name="Marcador de texto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lvl1pPr>
          </a:lstStyle>
          <a:p>
            <a:pPr lvl="0" rtl="0"/>
            <a:r>
              <a:rPr lang="es-ES" noProof="0"/>
              <a:t>HAGA CLIC PARA MODIFICAR LOS ESTILOS DEL TEXTO MAESTRO</a:t>
            </a:r>
          </a:p>
        </p:txBody>
      </p:sp>
      <p:sp>
        <p:nvSpPr>
          <p:cNvPr id="19" name="Marcador de texto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lvl1pPr>
          </a:lstStyle>
          <a:p>
            <a:pPr lvl="0" rtl="0"/>
            <a:r>
              <a:rPr lang="es-ES" noProof="0"/>
              <a:t>HAGA CLIC PARA MODIFICAR LOS ESTILOS DEL TEXTO MAESTRO</a:t>
            </a:r>
          </a:p>
        </p:txBody>
      </p:sp>
      <p:sp>
        <p:nvSpPr>
          <p:cNvPr id="34" name="Marcador de texto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lvl1pPr>
          </a:lstStyle>
          <a:p>
            <a:pPr lvl="0" rtl="0"/>
            <a:r>
              <a:rPr lang="es-ES" noProof="0"/>
              <a:t>Haga clic para modificar los estilos del texto maestro</a:t>
            </a:r>
          </a:p>
        </p:txBody>
      </p:sp>
      <p:sp>
        <p:nvSpPr>
          <p:cNvPr id="35" name="Marcador de texto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rtlCol="0" anchor="t">
            <a:normAutofit/>
          </a:bodyPr>
          <a:lstStyle>
            <a:lvl1pPr marL="0" indent="0" algn="l">
              <a:lnSpc>
                <a:spcPct val="100000"/>
              </a:lnSpc>
              <a:buNone/>
              <a:defRPr sz="1400" spc="50" baseline="0"/>
            </a:lvl1pPr>
          </a:lstStyle>
          <a:p>
            <a:pPr lvl="0" rtl="0"/>
            <a:r>
              <a:rPr lang="es-ES" noProof="0"/>
              <a:t>Haga clic para modificar los estilos del texto maestro</a:t>
            </a:r>
          </a:p>
        </p:txBody>
      </p:sp>
      <p:sp>
        <p:nvSpPr>
          <p:cNvPr id="36" name="Marcador de texto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lvl1pPr>
          </a:lstStyle>
          <a:p>
            <a:pPr lvl="0" rtl="0"/>
            <a:r>
              <a:rPr lang="es-ES" noProof="0"/>
              <a:t>Haga clic para modificar los estilos del texto maestro</a:t>
            </a:r>
          </a:p>
        </p:txBody>
      </p:sp>
      <p:sp>
        <p:nvSpPr>
          <p:cNvPr id="37" name="Marcador de texto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lvl1pPr>
          </a:lstStyle>
          <a:p>
            <a:pPr lvl="0" rtl="0"/>
            <a:r>
              <a:rPr lang="es-ES" noProof="0"/>
              <a:t>Haga clic para modificar los estilos del texto maestro</a:t>
            </a:r>
          </a:p>
        </p:txBody>
      </p:sp>
      <p:cxnSp>
        <p:nvCxnSpPr>
          <p:cNvPr id="3" name="Conector recto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Conector recto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Conector recto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Conector recto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Marcador de fecha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es-ES" noProof="0"/>
              <a:t>20XX</a:t>
            </a:r>
          </a:p>
        </p:txBody>
      </p:sp>
      <p:sp>
        <p:nvSpPr>
          <p:cNvPr id="6" name="Marcador de pie de página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rtlCol="0"/>
          <a:lstStyle>
            <a:lvl1pPr>
              <a:defRPr sz="900"/>
            </a:lvl1pPr>
          </a:lstStyle>
          <a:p>
            <a:pPr algn="l" rtl="0"/>
            <a:r>
              <a:rPr lang="es-ES" noProof="0"/>
              <a:t>Presentación de lanzamiento</a:t>
            </a:r>
          </a:p>
        </p:txBody>
      </p:sp>
      <p:sp>
        <p:nvSpPr>
          <p:cNvPr id="7" name="Marcador de número de diapositiva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umna de contenido 2">
    <p:bg>
      <p:bgPr>
        <a:solidFill>
          <a:schemeClr val="tx1"/>
        </a:solidFill>
        <a:effectLst/>
      </p:bgPr>
    </p:bg>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solidFill>
                <a:latin typeface="+mj-lt"/>
                <a:ea typeface="+mj-ea"/>
                <a:cs typeface="+mj-cs"/>
              </a:defRPr>
            </a:lvl1pPr>
          </a:lstStyle>
          <a:p>
            <a:pPr rtl="0"/>
            <a:r>
              <a:rPr lang="es-ES" noProof="0"/>
              <a:t>HAGA CLIC PARA MODIFICAR EL ESTILO DEL TÍTULO MAESTRO</a:t>
            </a:r>
          </a:p>
        </p:txBody>
      </p:sp>
      <p:sp>
        <p:nvSpPr>
          <p:cNvPr id="15" name="Marcador de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lvl="0" rtl="0"/>
            <a:r>
              <a:rPr lang="es-ES" noProof="0"/>
              <a:t>HAGA CLIC PARA AGREGAR UN SUBTÍTULO</a:t>
            </a:r>
          </a:p>
        </p:txBody>
      </p:sp>
      <p:sp>
        <p:nvSpPr>
          <p:cNvPr id="17" name="Marcador de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s-ES" noProof="0"/>
              <a:t>Haga clic para agregar texto</a:t>
            </a:r>
          </a:p>
        </p:txBody>
      </p:sp>
      <p:sp>
        <p:nvSpPr>
          <p:cNvPr id="31" name="Marcador de tex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32" name="Marcador de tex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s-ES" noProof="0"/>
              <a:t>Haga clic para agregar texto</a:t>
            </a:r>
          </a:p>
        </p:txBody>
      </p:sp>
      <p:sp>
        <p:nvSpPr>
          <p:cNvPr id="33" name="Marcador de tex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34" name="Marcador de tex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s-ES" noProof="0"/>
              <a:t>Haga clic para agregar texto</a:t>
            </a:r>
          </a:p>
        </p:txBody>
      </p:sp>
      <p:sp>
        <p:nvSpPr>
          <p:cNvPr id="12" name="Marcador de texto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AGREGAR UN SUBTÍTULO</a:t>
            </a:r>
          </a:p>
        </p:txBody>
      </p:sp>
      <p:sp>
        <p:nvSpPr>
          <p:cNvPr id="13" name="Marcador de texto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s-ES" noProof="0"/>
              <a:t>Haga clic para agregar texto</a:t>
            </a:r>
          </a:p>
        </p:txBody>
      </p:sp>
      <p:sp>
        <p:nvSpPr>
          <p:cNvPr id="3" name="Marcador de fech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s-ES" noProof="0"/>
              <a:t>20XX</a:t>
            </a:r>
          </a:p>
        </p:txBody>
      </p:sp>
      <p:sp>
        <p:nvSpPr>
          <p:cNvPr id="4" name="Marcador de pie de pá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s-ES" noProof="0"/>
              <a:t>Presentación de lanzamiento</a:t>
            </a:r>
          </a:p>
        </p:txBody>
      </p:sp>
      <p:sp>
        <p:nvSpPr>
          <p:cNvPr id="5" name="Marcador de número de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s-ES" noProof="0" smtClean="0"/>
              <a:t>‹Nº›</a:t>
            </a:fld>
            <a:endParaRPr lang="es-ES" noProof="0"/>
          </a:p>
        </p:txBody>
      </p:sp>
      <p:cxnSp>
        <p:nvCxnSpPr>
          <p:cNvPr id="2" name="Conector recto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a de contenido 3">
    <p:bg>
      <p:bgPr>
        <a:solidFill>
          <a:schemeClr val="bg1"/>
        </a:solidFill>
        <a:effectLst/>
      </p:bgPr>
    </p:bg>
    <p:spTree>
      <p:nvGrpSpPr>
        <p:cNvPr id="1" name=""/>
        <p:cNvGrpSpPr/>
        <p:nvPr/>
      </p:nvGrpSpPr>
      <p:grpSpPr>
        <a:xfrm>
          <a:off x="0" y="0"/>
          <a:ext cx="0" cy="0"/>
          <a:chOff x="0" y="0"/>
          <a:chExt cx="0" cy="0"/>
        </a:xfrm>
      </p:grpSpPr>
      <p:sp>
        <p:nvSpPr>
          <p:cNvPr id="14" name="Títu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solidFill>
                <a:latin typeface="+mj-lt"/>
                <a:ea typeface="+mj-ea"/>
                <a:cs typeface="+mj-cs"/>
              </a:defRPr>
            </a:lvl1pPr>
          </a:lstStyle>
          <a:p>
            <a:pPr rtl="0"/>
            <a:r>
              <a:rPr lang="es-ES" noProof="0"/>
              <a:t>HAGA CLIC PARA MODIFICAR EL ESTILO DEL TÍTULO MAESTRO</a:t>
            </a:r>
          </a:p>
        </p:txBody>
      </p:sp>
      <p:sp>
        <p:nvSpPr>
          <p:cNvPr id="15" name="Marcador de tex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s-ES" noProof="0"/>
              <a:t>HAGA CLIC PARA AGREGAR UN SUBTÍTULO</a:t>
            </a:r>
          </a:p>
        </p:txBody>
      </p:sp>
      <p:sp>
        <p:nvSpPr>
          <p:cNvPr id="17" name="Marcador de tex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16" name="Marcador de tex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s-ES" noProof="0"/>
              <a:t>HAGA CLIC PARA AGREGAR UN SUBTÍTULO</a:t>
            </a:r>
          </a:p>
        </p:txBody>
      </p:sp>
      <p:sp>
        <p:nvSpPr>
          <p:cNvPr id="18" name="Marcador de tex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19" name="Marcador de tex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s-ES" noProof="0"/>
              <a:t>HAGA CLIC PARA AGREGAR UN SUBTÍTULO</a:t>
            </a:r>
          </a:p>
        </p:txBody>
      </p:sp>
      <p:sp>
        <p:nvSpPr>
          <p:cNvPr id="20" name="Marcador de tex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23" name="Marcador de tex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s-ES" noProof="0"/>
              <a:t>HAGA CLIC PARA AGREGAR UN SUBTÍTULO</a:t>
            </a:r>
          </a:p>
        </p:txBody>
      </p:sp>
      <p:sp>
        <p:nvSpPr>
          <p:cNvPr id="24" name="Marcador de tex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3" name="Marcador de fech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es-ES" noProof="0"/>
              <a:t>20XX</a:t>
            </a:r>
          </a:p>
        </p:txBody>
      </p:sp>
      <p:sp>
        <p:nvSpPr>
          <p:cNvPr id="4" name="Marcador de pie de página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es-ES" noProof="0"/>
              <a:t>Presentación de lanzamiento</a:t>
            </a:r>
          </a:p>
        </p:txBody>
      </p:sp>
      <p:sp>
        <p:nvSpPr>
          <p:cNvPr id="5" name="Marcador de número de diapositiva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s-ES" noProof="0" smtClean="0"/>
              <a:pPr rtl="0"/>
              <a:t>‹Nº›</a:t>
            </a:fld>
            <a:endParaRPr lang="es-ES" noProof="0"/>
          </a:p>
        </p:txBody>
      </p:sp>
      <p:pic>
        <p:nvPicPr>
          <p:cNvPr id="2" name="Grá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ción">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cxnSp>
        <p:nvCxnSpPr>
          <p:cNvPr id="14" name="Conector recto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Marcador de fecha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es-ES" noProof="0"/>
              <a:t>20XX</a:t>
            </a:r>
          </a:p>
        </p:txBody>
      </p:sp>
      <p:sp>
        <p:nvSpPr>
          <p:cNvPr id="10" name="Marcador de pie de página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es-ES" noProof="0"/>
              <a:t>Presentación de lanzamiento</a:t>
            </a:r>
          </a:p>
        </p:txBody>
      </p:sp>
      <p:sp>
        <p:nvSpPr>
          <p:cNvPr id="11" name="Marcador de número de diapositiva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alto de sección">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bg1"/>
                </a:solidFill>
              </a:defRPr>
            </a:lvl1pPr>
          </a:lstStyle>
          <a:p>
            <a:pPr rtl="0"/>
            <a:r>
              <a:rPr lang="es-ES" noProof="0"/>
              <a:t>HAGA CLIC PARA MODIFICAR EL ESTILO DEL TÍTULO MAESTRO</a:t>
            </a:r>
          </a:p>
        </p:txBody>
      </p:sp>
      <p:pic>
        <p:nvPicPr>
          <p:cNvPr id="5" name="Gráfico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pic>
        <p:nvPicPr>
          <p:cNvPr id="7" name="Gráfico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ítulo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es-ES" noProof="0"/>
              <a:t>HAGA CLIC PARA EDITAR EL ESTILO DEL TÍTULO DEL PATRÓN</a:t>
            </a:r>
          </a:p>
        </p:txBody>
      </p:sp>
      <p:cxnSp>
        <p:nvCxnSpPr>
          <p:cNvPr id="9" name="Conector recto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Marcador de texto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ES" noProof="0"/>
              <a:t>HAGA CLIC PARA AGREGAR UN SUBTÍTULO</a:t>
            </a:r>
          </a:p>
        </p:txBody>
      </p:sp>
      <p:sp>
        <p:nvSpPr>
          <p:cNvPr id="12" name="Marcador de texto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13" name="Marcador de texto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ES" noProof="0"/>
              <a:t>HAGA CLIC PARA AGREGAR UN SUBTÍTULO</a:t>
            </a:r>
          </a:p>
        </p:txBody>
      </p:sp>
      <p:sp>
        <p:nvSpPr>
          <p:cNvPr id="14" name="Marcador de texto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15" name="Marcador de texto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s-ES" noProof="0"/>
              <a:t>HAGA CLIC PARA AGREGAR UN SUBTÍTULO</a:t>
            </a:r>
          </a:p>
        </p:txBody>
      </p:sp>
      <p:sp>
        <p:nvSpPr>
          <p:cNvPr id="16" name="Marcador de texto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s-ES" noProof="0"/>
              <a:t>Haga clic para agregar texto</a:t>
            </a:r>
          </a:p>
        </p:txBody>
      </p:sp>
      <p:sp>
        <p:nvSpPr>
          <p:cNvPr id="17" name="Marcador de fecha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es-ES" noProof="0"/>
              <a:t>20XX</a:t>
            </a:r>
          </a:p>
        </p:txBody>
      </p:sp>
      <p:sp>
        <p:nvSpPr>
          <p:cNvPr id="18" name="Marcador de pie de página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es-ES" noProof="0"/>
              <a:t>Presentación de lanzamiento</a:t>
            </a:r>
          </a:p>
        </p:txBody>
      </p:sp>
      <p:sp>
        <p:nvSpPr>
          <p:cNvPr id="19" name="Marcador de número de diapositiva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ido tres">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solidFill>
                <a:latin typeface="+mj-lt"/>
                <a:ea typeface="+mj-ea"/>
                <a:cs typeface="+mj-cs"/>
              </a:defRPr>
            </a:lvl1pPr>
          </a:lstStyle>
          <a:p>
            <a:pPr rtl="0"/>
            <a:r>
              <a:rPr lang="es-ES" noProof="0"/>
              <a:t>HAGA CLIC PARA EDITAR EL ESTILO DEL TÍTULO DEL PATRÓN</a:t>
            </a:r>
          </a:p>
        </p:txBody>
      </p:sp>
      <p:sp>
        <p:nvSpPr>
          <p:cNvPr id="3" name="Marcador de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4" name="Marcador de contenido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s-ES" noProof="0"/>
              <a:t>HAGA CLIC PARA EDITAR EL TEXTO MAESTRO</a:t>
            </a:r>
          </a:p>
        </p:txBody>
      </p:sp>
      <p:sp>
        <p:nvSpPr>
          <p:cNvPr id="6" name="Marcador de contenido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cxnSp>
        <p:nvCxnSpPr>
          <p:cNvPr id="16" name="Conector rec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Marcador de tex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EDITAR EL TEXTO MAESTRO</a:t>
            </a:r>
          </a:p>
        </p:txBody>
      </p:sp>
      <p:sp>
        <p:nvSpPr>
          <p:cNvPr id="22" name="Marcador de contenido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s-ES" noProof="0"/>
              <a:t>20XX</a:t>
            </a:r>
          </a:p>
        </p:txBody>
      </p:sp>
      <p:sp>
        <p:nvSpPr>
          <p:cNvPr id="8" name="Marcador de pie de pá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s-ES" noProof="0"/>
              <a:t>Presentación de lanzamiento</a:t>
            </a:r>
          </a:p>
        </p:txBody>
      </p:sp>
      <p:sp>
        <p:nvSpPr>
          <p:cNvPr id="9" name="Marcador de número de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es-ES" noProof="0"/>
              <a:t>20XX</a:t>
            </a:r>
          </a:p>
        </p:txBody>
      </p:sp>
      <p:sp>
        <p:nvSpPr>
          <p:cNvPr id="5" name="Marcador de pie de página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es-ES" noProof="0"/>
              <a:t>Presentación de lanzamiento</a:t>
            </a:r>
          </a:p>
        </p:txBody>
      </p:sp>
      <p:sp>
        <p:nvSpPr>
          <p:cNvPr id="6" name="Marcador de número de diapositiva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5.xml"/><Relationship Id="rId5" Type="http://schemas.openxmlformats.org/officeDocument/2006/relationships/image" Target="../media/image44.pn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5.xml"/><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rtlCol="0"/>
          <a:lstStyle/>
          <a:p>
            <a:pPr rtl="0"/>
            <a:r>
              <a:rPr lang="es-ES" dirty="0" err="1"/>
              <a:t>Sql</a:t>
            </a:r>
            <a:r>
              <a:rPr lang="es-ES" dirty="0"/>
              <a:t> – bases de datos</a:t>
            </a:r>
          </a:p>
        </p:txBody>
      </p:sp>
      <p:sp>
        <p:nvSpPr>
          <p:cNvPr id="3" name="Subtítulo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rtlCol="0"/>
          <a:lstStyle/>
          <a:p>
            <a:pPr rtl="0"/>
            <a:r>
              <a:rPr lang="es-ES" dirty="0"/>
              <a:t>Taller - Practicas intermedias</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rtlCol="0"/>
          <a:lstStyle/>
          <a:p>
            <a:pPr rtl="0"/>
            <a:r>
              <a:rPr lang="es-ES" dirty="0"/>
              <a:t>Modelado de datos</a:t>
            </a:r>
          </a:p>
        </p:txBody>
      </p:sp>
    </p:spTree>
    <p:extLst>
      <p:ext uri="{BB962C8B-B14F-4D97-AF65-F5344CB8AC3E}">
        <p14:creationId xmlns:p14="http://schemas.microsoft.com/office/powerpoint/2010/main" val="707789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rtlCol="0"/>
          <a:lstStyle/>
          <a:p>
            <a:pPr rtl="0"/>
            <a:r>
              <a:rPr lang="es-ES" dirty="0"/>
              <a:t>BASE DE DATOS RELACIONAL</a:t>
            </a:r>
          </a:p>
        </p:txBody>
      </p:sp>
      <p:sp>
        <p:nvSpPr>
          <p:cNvPr id="7" name="Marcador de texto 6">
            <a:extLst>
              <a:ext uri="{FF2B5EF4-FFF2-40B4-BE49-F238E27FC236}">
                <a16:creationId xmlns:a16="http://schemas.microsoft.com/office/drawing/2014/main" id="{40297407-CE4E-4284-879D-AEC395713625}"/>
              </a:ext>
            </a:extLst>
          </p:cNvPr>
          <p:cNvSpPr>
            <a:spLocks noGrp="1"/>
          </p:cNvSpPr>
          <p:nvPr>
            <p:ph type="body" sz="quarter" idx="15"/>
          </p:nvPr>
        </p:nvSpPr>
        <p:spPr>
          <a:xfrm>
            <a:off x="5770908" y="2612508"/>
            <a:ext cx="5716797" cy="3175733"/>
          </a:xfrm>
        </p:spPr>
        <p:txBody>
          <a:bodyPr rtlCol="0">
            <a:normAutofit/>
          </a:bodyPr>
          <a:lstStyle/>
          <a:p>
            <a:pPr rtl="0"/>
            <a:r>
              <a:rPr lang="es-MX" noProof="1"/>
              <a:t>Una base de datos relacional es un tipo de base de datos que almacena y proporciona acceso a puntos de datos relacionados entre sí. Las bases de datos relacionales se basan en el </a:t>
            </a:r>
            <a:r>
              <a:rPr lang="es-MX" noProof="1">
                <a:highlight>
                  <a:srgbClr val="FFFF00"/>
                </a:highlight>
              </a:rPr>
              <a:t>modelo relacional</a:t>
            </a:r>
            <a:r>
              <a:rPr lang="es-MX" noProof="1"/>
              <a:t>, una forma intuitiva y directa de representar </a:t>
            </a:r>
            <a:r>
              <a:rPr lang="es-MX" noProof="1">
                <a:highlight>
                  <a:srgbClr val="FFFF00"/>
                </a:highlight>
              </a:rPr>
              <a:t>datos en tablas</a:t>
            </a:r>
            <a:r>
              <a:rPr lang="es-MX" noProof="1"/>
              <a:t>. En una base de datos relacional, cada fila de la tabla es un registro con un </a:t>
            </a:r>
            <a:r>
              <a:rPr lang="es-MX" noProof="1">
                <a:highlight>
                  <a:srgbClr val="FFFF00"/>
                </a:highlight>
              </a:rPr>
              <a:t>ID único llamado clave</a:t>
            </a:r>
            <a:r>
              <a:rPr lang="es-MX" noProof="1"/>
              <a:t>. Las columnas de la tabla contienen atributos de los datos, y cada registro generalmente tiene un valor para cada </a:t>
            </a:r>
            <a:r>
              <a:rPr lang="es-MX" noProof="1">
                <a:highlight>
                  <a:srgbClr val="FFFF00"/>
                </a:highlight>
              </a:rPr>
              <a:t>atributo</a:t>
            </a:r>
            <a:r>
              <a:rPr lang="es-MX" noProof="1"/>
              <a:t>, lo que facilita el establecimiento de las </a:t>
            </a:r>
            <a:r>
              <a:rPr lang="es-MX" noProof="1">
                <a:highlight>
                  <a:srgbClr val="FFFF00"/>
                </a:highlight>
              </a:rPr>
              <a:t>relaciones</a:t>
            </a:r>
            <a:r>
              <a:rPr lang="es-MX" noProof="1"/>
              <a:t> entre los puntos de datos.</a:t>
            </a:r>
          </a:p>
          <a:p>
            <a:pPr rtl="0"/>
            <a:r>
              <a:rPr lang="es-ES" noProof="1"/>
              <a:t>Una tabla es una entidad, es la forma de representar datos que están lógicamente relacionados, es decir, una tabla representa un objeto y los atributos son sus características. </a:t>
            </a:r>
            <a:endParaRPr lang="es-MX" noProof="1"/>
          </a:p>
        </p:txBody>
      </p:sp>
      <p:sp>
        <p:nvSpPr>
          <p:cNvPr id="32" name="Marcador de fecha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rtlCol="0"/>
          <a:lstStyle/>
          <a:p>
            <a:pPr rtl="0"/>
            <a:r>
              <a:rPr lang="es-ES" dirty="0"/>
              <a:t>2021</a:t>
            </a:r>
          </a:p>
        </p:txBody>
      </p:sp>
      <p:sp>
        <p:nvSpPr>
          <p:cNvPr id="3" name="Marcador de pie de página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rtlCol="0"/>
          <a:lstStyle/>
          <a:p>
            <a:pPr rtl="0"/>
            <a:r>
              <a:rPr lang="es-ES" dirty="0"/>
              <a:t>Taller practicas intermedias</a:t>
            </a:r>
          </a:p>
        </p:txBody>
      </p:sp>
      <p:sp>
        <p:nvSpPr>
          <p:cNvPr id="4" name="Marcador de número de diapositiva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rtlCol="0"/>
          <a:lstStyle/>
          <a:p>
            <a:pPr rtl="0"/>
            <a:fld id="{19B51A1E-902D-48AF-9020-955120F399B6}" type="slidenum">
              <a:rPr lang="es-ES" smtClean="0"/>
              <a:pPr rtl="0"/>
              <a:t>11</a:t>
            </a:fld>
            <a:endParaRPr lang="es-ES" dirty="0"/>
          </a:p>
        </p:txBody>
      </p:sp>
    </p:spTree>
    <p:extLst>
      <p:ext uri="{BB962C8B-B14F-4D97-AF65-F5344CB8AC3E}">
        <p14:creationId xmlns:p14="http://schemas.microsoft.com/office/powerpoint/2010/main" val="2069393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rtlCol="0"/>
          <a:lstStyle/>
          <a:p>
            <a:pPr rtl="0"/>
            <a:r>
              <a:rPr lang="es-ES" dirty="0"/>
              <a:t>Abstraigamos la información</a:t>
            </a:r>
          </a:p>
        </p:txBody>
      </p:sp>
      <p:sp>
        <p:nvSpPr>
          <p:cNvPr id="4" name="Marcador de texto 3">
            <a:extLst>
              <a:ext uri="{FF2B5EF4-FFF2-40B4-BE49-F238E27FC236}">
                <a16:creationId xmlns:a16="http://schemas.microsoft.com/office/drawing/2014/main" id="{A112B089-A8F9-45B1-BE6E-EAC10163F082}"/>
              </a:ext>
            </a:extLst>
          </p:cNvPr>
          <p:cNvSpPr>
            <a:spLocks noGrp="1"/>
          </p:cNvSpPr>
          <p:nvPr>
            <p:ph type="body" idx="1"/>
          </p:nvPr>
        </p:nvSpPr>
        <p:spPr>
          <a:xfrm>
            <a:off x="950141" y="2217740"/>
            <a:ext cx="2882475" cy="823912"/>
          </a:xfrm>
        </p:spPr>
        <p:txBody>
          <a:bodyPr rtlCol="0"/>
          <a:lstStyle/>
          <a:p>
            <a:pPr rtl="0"/>
            <a:r>
              <a:rPr lang="es-ES" dirty="0"/>
              <a:t>Vamos a representar un estudiante</a:t>
            </a:r>
          </a:p>
        </p:txBody>
      </p:sp>
      <p:sp>
        <p:nvSpPr>
          <p:cNvPr id="6" name="Marcador de texto 5">
            <a:extLst>
              <a:ext uri="{FF2B5EF4-FFF2-40B4-BE49-F238E27FC236}">
                <a16:creationId xmlns:a16="http://schemas.microsoft.com/office/drawing/2014/main" id="{0FE22F9B-4BF8-41DC-8F1C-836B546E59AD}"/>
              </a:ext>
            </a:extLst>
          </p:cNvPr>
          <p:cNvSpPr>
            <a:spLocks noGrp="1"/>
          </p:cNvSpPr>
          <p:nvPr>
            <p:ph type="body" sz="quarter" idx="3"/>
          </p:nvPr>
        </p:nvSpPr>
        <p:spPr>
          <a:xfrm>
            <a:off x="5582679" y="2268960"/>
            <a:ext cx="5659180" cy="608848"/>
          </a:xfrm>
        </p:spPr>
        <p:txBody>
          <a:bodyPr rtlCol="0"/>
          <a:lstStyle/>
          <a:p>
            <a:pPr rtl="0"/>
            <a:r>
              <a:rPr lang="es-ES" dirty="0"/>
              <a:t>Un estudiante tiene características</a:t>
            </a:r>
          </a:p>
        </p:txBody>
      </p:sp>
      <p:sp>
        <p:nvSpPr>
          <p:cNvPr id="3" name="Marcador de texto 2">
            <a:extLst>
              <a:ext uri="{FF2B5EF4-FFF2-40B4-BE49-F238E27FC236}">
                <a16:creationId xmlns:a16="http://schemas.microsoft.com/office/drawing/2014/main" id="{D5E1C399-8F48-44F5-9461-3C89866D4CE1}"/>
              </a:ext>
            </a:extLst>
          </p:cNvPr>
          <p:cNvSpPr>
            <a:spLocks noGrp="1"/>
          </p:cNvSpPr>
          <p:nvPr>
            <p:ph sz="quarter" idx="4"/>
          </p:nvPr>
        </p:nvSpPr>
        <p:spPr>
          <a:xfrm>
            <a:off x="6778305" y="3429000"/>
            <a:ext cx="3448771" cy="365125"/>
          </a:xfrm>
        </p:spPr>
        <p:txBody>
          <a:bodyPr rtlCol="0"/>
          <a:lstStyle/>
          <a:p>
            <a:pPr rtl="0"/>
            <a:r>
              <a:rPr lang="es-ES" b="1" dirty="0"/>
              <a:t>Carnet </a:t>
            </a:r>
          </a:p>
        </p:txBody>
      </p:sp>
      <p:sp>
        <p:nvSpPr>
          <p:cNvPr id="9" name="Marcador de fecha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rtlCol="0"/>
          <a:lstStyle/>
          <a:p>
            <a:pPr rtl="0"/>
            <a:r>
              <a:rPr lang="es-ES" dirty="0"/>
              <a:t>2021</a:t>
            </a:r>
          </a:p>
        </p:txBody>
      </p:sp>
      <p:sp>
        <p:nvSpPr>
          <p:cNvPr id="10" name="Marcador de pie de página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rtlCol="0"/>
          <a:lstStyle/>
          <a:p>
            <a:pPr rtl="0"/>
            <a:r>
              <a:rPr lang="es-ES" dirty="0"/>
              <a:t>Taller practicas intermedias </a:t>
            </a:r>
          </a:p>
        </p:txBody>
      </p:sp>
      <p:sp>
        <p:nvSpPr>
          <p:cNvPr id="11" name="Marcador de número de diapositiva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s-ES" smtClean="0"/>
              <a:pPr rtl="0"/>
              <a:t>12</a:t>
            </a:fld>
            <a:endParaRPr lang="es-ES" dirty="0"/>
          </a:p>
        </p:txBody>
      </p:sp>
      <p:pic>
        <p:nvPicPr>
          <p:cNvPr id="12" name="Imagen 11">
            <a:extLst>
              <a:ext uri="{FF2B5EF4-FFF2-40B4-BE49-F238E27FC236}">
                <a16:creationId xmlns:a16="http://schemas.microsoft.com/office/drawing/2014/main" id="{CF89CDB0-703B-4F7B-8AAF-A8B3148F1891}"/>
              </a:ext>
            </a:extLst>
          </p:cNvPr>
          <p:cNvPicPr>
            <a:picLocks noChangeAspect="1"/>
          </p:cNvPicPr>
          <p:nvPr/>
        </p:nvPicPr>
        <p:blipFill>
          <a:blip r:embed="rId3"/>
          <a:stretch>
            <a:fillRect/>
          </a:stretch>
        </p:blipFill>
        <p:spPr>
          <a:xfrm>
            <a:off x="1382379" y="3199023"/>
            <a:ext cx="2882475" cy="2882475"/>
          </a:xfrm>
          <a:prstGeom prst="rect">
            <a:avLst/>
          </a:prstGeom>
        </p:spPr>
      </p:pic>
      <p:sp>
        <p:nvSpPr>
          <p:cNvPr id="17" name="Marcador de texto 2">
            <a:extLst>
              <a:ext uri="{FF2B5EF4-FFF2-40B4-BE49-F238E27FC236}">
                <a16:creationId xmlns:a16="http://schemas.microsoft.com/office/drawing/2014/main" id="{750ACF0B-B64A-4257-A691-92CD43A2038C}"/>
              </a:ext>
            </a:extLst>
          </p:cNvPr>
          <p:cNvSpPr txBox="1">
            <a:spLocks/>
          </p:cNvSpPr>
          <p:nvPr/>
        </p:nvSpPr>
        <p:spPr>
          <a:xfrm>
            <a:off x="6778305" y="3774448"/>
            <a:ext cx="3448771" cy="36512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b="1" dirty="0"/>
              <a:t>Nombre </a:t>
            </a:r>
          </a:p>
        </p:txBody>
      </p:sp>
      <p:sp>
        <p:nvSpPr>
          <p:cNvPr id="18" name="Marcador de texto 2">
            <a:extLst>
              <a:ext uri="{FF2B5EF4-FFF2-40B4-BE49-F238E27FC236}">
                <a16:creationId xmlns:a16="http://schemas.microsoft.com/office/drawing/2014/main" id="{5DB155B9-DB34-4265-863E-20DD6AD71325}"/>
              </a:ext>
            </a:extLst>
          </p:cNvPr>
          <p:cNvSpPr txBox="1">
            <a:spLocks/>
          </p:cNvSpPr>
          <p:nvPr/>
        </p:nvSpPr>
        <p:spPr>
          <a:xfrm>
            <a:off x="6778304" y="4139573"/>
            <a:ext cx="3448771" cy="36512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b="1" dirty="0"/>
              <a:t>DPI</a:t>
            </a:r>
          </a:p>
        </p:txBody>
      </p:sp>
      <p:sp>
        <p:nvSpPr>
          <p:cNvPr id="19" name="Marcador de texto 2">
            <a:extLst>
              <a:ext uri="{FF2B5EF4-FFF2-40B4-BE49-F238E27FC236}">
                <a16:creationId xmlns:a16="http://schemas.microsoft.com/office/drawing/2014/main" id="{0EFCF6A1-7152-4415-8D13-CB49D0E3B71B}"/>
              </a:ext>
            </a:extLst>
          </p:cNvPr>
          <p:cNvSpPr txBox="1">
            <a:spLocks/>
          </p:cNvSpPr>
          <p:nvPr/>
        </p:nvSpPr>
        <p:spPr>
          <a:xfrm>
            <a:off x="6778303" y="4485021"/>
            <a:ext cx="3448771" cy="36512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b="1" dirty="0"/>
              <a:t>Peso </a:t>
            </a:r>
          </a:p>
        </p:txBody>
      </p:sp>
      <p:sp>
        <p:nvSpPr>
          <p:cNvPr id="20" name="Marcador de texto 2">
            <a:extLst>
              <a:ext uri="{FF2B5EF4-FFF2-40B4-BE49-F238E27FC236}">
                <a16:creationId xmlns:a16="http://schemas.microsoft.com/office/drawing/2014/main" id="{8937601E-1A93-45BD-9115-2A697F537D00}"/>
              </a:ext>
            </a:extLst>
          </p:cNvPr>
          <p:cNvSpPr txBox="1">
            <a:spLocks/>
          </p:cNvSpPr>
          <p:nvPr/>
        </p:nvSpPr>
        <p:spPr>
          <a:xfrm>
            <a:off x="6778301" y="4850146"/>
            <a:ext cx="3448771" cy="36512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b="1" dirty="0"/>
              <a:t>Altura </a:t>
            </a:r>
          </a:p>
        </p:txBody>
      </p:sp>
      <p:sp>
        <p:nvSpPr>
          <p:cNvPr id="22" name="Marcador de texto 2">
            <a:extLst>
              <a:ext uri="{FF2B5EF4-FFF2-40B4-BE49-F238E27FC236}">
                <a16:creationId xmlns:a16="http://schemas.microsoft.com/office/drawing/2014/main" id="{B63D0959-813A-4E35-9FA8-CD92261459A2}"/>
              </a:ext>
            </a:extLst>
          </p:cNvPr>
          <p:cNvSpPr txBox="1">
            <a:spLocks/>
          </p:cNvSpPr>
          <p:nvPr/>
        </p:nvSpPr>
        <p:spPr>
          <a:xfrm>
            <a:off x="6778302" y="5195594"/>
            <a:ext cx="3448771" cy="36512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b="1" dirty="0"/>
              <a:t>Fecha de nacimiento </a:t>
            </a:r>
          </a:p>
        </p:txBody>
      </p:sp>
      <p:sp>
        <p:nvSpPr>
          <p:cNvPr id="23" name="Marcador de texto 2">
            <a:extLst>
              <a:ext uri="{FF2B5EF4-FFF2-40B4-BE49-F238E27FC236}">
                <a16:creationId xmlns:a16="http://schemas.microsoft.com/office/drawing/2014/main" id="{1F3A7BAF-E28F-40BE-A9D7-DA59CA1289E5}"/>
              </a:ext>
            </a:extLst>
          </p:cNvPr>
          <p:cNvSpPr txBox="1">
            <a:spLocks/>
          </p:cNvSpPr>
          <p:nvPr/>
        </p:nvSpPr>
        <p:spPr>
          <a:xfrm>
            <a:off x="7276934" y="5783260"/>
            <a:ext cx="3448771" cy="488032"/>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Todos como estudiantes tenemos estas características, así que nos representa</a:t>
            </a:r>
          </a:p>
        </p:txBody>
      </p:sp>
      <p:sp>
        <p:nvSpPr>
          <p:cNvPr id="24" name="Marcador de texto 2">
            <a:extLst>
              <a:ext uri="{FF2B5EF4-FFF2-40B4-BE49-F238E27FC236}">
                <a16:creationId xmlns:a16="http://schemas.microsoft.com/office/drawing/2014/main" id="{EE3E8FF6-B189-4C4A-BD0A-84828AB1288F}"/>
              </a:ext>
            </a:extLst>
          </p:cNvPr>
          <p:cNvSpPr txBox="1">
            <a:spLocks/>
          </p:cNvSpPr>
          <p:nvPr/>
        </p:nvSpPr>
        <p:spPr>
          <a:xfrm>
            <a:off x="4833947" y="4217243"/>
            <a:ext cx="1659513" cy="57490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Estos son los atributos</a:t>
            </a:r>
            <a:r>
              <a:rPr lang="es-ES" b="1" dirty="0"/>
              <a:t> </a:t>
            </a:r>
          </a:p>
        </p:txBody>
      </p:sp>
      <p:sp>
        <p:nvSpPr>
          <p:cNvPr id="25" name="Abrir llave 24">
            <a:extLst>
              <a:ext uri="{FF2B5EF4-FFF2-40B4-BE49-F238E27FC236}">
                <a16:creationId xmlns:a16="http://schemas.microsoft.com/office/drawing/2014/main" id="{3A4BB896-90C4-4ADC-A3A0-B12F3BDA1784}"/>
              </a:ext>
            </a:extLst>
          </p:cNvPr>
          <p:cNvSpPr/>
          <p:nvPr/>
        </p:nvSpPr>
        <p:spPr>
          <a:xfrm>
            <a:off x="6354377" y="3473239"/>
            <a:ext cx="278167" cy="2062917"/>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s-MX" dirty="0"/>
          </a:p>
        </p:txBody>
      </p:sp>
      <p:sp>
        <p:nvSpPr>
          <p:cNvPr id="26" name="Marcador de texto 2">
            <a:extLst>
              <a:ext uri="{FF2B5EF4-FFF2-40B4-BE49-F238E27FC236}">
                <a16:creationId xmlns:a16="http://schemas.microsoft.com/office/drawing/2014/main" id="{9AD28329-E476-4DD0-AA71-158B0426D692}"/>
              </a:ext>
            </a:extLst>
          </p:cNvPr>
          <p:cNvSpPr txBox="1">
            <a:spLocks/>
          </p:cNvSpPr>
          <p:nvPr/>
        </p:nvSpPr>
        <p:spPr>
          <a:xfrm>
            <a:off x="9085235" y="3429000"/>
            <a:ext cx="3448771" cy="36512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b="1" dirty="0"/>
              <a:t> </a:t>
            </a:r>
            <a:r>
              <a:rPr lang="es-ES" dirty="0"/>
              <a:t>201901522</a:t>
            </a:r>
          </a:p>
        </p:txBody>
      </p:sp>
      <p:sp>
        <p:nvSpPr>
          <p:cNvPr id="27" name="Marcador de texto 2">
            <a:extLst>
              <a:ext uri="{FF2B5EF4-FFF2-40B4-BE49-F238E27FC236}">
                <a16:creationId xmlns:a16="http://schemas.microsoft.com/office/drawing/2014/main" id="{2C6D9082-F211-4E01-8B5D-BA184458A409}"/>
              </a:ext>
            </a:extLst>
          </p:cNvPr>
          <p:cNvSpPr txBox="1">
            <a:spLocks/>
          </p:cNvSpPr>
          <p:nvPr/>
        </p:nvSpPr>
        <p:spPr>
          <a:xfrm>
            <a:off x="9085235" y="3774448"/>
            <a:ext cx="3448771" cy="36512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Welmann Saul Paniagua Illescas </a:t>
            </a:r>
          </a:p>
        </p:txBody>
      </p:sp>
      <p:sp>
        <p:nvSpPr>
          <p:cNvPr id="28" name="Marcador de texto 2">
            <a:extLst>
              <a:ext uri="{FF2B5EF4-FFF2-40B4-BE49-F238E27FC236}">
                <a16:creationId xmlns:a16="http://schemas.microsoft.com/office/drawing/2014/main" id="{26904FBE-4065-49D6-B3A8-7CA184DBEFC6}"/>
              </a:ext>
            </a:extLst>
          </p:cNvPr>
          <p:cNvSpPr txBox="1">
            <a:spLocks/>
          </p:cNvSpPr>
          <p:nvPr/>
        </p:nvSpPr>
        <p:spPr>
          <a:xfrm>
            <a:off x="9085234" y="4139573"/>
            <a:ext cx="3448771" cy="36512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20706544460116</a:t>
            </a:r>
          </a:p>
        </p:txBody>
      </p:sp>
      <p:sp>
        <p:nvSpPr>
          <p:cNvPr id="29" name="Marcador de texto 2">
            <a:extLst>
              <a:ext uri="{FF2B5EF4-FFF2-40B4-BE49-F238E27FC236}">
                <a16:creationId xmlns:a16="http://schemas.microsoft.com/office/drawing/2014/main" id="{B8C31908-170A-43FF-A63F-19F6457C90B6}"/>
              </a:ext>
            </a:extLst>
          </p:cNvPr>
          <p:cNvSpPr txBox="1">
            <a:spLocks/>
          </p:cNvSpPr>
          <p:nvPr/>
        </p:nvSpPr>
        <p:spPr>
          <a:xfrm>
            <a:off x="9085233" y="4485021"/>
            <a:ext cx="3448771" cy="36512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185</a:t>
            </a:r>
          </a:p>
        </p:txBody>
      </p:sp>
      <p:sp>
        <p:nvSpPr>
          <p:cNvPr id="30" name="Marcador de texto 2">
            <a:extLst>
              <a:ext uri="{FF2B5EF4-FFF2-40B4-BE49-F238E27FC236}">
                <a16:creationId xmlns:a16="http://schemas.microsoft.com/office/drawing/2014/main" id="{C019F8F4-D1A3-41CF-A88E-C8F99DA7ADC9}"/>
              </a:ext>
            </a:extLst>
          </p:cNvPr>
          <p:cNvSpPr txBox="1">
            <a:spLocks/>
          </p:cNvSpPr>
          <p:nvPr/>
        </p:nvSpPr>
        <p:spPr>
          <a:xfrm>
            <a:off x="9085231" y="4850146"/>
            <a:ext cx="3448771" cy="36512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174</a:t>
            </a:r>
            <a:r>
              <a:rPr lang="es-ES" b="1" dirty="0"/>
              <a:t> </a:t>
            </a:r>
          </a:p>
        </p:txBody>
      </p:sp>
      <p:sp>
        <p:nvSpPr>
          <p:cNvPr id="31" name="Marcador de texto 2">
            <a:extLst>
              <a:ext uri="{FF2B5EF4-FFF2-40B4-BE49-F238E27FC236}">
                <a16:creationId xmlns:a16="http://schemas.microsoft.com/office/drawing/2014/main" id="{9D6D3052-9068-4698-8EB9-C3117F435008}"/>
              </a:ext>
            </a:extLst>
          </p:cNvPr>
          <p:cNvSpPr txBox="1">
            <a:spLocks/>
          </p:cNvSpPr>
          <p:nvPr/>
        </p:nvSpPr>
        <p:spPr>
          <a:xfrm>
            <a:off x="9085232" y="5195594"/>
            <a:ext cx="3448771" cy="36512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29/03/2001</a:t>
            </a:r>
          </a:p>
        </p:txBody>
      </p:sp>
    </p:spTree>
    <p:extLst>
      <p:ext uri="{BB962C8B-B14F-4D97-AF65-F5344CB8AC3E}">
        <p14:creationId xmlns:p14="http://schemas.microsoft.com/office/powerpoint/2010/main" val="212117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p:cTn id="19"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500"/>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26" presetClass="entr" presetSubtype="0"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down)">
                                      <p:cBhvr>
                                        <p:cTn id="56" dur="580">
                                          <p:stCondLst>
                                            <p:cond delay="0"/>
                                          </p:stCondLst>
                                        </p:cTn>
                                        <p:tgtEl>
                                          <p:spTgt spid="23"/>
                                        </p:tgtEl>
                                      </p:cBhvr>
                                    </p:animEffect>
                                    <p:anim calcmode="lin" valueType="num">
                                      <p:cBhvr>
                                        <p:cTn id="57"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62" dur="26">
                                          <p:stCondLst>
                                            <p:cond delay="650"/>
                                          </p:stCondLst>
                                        </p:cTn>
                                        <p:tgtEl>
                                          <p:spTgt spid="23"/>
                                        </p:tgtEl>
                                      </p:cBhvr>
                                      <p:to x="100000" y="60000"/>
                                    </p:animScale>
                                    <p:animScale>
                                      <p:cBhvr>
                                        <p:cTn id="63" dur="166" decel="50000">
                                          <p:stCondLst>
                                            <p:cond delay="676"/>
                                          </p:stCondLst>
                                        </p:cTn>
                                        <p:tgtEl>
                                          <p:spTgt spid="23"/>
                                        </p:tgtEl>
                                      </p:cBhvr>
                                      <p:to x="100000" y="100000"/>
                                    </p:animScale>
                                    <p:animScale>
                                      <p:cBhvr>
                                        <p:cTn id="64" dur="26">
                                          <p:stCondLst>
                                            <p:cond delay="1312"/>
                                          </p:stCondLst>
                                        </p:cTn>
                                        <p:tgtEl>
                                          <p:spTgt spid="23"/>
                                        </p:tgtEl>
                                      </p:cBhvr>
                                      <p:to x="100000" y="80000"/>
                                    </p:animScale>
                                    <p:animScale>
                                      <p:cBhvr>
                                        <p:cTn id="65" dur="166" decel="50000">
                                          <p:stCondLst>
                                            <p:cond delay="1338"/>
                                          </p:stCondLst>
                                        </p:cTn>
                                        <p:tgtEl>
                                          <p:spTgt spid="23"/>
                                        </p:tgtEl>
                                      </p:cBhvr>
                                      <p:to x="100000" y="100000"/>
                                    </p:animScale>
                                    <p:animScale>
                                      <p:cBhvr>
                                        <p:cTn id="66" dur="26">
                                          <p:stCondLst>
                                            <p:cond delay="1642"/>
                                          </p:stCondLst>
                                        </p:cTn>
                                        <p:tgtEl>
                                          <p:spTgt spid="23"/>
                                        </p:tgtEl>
                                      </p:cBhvr>
                                      <p:to x="100000" y="90000"/>
                                    </p:animScale>
                                    <p:animScale>
                                      <p:cBhvr>
                                        <p:cTn id="67" dur="166" decel="50000">
                                          <p:stCondLst>
                                            <p:cond delay="1668"/>
                                          </p:stCondLst>
                                        </p:cTn>
                                        <p:tgtEl>
                                          <p:spTgt spid="23"/>
                                        </p:tgtEl>
                                      </p:cBhvr>
                                      <p:to x="100000" y="100000"/>
                                    </p:animScale>
                                    <p:animScale>
                                      <p:cBhvr>
                                        <p:cTn id="68" dur="26">
                                          <p:stCondLst>
                                            <p:cond delay="1808"/>
                                          </p:stCondLst>
                                        </p:cTn>
                                        <p:tgtEl>
                                          <p:spTgt spid="23"/>
                                        </p:tgtEl>
                                      </p:cBhvr>
                                      <p:to x="100000" y="95000"/>
                                    </p:animScale>
                                    <p:animScale>
                                      <p:cBhvr>
                                        <p:cTn id="69" dur="166" decel="50000">
                                          <p:stCondLst>
                                            <p:cond delay="1834"/>
                                          </p:stCondLst>
                                        </p:cTn>
                                        <p:tgtEl>
                                          <p:spTgt spid="23"/>
                                        </p:tgtEl>
                                      </p:cBhvr>
                                      <p:to x="100000" y="100000"/>
                                    </p:animScale>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1000"/>
                                        <p:tgtEl>
                                          <p:spTgt spid="25"/>
                                        </p:tgtEl>
                                      </p:cBhvr>
                                    </p:animEffect>
                                    <p:anim calcmode="lin" valueType="num">
                                      <p:cBhvr>
                                        <p:cTn id="80" dur="1000" fill="hold"/>
                                        <p:tgtEl>
                                          <p:spTgt spid="25"/>
                                        </p:tgtEl>
                                        <p:attrNameLst>
                                          <p:attrName>ppt_x</p:attrName>
                                        </p:attrNameLst>
                                      </p:cBhvr>
                                      <p:tavLst>
                                        <p:tav tm="0">
                                          <p:val>
                                            <p:strVal val="#ppt_x"/>
                                          </p:val>
                                        </p:tav>
                                        <p:tav tm="100000">
                                          <p:val>
                                            <p:strVal val="#ppt_x"/>
                                          </p:val>
                                        </p:tav>
                                      </p:tavLst>
                                    </p:anim>
                                    <p:anim calcmode="lin" valueType="num">
                                      <p:cBhvr>
                                        <p:cTn id="8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6">
                                            <p:txEl>
                                              <p:pRg st="0" end="0"/>
                                            </p:txEl>
                                          </p:spTgt>
                                        </p:tgtEl>
                                        <p:attrNameLst>
                                          <p:attrName>style.visibility</p:attrName>
                                        </p:attrNameLst>
                                      </p:cBhvr>
                                      <p:to>
                                        <p:strVal val="visible"/>
                                      </p:to>
                                    </p:set>
                                    <p:animEffect transition="in" filter="fade">
                                      <p:cBhvr>
                                        <p:cTn id="86" dur="500"/>
                                        <p:tgtEl>
                                          <p:spTgt spid="26">
                                            <p:txEl>
                                              <p:pRg st="0" end="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27"/>
                                        </p:tgtEl>
                                        <p:attrNameLst>
                                          <p:attrName>style.visibility</p:attrName>
                                        </p:attrNameLst>
                                      </p:cBhvr>
                                      <p:to>
                                        <p:strVal val="visible"/>
                                      </p:to>
                                    </p:set>
                                    <p:animEffect transition="in" filter="fade">
                                      <p:cBhvr>
                                        <p:cTn id="91" dur="500"/>
                                        <p:tgtEl>
                                          <p:spTgt spid="27"/>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8"/>
                                        </p:tgtEl>
                                        <p:attrNameLst>
                                          <p:attrName>style.visibility</p:attrName>
                                        </p:attrNameLst>
                                      </p:cBhvr>
                                      <p:to>
                                        <p:strVal val="visible"/>
                                      </p:to>
                                    </p:set>
                                    <p:animEffect transition="in" filter="fade">
                                      <p:cBhvr>
                                        <p:cTn id="96" dur="500"/>
                                        <p:tgtEl>
                                          <p:spTgt spid="28"/>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Effect transition="in" filter="fade">
                                      <p:cBhvr>
                                        <p:cTn id="101" dur="500"/>
                                        <p:tgtEl>
                                          <p:spTgt spid="29"/>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30"/>
                                        </p:tgtEl>
                                        <p:attrNameLst>
                                          <p:attrName>style.visibility</p:attrName>
                                        </p:attrNameLst>
                                      </p:cBhvr>
                                      <p:to>
                                        <p:strVal val="visible"/>
                                      </p:to>
                                    </p:set>
                                    <p:animEffect transition="in" filter="fade">
                                      <p:cBhvr>
                                        <p:cTn id="106" dur="500"/>
                                        <p:tgtEl>
                                          <p:spTgt spid="30"/>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31"/>
                                        </p:tgtEl>
                                        <p:attrNameLst>
                                          <p:attrName>style.visibility</p:attrName>
                                        </p:attrNameLst>
                                      </p:cBhvr>
                                      <p:to>
                                        <p:strVal val="visible"/>
                                      </p:to>
                                    </p:set>
                                    <p:animEffect transition="in" filter="fade">
                                      <p:cBhvr>
                                        <p:cTn id="11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P spid="3" grpId="0" build="p"/>
      <p:bldP spid="17" grpId="0"/>
      <p:bldP spid="18" grpId="0"/>
      <p:bldP spid="19" grpId="0"/>
      <p:bldP spid="20" grpId="0"/>
      <p:bldP spid="22" grpId="0"/>
      <p:bldP spid="23" grpId="0"/>
      <p:bldP spid="24" grpId="0"/>
      <p:bldP spid="25" grpId="0" animBg="1"/>
      <p:bldP spid="26" grpId="0" build="p"/>
      <p:bldP spid="27" grpId="0"/>
      <p:bldP spid="28" grpId="0"/>
      <p:bldP spid="29" grpId="0"/>
      <p:bldP spid="30" grpId="0"/>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54E60E1-3E1F-4A5F-BDAA-D0EB365D6F9A}"/>
              </a:ext>
            </a:extLst>
          </p:cNvPr>
          <p:cNvSpPr>
            <a:spLocks noGrp="1"/>
          </p:cNvSpPr>
          <p:nvPr>
            <p:ph type="dt" sz="half" idx="10"/>
          </p:nvPr>
        </p:nvSpPr>
        <p:spPr/>
        <p:txBody>
          <a:bodyPr/>
          <a:lstStyle/>
          <a:p>
            <a:pPr rtl="0"/>
            <a:r>
              <a:rPr lang="es-ES" noProof="0" dirty="0"/>
              <a:t>2021</a:t>
            </a:r>
          </a:p>
        </p:txBody>
      </p:sp>
      <p:sp>
        <p:nvSpPr>
          <p:cNvPr id="5" name="Marcador de pie de página 4">
            <a:extLst>
              <a:ext uri="{FF2B5EF4-FFF2-40B4-BE49-F238E27FC236}">
                <a16:creationId xmlns:a16="http://schemas.microsoft.com/office/drawing/2014/main" id="{D9EA40A0-E1E1-47F5-ACAB-576AAEF68469}"/>
              </a:ext>
            </a:extLst>
          </p:cNvPr>
          <p:cNvSpPr>
            <a:spLocks noGrp="1"/>
          </p:cNvSpPr>
          <p:nvPr>
            <p:ph type="ftr" sz="quarter" idx="11"/>
          </p:nvPr>
        </p:nvSpPr>
        <p:spPr/>
        <p:txBody>
          <a:bodyPr/>
          <a:lstStyle/>
          <a:p>
            <a:pPr rtl="0"/>
            <a:r>
              <a:rPr lang="es-ES" noProof="0" dirty="0"/>
              <a:t>Taller practicas intermedias</a:t>
            </a:r>
          </a:p>
        </p:txBody>
      </p:sp>
      <p:sp>
        <p:nvSpPr>
          <p:cNvPr id="6" name="Marcador de número de diapositiva 5">
            <a:extLst>
              <a:ext uri="{FF2B5EF4-FFF2-40B4-BE49-F238E27FC236}">
                <a16:creationId xmlns:a16="http://schemas.microsoft.com/office/drawing/2014/main" id="{C84C0618-4C13-4817-81F8-3BBCC8AACC05}"/>
              </a:ext>
            </a:extLst>
          </p:cNvPr>
          <p:cNvSpPr>
            <a:spLocks noGrp="1"/>
          </p:cNvSpPr>
          <p:nvPr>
            <p:ph type="sldNum" sz="quarter" idx="12"/>
          </p:nvPr>
        </p:nvSpPr>
        <p:spPr/>
        <p:txBody>
          <a:bodyPr/>
          <a:lstStyle/>
          <a:p>
            <a:pPr rtl="0"/>
            <a:fld id="{B5CEABB6-07DC-46E8-9B57-56EC44A396E5}" type="slidenum">
              <a:rPr lang="es-ES" noProof="0" smtClean="0"/>
              <a:t>13</a:t>
            </a:fld>
            <a:endParaRPr lang="es-ES" noProof="0"/>
          </a:p>
        </p:txBody>
      </p:sp>
      <p:graphicFrame>
        <p:nvGraphicFramePr>
          <p:cNvPr id="7" name="Tabla 7">
            <a:extLst>
              <a:ext uri="{FF2B5EF4-FFF2-40B4-BE49-F238E27FC236}">
                <a16:creationId xmlns:a16="http://schemas.microsoft.com/office/drawing/2014/main" id="{5F20886B-332D-4E82-BBB7-44DC81DC337B}"/>
              </a:ext>
            </a:extLst>
          </p:cNvPr>
          <p:cNvGraphicFramePr>
            <a:graphicFrameLocks noGrp="1"/>
          </p:cNvGraphicFramePr>
          <p:nvPr>
            <p:extLst>
              <p:ext uri="{D42A27DB-BD31-4B8C-83A1-F6EECF244321}">
                <p14:modId xmlns:p14="http://schemas.microsoft.com/office/powerpoint/2010/main" val="3656487309"/>
              </p:ext>
            </p:extLst>
          </p:nvPr>
        </p:nvGraphicFramePr>
        <p:xfrm>
          <a:off x="2341980" y="1793864"/>
          <a:ext cx="9011820" cy="4046165"/>
        </p:xfrm>
        <a:graphic>
          <a:graphicData uri="http://schemas.openxmlformats.org/drawingml/2006/table">
            <a:tbl>
              <a:tblPr firstRow="1" bandRow="1">
                <a:tableStyleId>{93296810-A885-4BE3-A3E7-6D5BEEA58F35}</a:tableStyleId>
              </a:tblPr>
              <a:tblGrid>
                <a:gridCol w="1501970">
                  <a:extLst>
                    <a:ext uri="{9D8B030D-6E8A-4147-A177-3AD203B41FA5}">
                      <a16:colId xmlns:a16="http://schemas.microsoft.com/office/drawing/2014/main" val="3604116379"/>
                    </a:ext>
                  </a:extLst>
                </a:gridCol>
                <a:gridCol w="1642450">
                  <a:extLst>
                    <a:ext uri="{9D8B030D-6E8A-4147-A177-3AD203B41FA5}">
                      <a16:colId xmlns:a16="http://schemas.microsoft.com/office/drawing/2014/main" val="3609354739"/>
                    </a:ext>
                  </a:extLst>
                </a:gridCol>
                <a:gridCol w="1535837">
                  <a:extLst>
                    <a:ext uri="{9D8B030D-6E8A-4147-A177-3AD203B41FA5}">
                      <a16:colId xmlns:a16="http://schemas.microsoft.com/office/drawing/2014/main" val="2960743531"/>
                    </a:ext>
                  </a:extLst>
                </a:gridCol>
                <a:gridCol w="1327623">
                  <a:extLst>
                    <a:ext uri="{9D8B030D-6E8A-4147-A177-3AD203B41FA5}">
                      <a16:colId xmlns:a16="http://schemas.microsoft.com/office/drawing/2014/main" val="2328099606"/>
                    </a:ext>
                  </a:extLst>
                </a:gridCol>
                <a:gridCol w="1501970">
                  <a:extLst>
                    <a:ext uri="{9D8B030D-6E8A-4147-A177-3AD203B41FA5}">
                      <a16:colId xmlns:a16="http://schemas.microsoft.com/office/drawing/2014/main" val="1804388909"/>
                    </a:ext>
                  </a:extLst>
                </a:gridCol>
                <a:gridCol w="1501970">
                  <a:extLst>
                    <a:ext uri="{9D8B030D-6E8A-4147-A177-3AD203B41FA5}">
                      <a16:colId xmlns:a16="http://schemas.microsoft.com/office/drawing/2014/main" val="1935946850"/>
                    </a:ext>
                  </a:extLst>
                </a:gridCol>
              </a:tblGrid>
              <a:tr h="525788">
                <a:tc>
                  <a:txBody>
                    <a:bodyPr/>
                    <a:lstStyle/>
                    <a:p>
                      <a:pPr algn="ctr"/>
                      <a:r>
                        <a:rPr lang="es-MX" dirty="0"/>
                        <a:t>Carnet</a:t>
                      </a:r>
                    </a:p>
                  </a:txBody>
                  <a:tcPr/>
                </a:tc>
                <a:tc>
                  <a:txBody>
                    <a:bodyPr/>
                    <a:lstStyle/>
                    <a:p>
                      <a:pPr algn="ctr"/>
                      <a:r>
                        <a:rPr lang="es-MX" dirty="0"/>
                        <a:t>Nombre</a:t>
                      </a:r>
                    </a:p>
                  </a:txBody>
                  <a:tcPr/>
                </a:tc>
                <a:tc>
                  <a:txBody>
                    <a:bodyPr/>
                    <a:lstStyle/>
                    <a:p>
                      <a:pPr algn="ctr"/>
                      <a:r>
                        <a:rPr lang="es-MX" dirty="0"/>
                        <a:t>DPI</a:t>
                      </a:r>
                    </a:p>
                  </a:txBody>
                  <a:tcPr/>
                </a:tc>
                <a:tc>
                  <a:txBody>
                    <a:bodyPr/>
                    <a:lstStyle/>
                    <a:p>
                      <a:pPr algn="ctr"/>
                      <a:r>
                        <a:rPr lang="es-MX" dirty="0"/>
                        <a:t>Peso</a:t>
                      </a:r>
                    </a:p>
                  </a:txBody>
                  <a:tcPr/>
                </a:tc>
                <a:tc>
                  <a:txBody>
                    <a:bodyPr/>
                    <a:lstStyle/>
                    <a:p>
                      <a:pPr algn="ctr"/>
                      <a:r>
                        <a:rPr lang="es-MX" dirty="0"/>
                        <a:t>Altura</a:t>
                      </a:r>
                    </a:p>
                  </a:txBody>
                  <a:tcPr/>
                </a:tc>
                <a:tc>
                  <a:txBody>
                    <a:bodyPr/>
                    <a:lstStyle/>
                    <a:p>
                      <a:pPr algn="ctr"/>
                      <a:r>
                        <a:rPr lang="es-MX" dirty="0"/>
                        <a:t>Fecha de nacimiento</a:t>
                      </a:r>
                    </a:p>
                  </a:txBody>
                  <a:tcPr/>
                </a:tc>
                <a:extLst>
                  <a:ext uri="{0D108BD9-81ED-4DB2-BD59-A6C34878D82A}">
                    <a16:rowId xmlns:a16="http://schemas.microsoft.com/office/drawing/2014/main" val="1078053207"/>
                  </a:ext>
                </a:extLst>
              </a:tr>
              <a:tr h="473953">
                <a:tc>
                  <a:txBody>
                    <a:bodyPr/>
                    <a:lstStyle/>
                    <a:p>
                      <a:pPr algn="ctr"/>
                      <a:r>
                        <a:rPr lang="es-MX" sz="1400" dirty="0"/>
                        <a:t>201901522</a:t>
                      </a:r>
                    </a:p>
                  </a:txBody>
                  <a:tcPr/>
                </a:tc>
                <a:tc>
                  <a:txBody>
                    <a:bodyPr/>
                    <a:lstStyle/>
                    <a:p>
                      <a:pPr algn="ctr"/>
                      <a:r>
                        <a:rPr lang="es-MX" sz="1400" dirty="0"/>
                        <a:t>Welmann Saul Paniagua Illescas</a:t>
                      </a:r>
                    </a:p>
                  </a:txBody>
                  <a:tcPr/>
                </a:tc>
                <a:tc>
                  <a:txBody>
                    <a:bodyPr/>
                    <a:lstStyle/>
                    <a:p>
                      <a:pPr algn="ctr"/>
                      <a:r>
                        <a:rPr lang="es-MX" sz="1400" dirty="0"/>
                        <a:t>2070654460116</a:t>
                      </a:r>
                    </a:p>
                  </a:txBody>
                  <a:tcPr/>
                </a:tc>
                <a:tc>
                  <a:txBody>
                    <a:bodyPr/>
                    <a:lstStyle/>
                    <a:p>
                      <a:pPr algn="ctr"/>
                      <a:r>
                        <a:rPr lang="es-MX" sz="1400" dirty="0"/>
                        <a:t>185</a:t>
                      </a:r>
                    </a:p>
                  </a:txBody>
                  <a:tcPr/>
                </a:tc>
                <a:tc>
                  <a:txBody>
                    <a:bodyPr/>
                    <a:lstStyle/>
                    <a:p>
                      <a:pPr algn="ctr"/>
                      <a:r>
                        <a:rPr lang="es-MX" sz="1400" dirty="0"/>
                        <a:t>172</a:t>
                      </a:r>
                    </a:p>
                  </a:txBody>
                  <a:tcPr/>
                </a:tc>
                <a:tc>
                  <a:txBody>
                    <a:bodyPr/>
                    <a:lstStyle/>
                    <a:p>
                      <a:pPr algn="ctr"/>
                      <a:r>
                        <a:rPr lang="es-MX" sz="1400" dirty="0"/>
                        <a:t>29/03/2001</a:t>
                      </a:r>
                    </a:p>
                  </a:txBody>
                  <a:tcPr/>
                </a:tc>
                <a:extLst>
                  <a:ext uri="{0D108BD9-81ED-4DB2-BD59-A6C34878D82A}">
                    <a16:rowId xmlns:a16="http://schemas.microsoft.com/office/drawing/2014/main" val="637153570"/>
                  </a:ext>
                </a:extLst>
              </a:tr>
              <a:tr h="473953">
                <a:tc>
                  <a:txBody>
                    <a:bodyPr/>
                    <a:lstStyle/>
                    <a:p>
                      <a:pPr algn="ctr"/>
                      <a:r>
                        <a:rPr lang="es-MX" sz="1400" dirty="0"/>
                        <a:t>201900650</a:t>
                      </a:r>
                    </a:p>
                  </a:txBody>
                  <a:tcPr/>
                </a:tc>
                <a:tc>
                  <a:txBody>
                    <a:bodyPr/>
                    <a:lstStyle/>
                    <a:p>
                      <a:pPr algn="ctr"/>
                      <a:r>
                        <a:rPr lang="es-MX" sz="1400" dirty="0"/>
                        <a:t>Juan Armando Medina </a:t>
                      </a:r>
                      <a:r>
                        <a:rPr lang="es-MX" sz="1400" dirty="0" err="1"/>
                        <a:t>Gomez</a:t>
                      </a:r>
                      <a:endParaRPr lang="es-MX" sz="1400" dirty="0"/>
                    </a:p>
                  </a:txBody>
                  <a:tcPr/>
                </a:tc>
                <a:tc>
                  <a:txBody>
                    <a:bodyPr/>
                    <a:lstStyle/>
                    <a:p>
                      <a:pPr algn="ctr"/>
                      <a:r>
                        <a:rPr lang="es-MX" sz="1400" dirty="0"/>
                        <a:t>2561521351331</a:t>
                      </a:r>
                    </a:p>
                  </a:txBody>
                  <a:tcPr/>
                </a:tc>
                <a:tc>
                  <a:txBody>
                    <a:bodyPr/>
                    <a:lstStyle/>
                    <a:p>
                      <a:pPr algn="ctr"/>
                      <a:r>
                        <a:rPr lang="es-MX" sz="1400" dirty="0"/>
                        <a:t>170</a:t>
                      </a:r>
                    </a:p>
                  </a:txBody>
                  <a:tcPr/>
                </a:tc>
                <a:tc>
                  <a:txBody>
                    <a:bodyPr/>
                    <a:lstStyle/>
                    <a:p>
                      <a:pPr algn="ctr"/>
                      <a:r>
                        <a:rPr lang="es-MX" sz="1400" dirty="0"/>
                        <a:t>170</a:t>
                      </a:r>
                    </a:p>
                  </a:txBody>
                  <a:tcPr/>
                </a:tc>
                <a:tc>
                  <a:txBody>
                    <a:bodyPr/>
                    <a:lstStyle/>
                    <a:p>
                      <a:pPr algn="ctr"/>
                      <a:r>
                        <a:rPr lang="es-MX" sz="1400" dirty="0"/>
                        <a:t>10/07/2000</a:t>
                      </a:r>
                    </a:p>
                  </a:txBody>
                  <a:tcPr/>
                </a:tc>
                <a:extLst>
                  <a:ext uri="{0D108BD9-81ED-4DB2-BD59-A6C34878D82A}">
                    <a16:rowId xmlns:a16="http://schemas.microsoft.com/office/drawing/2014/main" val="742682351"/>
                  </a:ext>
                </a:extLst>
              </a:tr>
              <a:tr h="473953">
                <a:tc>
                  <a:txBody>
                    <a:bodyPr/>
                    <a:lstStyle/>
                    <a:p>
                      <a:pPr algn="ctr"/>
                      <a:r>
                        <a:rPr lang="es-MX" sz="1400" dirty="0"/>
                        <a:t>…</a:t>
                      </a:r>
                    </a:p>
                  </a:txBody>
                  <a:tcPr/>
                </a:tc>
                <a:tc>
                  <a:txBody>
                    <a:bodyPr/>
                    <a:lstStyle/>
                    <a:p>
                      <a:pPr algn="ctr"/>
                      <a:r>
                        <a:rPr lang="es-MX" sz="1400" dirty="0"/>
                        <a:t>…</a:t>
                      </a:r>
                    </a:p>
                  </a:txBody>
                  <a:tcPr/>
                </a:tc>
                <a:tc>
                  <a:txBody>
                    <a:bodyPr/>
                    <a:lstStyle/>
                    <a:p>
                      <a:pPr algn="ctr"/>
                      <a:r>
                        <a:rPr lang="es-MX" sz="1400" dirty="0"/>
                        <a:t>…</a:t>
                      </a:r>
                    </a:p>
                  </a:txBody>
                  <a:tcPr/>
                </a:tc>
                <a:tc>
                  <a:txBody>
                    <a:bodyPr/>
                    <a:lstStyle/>
                    <a:p>
                      <a:pPr algn="ctr"/>
                      <a:r>
                        <a:rPr lang="es-MX" sz="1400" dirty="0"/>
                        <a:t>…</a:t>
                      </a:r>
                    </a:p>
                  </a:txBody>
                  <a:tcPr/>
                </a:tc>
                <a:tc>
                  <a:txBody>
                    <a:bodyPr/>
                    <a:lstStyle/>
                    <a:p>
                      <a:pPr algn="ctr"/>
                      <a:r>
                        <a:rPr lang="es-MX" sz="1400" dirty="0"/>
                        <a:t>…</a:t>
                      </a:r>
                    </a:p>
                  </a:txBody>
                  <a:tcPr/>
                </a:tc>
                <a:tc>
                  <a:txBody>
                    <a:bodyPr/>
                    <a:lstStyle/>
                    <a:p>
                      <a:pPr algn="ctr"/>
                      <a:r>
                        <a:rPr lang="es-MX" sz="1400" dirty="0"/>
                        <a:t>…</a:t>
                      </a:r>
                    </a:p>
                  </a:txBody>
                  <a:tcPr/>
                </a:tc>
                <a:extLst>
                  <a:ext uri="{0D108BD9-81ED-4DB2-BD59-A6C34878D82A}">
                    <a16:rowId xmlns:a16="http://schemas.microsoft.com/office/drawing/2014/main" val="1724007522"/>
                  </a:ext>
                </a:extLst>
              </a:tr>
              <a:tr h="473953">
                <a:tc>
                  <a:txBody>
                    <a:bodyPr/>
                    <a:lstStyle/>
                    <a:p>
                      <a:pPr algn="ctr"/>
                      <a:endParaRPr lang="es-MX" sz="1400"/>
                    </a:p>
                  </a:txBody>
                  <a:tcPr/>
                </a:tc>
                <a:tc>
                  <a:txBody>
                    <a:bodyPr/>
                    <a:lstStyle/>
                    <a:p>
                      <a:pPr algn="ctr"/>
                      <a:endParaRPr lang="es-MX" sz="1400"/>
                    </a:p>
                  </a:txBody>
                  <a:tcPr/>
                </a:tc>
                <a:tc>
                  <a:txBody>
                    <a:bodyPr/>
                    <a:lstStyle/>
                    <a:p>
                      <a:pPr algn="ctr"/>
                      <a:endParaRPr lang="es-MX" sz="1400" dirty="0"/>
                    </a:p>
                  </a:txBody>
                  <a:tcPr/>
                </a:tc>
                <a:tc>
                  <a:txBody>
                    <a:bodyPr/>
                    <a:lstStyle/>
                    <a:p>
                      <a:pPr algn="ctr"/>
                      <a:endParaRPr lang="es-MX" sz="1400" dirty="0"/>
                    </a:p>
                  </a:txBody>
                  <a:tcPr/>
                </a:tc>
                <a:tc>
                  <a:txBody>
                    <a:bodyPr/>
                    <a:lstStyle/>
                    <a:p>
                      <a:pPr algn="ctr"/>
                      <a:endParaRPr lang="es-MX" sz="1400"/>
                    </a:p>
                  </a:txBody>
                  <a:tcPr/>
                </a:tc>
                <a:tc>
                  <a:txBody>
                    <a:bodyPr/>
                    <a:lstStyle/>
                    <a:p>
                      <a:pPr algn="ctr"/>
                      <a:endParaRPr lang="es-MX" sz="1400"/>
                    </a:p>
                  </a:txBody>
                  <a:tcPr/>
                </a:tc>
                <a:extLst>
                  <a:ext uri="{0D108BD9-81ED-4DB2-BD59-A6C34878D82A}">
                    <a16:rowId xmlns:a16="http://schemas.microsoft.com/office/drawing/2014/main" val="3641253038"/>
                  </a:ext>
                </a:extLst>
              </a:tr>
              <a:tr h="473953">
                <a:tc>
                  <a:txBody>
                    <a:bodyPr/>
                    <a:lstStyle/>
                    <a:p>
                      <a:pPr algn="ctr"/>
                      <a:endParaRPr lang="es-MX" sz="1400"/>
                    </a:p>
                  </a:txBody>
                  <a:tcPr/>
                </a:tc>
                <a:tc>
                  <a:txBody>
                    <a:bodyPr/>
                    <a:lstStyle/>
                    <a:p>
                      <a:pPr algn="ctr"/>
                      <a:endParaRPr lang="es-MX" sz="1400"/>
                    </a:p>
                  </a:txBody>
                  <a:tcPr/>
                </a:tc>
                <a:tc>
                  <a:txBody>
                    <a:bodyPr/>
                    <a:lstStyle/>
                    <a:p>
                      <a:pPr algn="ctr"/>
                      <a:endParaRPr lang="es-MX" sz="1400"/>
                    </a:p>
                  </a:txBody>
                  <a:tcPr/>
                </a:tc>
                <a:tc>
                  <a:txBody>
                    <a:bodyPr/>
                    <a:lstStyle/>
                    <a:p>
                      <a:pPr algn="ctr"/>
                      <a:endParaRPr lang="es-MX" sz="1400" dirty="0"/>
                    </a:p>
                  </a:txBody>
                  <a:tcPr/>
                </a:tc>
                <a:tc>
                  <a:txBody>
                    <a:bodyPr/>
                    <a:lstStyle/>
                    <a:p>
                      <a:pPr algn="ctr"/>
                      <a:endParaRPr lang="es-MX" sz="1400" dirty="0"/>
                    </a:p>
                  </a:txBody>
                  <a:tcPr/>
                </a:tc>
                <a:tc>
                  <a:txBody>
                    <a:bodyPr/>
                    <a:lstStyle/>
                    <a:p>
                      <a:pPr algn="ctr"/>
                      <a:endParaRPr lang="es-MX" sz="1400"/>
                    </a:p>
                  </a:txBody>
                  <a:tcPr/>
                </a:tc>
                <a:extLst>
                  <a:ext uri="{0D108BD9-81ED-4DB2-BD59-A6C34878D82A}">
                    <a16:rowId xmlns:a16="http://schemas.microsoft.com/office/drawing/2014/main" val="1678020640"/>
                  </a:ext>
                </a:extLst>
              </a:tr>
              <a:tr h="473953">
                <a:tc>
                  <a:txBody>
                    <a:bodyPr/>
                    <a:lstStyle/>
                    <a:p>
                      <a:pPr algn="ctr"/>
                      <a:endParaRPr lang="es-MX" sz="1400"/>
                    </a:p>
                  </a:txBody>
                  <a:tcPr/>
                </a:tc>
                <a:tc>
                  <a:txBody>
                    <a:bodyPr/>
                    <a:lstStyle/>
                    <a:p>
                      <a:pPr algn="ctr"/>
                      <a:endParaRPr lang="es-MX" sz="1400"/>
                    </a:p>
                  </a:txBody>
                  <a:tcPr/>
                </a:tc>
                <a:tc>
                  <a:txBody>
                    <a:bodyPr/>
                    <a:lstStyle/>
                    <a:p>
                      <a:pPr algn="ctr"/>
                      <a:endParaRPr lang="es-MX" sz="1400"/>
                    </a:p>
                  </a:txBody>
                  <a:tcPr/>
                </a:tc>
                <a:tc>
                  <a:txBody>
                    <a:bodyPr/>
                    <a:lstStyle/>
                    <a:p>
                      <a:pPr algn="ctr"/>
                      <a:endParaRPr lang="es-MX" sz="1400"/>
                    </a:p>
                  </a:txBody>
                  <a:tcPr/>
                </a:tc>
                <a:tc>
                  <a:txBody>
                    <a:bodyPr/>
                    <a:lstStyle/>
                    <a:p>
                      <a:pPr algn="ctr"/>
                      <a:endParaRPr lang="es-MX" sz="1400" dirty="0"/>
                    </a:p>
                  </a:txBody>
                  <a:tcPr/>
                </a:tc>
                <a:tc>
                  <a:txBody>
                    <a:bodyPr/>
                    <a:lstStyle/>
                    <a:p>
                      <a:pPr algn="ctr"/>
                      <a:endParaRPr lang="es-MX" sz="1400" dirty="0"/>
                    </a:p>
                  </a:txBody>
                  <a:tcPr/>
                </a:tc>
                <a:extLst>
                  <a:ext uri="{0D108BD9-81ED-4DB2-BD59-A6C34878D82A}">
                    <a16:rowId xmlns:a16="http://schemas.microsoft.com/office/drawing/2014/main" val="3884702949"/>
                  </a:ext>
                </a:extLst>
              </a:tr>
              <a:tr h="473953">
                <a:tc>
                  <a:txBody>
                    <a:bodyPr/>
                    <a:lstStyle/>
                    <a:p>
                      <a:pPr algn="ctr"/>
                      <a:endParaRPr lang="es-MX" sz="1400"/>
                    </a:p>
                  </a:txBody>
                  <a:tcPr/>
                </a:tc>
                <a:tc>
                  <a:txBody>
                    <a:bodyPr/>
                    <a:lstStyle/>
                    <a:p>
                      <a:pPr algn="ctr"/>
                      <a:endParaRPr lang="es-MX" sz="1400"/>
                    </a:p>
                  </a:txBody>
                  <a:tcPr/>
                </a:tc>
                <a:tc>
                  <a:txBody>
                    <a:bodyPr/>
                    <a:lstStyle/>
                    <a:p>
                      <a:pPr algn="ctr"/>
                      <a:endParaRPr lang="es-MX" sz="1400"/>
                    </a:p>
                  </a:txBody>
                  <a:tcPr/>
                </a:tc>
                <a:tc>
                  <a:txBody>
                    <a:bodyPr/>
                    <a:lstStyle/>
                    <a:p>
                      <a:pPr algn="ctr"/>
                      <a:endParaRPr lang="es-MX" sz="1400" dirty="0"/>
                    </a:p>
                  </a:txBody>
                  <a:tcPr/>
                </a:tc>
                <a:tc>
                  <a:txBody>
                    <a:bodyPr/>
                    <a:lstStyle/>
                    <a:p>
                      <a:pPr algn="ctr"/>
                      <a:endParaRPr lang="es-MX" sz="1400"/>
                    </a:p>
                  </a:txBody>
                  <a:tcPr/>
                </a:tc>
                <a:tc>
                  <a:txBody>
                    <a:bodyPr/>
                    <a:lstStyle/>
                    <a:p>
                      <a:pPr algn="ctr"/>
                      <a:endParaRPr lang="es-MX" sz="1400" dirty="0"/>
                    </a:p>
                  </a:txBody>
                  <a:tcPr/>
                </a:tc>
                <a:extLst>
                  <a:ext uri="{0D108BD9-81ED-4DB2-BD59-A6C34878D82A}">
                    <a16:rowId xmlns:a16="http://schemas.microsoft.com/office/drawing/2014/main" val="1054847131"/>
                  </a:ext>
                </a:extLst>
              </a:tr>
            </a:tbl>
          </a:graphicData>
        </a:graphic>
      </p:graphicFrame>
      <p:sp>
        <p:nvSpPr>
          <p:cNvPr id="8" name="CuadroTexto 7">
            <a:extLst>
              <a:ext uri="{FF2B5EF4-FFF2-40B4-BE49-F238E27FC236}">
                <a16:creationId xmlns:a16="http://schemas.microsoft.com/office/drawing/2014/main" id="{BB2213F7-5723-4876-BA57-87CA8E9AB226}"/>
              </a:ext>
            </a:extLst>
          </p:cNvPr>
          <p:cNvSpPr txBox="1"/>
          <p:nvPr/>
        </p:nvSpPr>
        <p:spPr>
          <a:xfrm>
            <a:off x="4155908" y="136525"/>
            <a:ext cx="3621504" cy="523220"/>
          </a:xfrm>
          <a:prstGeom prst="rect">
            <a:avLst/>
          </a:prstGeom>
          <a:noFill/>
        </p:spPr>
        <p:txBody>
          <a:bodyPr wrap="none" rtlCol="0">
            <a:spAutoFit/>
          </a:bodyPr>
          <a:lstStyle/>
          <a:p>
            <a:r>
              <a:rPr lang="es-MX" sz="2800" dirty="0">
                <a:latin typeface="Aharoni" panose="020B0604020202020204" pitchFamily="2" charset="-79"/>
                <a:cs typeface="Aharoni" panose="020B0604020202020204" pitchFamily="2" charset="-79"/>
              </a:rPr>
              <a:t>TABLA ESTUDIANTES</a:t>
            </a:r>
          </a:p>
        </p:txBody>
      </p:sp>
      <p:sp>
        <p:nvSpPr>
          <p:cNvPr id="9" name="Abrir llave 8">
            <a:extLst>
              <a:ext uri="{FF2B5EF4-FFF2-40B4-BE49-F238E27FC236}">
                <a16:creationId xmlns:a16="http://schemas.microsoft.com/office/drawing/2014/main" id="{2192C42D-C037-454F-9BB1-A8EB10786EA4}"/>
              </a:ext>
            </a:extLst>
          </p:cNvPr>
          <p:cNvSpPr/>
          <p:nvPr/>
        </p:nvSpPr>
        <p:spPr>
          <a:xfrm rot="16200000" flipH="1">
            <a:off x="6695499" y="-2953314"/>
            <a:ext cx="270996" cy="8978035"/>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s-MX"/>
          </a:p>
        </p:txBody>
      </p:sp>
      <p:sp>
        <p:nvSpPr>
          <p:cNvPr id="10" name="CuadroTexto 9">
            <a:extLst>
              <a:ext uri="{FF2B5EF4-FFF2-40B4-BE49-F238E27FC236}">
                <a16:creationId xmlns:a16="http://schemas.microsoft.com/office/drawing/2014/main" id="{E6BDF0B3-0DF4-4758-9B69-DACB9D360402}"/>
              </a:ext>
            </a:extLst>
          </p:cNvPr>
          <p:cNvSpPr txBox="1"/>
          <p:nvPr/>
        </p:nvSpPr>
        <p:spPr>
          <a:xfrm>
            <a:off x="4748087" y="969542"/>
            <a:ext cx="4165820" cy="369332"/>
          </a:xfrm>
          <a:prstGeom prst="rect">
            <a:avLst/>
          </a:prstGeom>
          <a:noFill/>
        </p:spPr>
        <p:txBody>
          <a:bodyPr wrap="none" rtlCol="0">
            <a:spAutoFit/>
          </a:bodyPr>
          <a:lstStyle/>
          <a:p>
            <a:r>
              <a:rPr lang="es-MX" dirty="0"/>
              <a:t>Estos son los atributos o características</a:t>
            </a:r>
          </a:p>
        </p:txBody>
      </p:sp>
      <p:sp>
        <p:nvSpPr>
          <p:cNvPr id="11" name="Abrir llave 10">
            <a:extLst>
              <a:ext uri="{FF2B5EF4-FFF2-40B4-BE49-F238E27FC236}">
                <a16:creationId xmlns:a16="http://schemas.microsoft.com/office/drawing/2014/main" id="{64486FB3-D7E7-41E2-8C52-31A9F8361DC5}"/>
              </a:ext>
            </a:extLst>
          </p:cNvPr>
          <p:cNvSpPr/>
          <p:nvPr/>
        </p:nvSpPr>
        <p:spPr>
          <a:xfrm>
            <a:off x="1873188" y="2396971"/>
            <a:ext cx="221942" cy="3443058"/>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s-MX"/>
          </a:p>
        </p:txBody>
      </p:sp>
      <p:sp>
        <p:nvSpPr>
          <p:cNvPr id="12" name="CuadroTexto 11">
            <a:extLst>
              <a:ext uri="{FF2B5EF4-FFF2-40B4-BE49-F238E27FC236}">
                <a16:creationId xmlns:a16="http://schemas.microsoft.com/office/drawing/2014/main" id="{EFE6738A-57F4-4587-AD48-08F17D152AA4}"/>
              </a:ext>
            </a:extLst>
          </p:cNvPr>
          <p:cNvSpPr txBox="1"/>
          <p:nvPr/>
        </p:nvSpPr>
        <p:spPr>
          <a:xfrm>
            <a:off x="59806" y="3656835"/>
            <a:ext cx="1813382" cy="923330"/>
          </a:xfrm>
          <a:prstGeom prst="rect">
            <a:avLst/>
          </a:prstGeom>
          <a:noFill/>
        </p:spPr>
        <p:txBody>
          <a:bodyPr wrap="none" rtlCol="0">
            <a:spAutoFit/>
          </a:bodyPr>
          <a:lstStyle/>
          <a:p>
            <a:r>
              <a:rPr lang="es-MX" dirty="0"/>
              <a:t>Cada registro</a:t>
            </a:r>
          </a:p>
          <a:p>
            <a:r>
              <a:rPr lang="es-MX" dirty="0"/>
              <a:t>Representa a un</a:t>
            </a:r>
          </a:p>
          <a:p>
            <a:r>
              <a:rPr lang="es-MX" dirty="0"/>
              <a:t>estudiante</a:t>
            </a:r>
          </a:p>
        </p:txBody>
      </p:sp>
      <p:cxnSp>
        <p:nvCxnSpPr>
          <p:cNvPr id="14" name="Conector recto de flecha 13">
            <a:extLst>
              <a:ext uri="{FF2B5EF4-FFF2-40B4-BE49-F238E27FC236}">
                <a16:creationId xmlns:a16="http://schemas.microsoft.com/office/drawing/2014/main" id="{5E7DEC24-F997-4C32-AA8D-B97D7BBABF06}"/>
              </a:ext>
            </a:extLst>
          </p:cNvPr>
          <p:cNvCxnSpPr/>
          <p:nvPr/>
        </p:nvCxnSpPr>
        <p:spPr>
          <a:xfrm>
            <a:off x="1615736" y="1890944"/>
            <a:ext cx="941033" cy="67470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CuadroTexto 14">
            <a:extLst>
              <a:ext uri="{FF2B5EF4-FFF2-40B4-BE49-F238E27FC236}">
                <a16:creationId xmlns:a16="http://schemas.microsoft.com/office/drawing/2014/main" id="{01405FAE-5EE4-4AB5-8AAA-FE05E4BD378C}"/>
              </a:ext>
            </a:extLst>
          </p:cNvPr>
          <p:cNvSpPr txBox="1"/>
          <p:nvPr/>
        </p:nvSpPr>
        <p:spPr>
          <a:xfrm>
            <a:off x="785902" y="1457908"/>
            <a:ext cx="1192955" cy="646331"/>
          </a:xfrm>
          <a:prstGeom prst="rect">
            <a:avLst/>
          </a:prstGeom>
          <a:noFill/>
        </p:spPr>
        <p:txBody>
          <a:bodyPr wrap="none" rtlCol="0">
            <a:spAutoFit/>
          </a:bodyPr>
          <a:lstStyle/>
          <a:p>
            <a:r>
              <a:rPr lang="es-MX" dirty="0"/>
              <a:t>ID único o</a:t>
            </a:r>
          </a:p>
          <a:p>
            <a:r>
              <a:rPr lang="es-MX" dirty="0"/>
              <a:t>clave</a:t>
            </a:r>
          </a:p>
        </p:txBody>
      </p:sp>
    </p:spTree>
    <p:extLst>
      <p:ext uri="{BB962C8B-B14F-4D97-AF65-F5344CB8AC3E}">
        <p14:creationId xmlns:p14="http://schemas.microsoft.com/office/powerpoint/2010/main" val="159509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80">
                                          <p:stCondLst>
                                            <p:cond delay="0"/>
                                          </p:stCondLst>
                                        </p:cTn>
                                        <p:tgtEl>
                                          <p:spTgt spid="14"/>
                                        </p:tgtEl>
                                      </p:cBhvr>
                                    </p:animEffect>
                                    <p:anim calcmode="lin" valueType="num">
                                      <p:cBhvr>
                                        <p:cTn id="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3" dur="26">
                                          <p:stCondLst>
                                            <p:cond delay="650"/>
                                          </p:stCondLst>
                                        </p:cTn>
                                        <p:tgtEl>
                                          <p:spTgt spid="14"/>
                                        </p:tgtEl>
                                      </p:cBhvr>
                                      <p:to x="100000" y="60000"/>
                                    </p:animScale>
                                    <p:animScale>
                                      <p:cBhvr>
                                        <p:cTn id="14" dur="166" decel="50000">
                                          <p:stCondLst>
                                            <p:cond delay="676"/>
                                          </p:stCondLst>
                                        </p:cTn>
                                        <p:tgtEl>
                                          <p:spTgt spid="14"/>
                                        </p:tgtEl>
                                      </p:cBhvr>
                                      <p:to x="100000" y="100000"/>
                                    </p:animScale>
                                    <p:animScale>
                                      <p:cBhvr>
                                        <p:cTn id="15" dur="26">
                                          <p:stCondLst>
                                            <p:cond delay="1312"/>
                                          </p:stCondLst>
                                        </p:cTn>
                                        <p:tgtEl>
                                          <p:spTgt spid="14"/>
                                        </p:tgtEl>
                                      </p:cBhvr>
                                      <p:to x="100000" y="80000"/>
                                    </p:animScale>
                                    <p:animScale>
                                      <p:cBhvr>
                                        <p:cTn id="16" dur="166" decel="50000">
                                          <p:stCondLst>
                                            <p:cond delay="1338"/>
                                          </p:stCondLst>
                                        </p:cTn>
                                        <p:tgtEl>
                                          <p:spTgt spid="14"/>
                                        </p:tgtEl>
                                      </p:cBhvr>
                                      <p:to x="100000" y="100000"/>
                                    </p:animScale>
                                    <p:animScale>
                                      <p:cBhvr>
                                        <p:cTn id="17" dur="26">
                                          <p:stCondLst>
                                            <p:cond delay="1642"/>
                                          </p:stCondLst>
                                        </p:cTn>
                                        <p:tgtEl>
                                          <p:spTgt spid="14"/>
                                        </p:tgtEl>
                                      </p:cBhvr>
                                      <p:to x="100000" y="90000"/>
                                    </p:animScale>
                                    <p:animScale>
                                      <p:cBhvr>
                                        <p:cTn id="18" dur="166" decel="50000">
                                          <p:stCondLst>
                                            <p:cond delay="1668"/>
                                          </p:stCondLst>
                                        </p:cTn>
                                        <p:tgtEl>
                                          <p:spTgt spid="14"/>
                                        </p:tgtEl>
                                      </p:cBhvr>
                                      <p:to x="100000" y="100000"/>
                                    </p:animScale>
                                    <p:animScale>
                                      <p:cBhvr>
                                        <p:cTn id="19" dur="26">
                                          <p:stCondLst>
                                            <p:cond delay="1808"/>
                                          </p:stCondLst>
                                        </p:cTn>
                                        <p:tgtEl>
                                          <p:spTgt spid="14"/>
                                        </p:tgtEl>
                                      </p:cBhvr>
                                      <p:to x="100000" y="95000"/>
                                    </p:animScale>
                                    <p:animScale>
                                      <p:cBhvr>
                                        <p:cTn id="20" dur="166" decel="50000">
                                          <p:stCondLst>
                                            <p:cond delay="1834"/>
                                          </p:stCondLst>
                                        </p:cTn>
                                        <p:tgtEl>
                                          <p:spTgt spid="1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80">
                                          <p:stCondLst>
                                            <p:cond delay="0"/>
                                          </p:stCondLst>
                                        </p:cTn>
                                        <p:tgtEl>
                                          <p:spTgt spid="15"/>
                                        </p:tgtEl>
                                      </p:cBhvr>
                                    </p:animEffect>
                                    <p:anim calcmode="lin" valueType="num">
                                      <p:cBhvr>
                                        <p:cTn id="24"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29" dur="26">
                                          <p:stCondLst>
                                            <p:cond delay="650"/>
                                          </p:stCondLst>
                                        </p:cTn>
                                        <p:tgtEl>
                                          <p:spTgt spid="15"/>
                                        </p:tgtEl>
                                      </p:cBhvr>
                                      <p:to x="100000" y="60000"/>
                                    </p:animScale>
                                    <p:animScale>
                                      <p:cBhvr>
                                        <p:cTn id="30" dur="166" decel="50000">
                                          <p:stCondLst>
                                            <p:cond delay="676"/>
                                          </p:stCondLst>
                                        </p:cTn>
                                        <p:tgtEl>
                                          <p:spTgt spid="15"/>
                                        </p:tgtEl>
                                      </p:cBhvr>
                                      <p:to x="100000" y="100000"/>
                                    </p:animScale>
                                    <p:animScale>
                                      <p:cBhvr>
                                        <p:cTn id="31" dur="26">
                                          <p:stCondLst>
                                            <p:cond delay="1312"/>
                                          </p:stCondLst>
                                        </p:cTn>
                                        <p:tgtEl>
                                          <p:spTgt spid="15"/>
                                        </p:tgtEl>
                                      </p:cBhvr>
                                      <p:to x="100000" y="80000"/>
                                    </p:animScale>
                                    <p:animScale>
                                      <p:cBhvr>
                                        <p:cTn id="32" dur="166" decel="50000">
                                          <p:stCondLst>
                                            <p:cond delay="1338"/>
                                          </p:stCondLst>
                                        </p:cTn>
                                        <p:tgtEl>
                                          <p:spTgt spid="15"/>
                                        </p:tgtEl>
                                      </p:cBhvr>
                                      <p:to x="100000" y="100000"/>
                                    </p:animScale>
                                    <p:animScale>
                                      <p:cBhvr>
                                        <p:cTn id="33" dur="26">
                                          <p:stCondLst>
                                            <p:cond delay="1642"/>
                                          </p:stCondLst>
                                        </p:cTn>
                                        <p:tgtEl>
                                          <p:spTgt spid="15"/>
                                        </p:tgtEl>
                                      </p:cBhvr>
                                      <p:to x="100000" y="90000"/>
                                    </p:animScale>
                                    <p:animScale>
                                      <p:cBhvr>
                                        <p:cTn id="34" dur="166" decel="50000">
                                          <p:stCondLst>
                                            <p:cond delay="1668"/>
                                          </p:stCondLst>
                                        </p:cTn>
                                        <p:tgtEl>
                                          <p:spTgt spid="15"/>
                                        </p:tgtEl>
                                      </p:cBhvr>
                                      <p:to x="100000" y="100000"/>
                                    </p:animScale>
                                    <p:animScale>
                                      <p:cBhvr>
                                        <p:cTn id="35" dur="26">
                                          <p:stCondLst>
                                            <p:cond delay="1808"/>
                                          </p:stCondLst>
                                        </p:cTn>
                                        <p:tgtEl>
                                          <p:spTgt spid="15"/>
                                        </p:tgtEl>
                                      </p:cBhvr>
                                      <p:to x="100000" y="95000"/>
                                    </p:animScale>
                                    <p:animScale>
                                      <p:cBhvr>
                                        <p:cTn id="36"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D6EC1B-0907-4AF6-9938-A3A547ABA8BC}"/>
              </a:ext>
            </a:extLst>
          </p:cNvPr>
          <p:cNvSpPr>
            <a:spLocks noGrp="1"/>
          </p:cNvSpPr>
          <p:nvPr>
            <p:ph type="title"/>
          </p:nvPr>
        </p:nvSpPr>
        <p:spPr/>
        <p:txBody>
          <a:bodyPr/>
          <a:lstStyle/>
          <a:p>
            <a:r>
              <a:rPr lang="es-MX" dirty="0"/>
              <a:t>Un pequeño pero vital análisis </a:t>
            </a:r>
          </a:p>
        </p:txBody>
      </p:sp>
      <p:sp>
        <p:nvSpPr>
          <p:cNvPr id="3" name="Marcador de texto 2">
            <a:extLst>
              <a:ext uri="{FF2B5EF4-FFF2-40B4-BE49-F238E27FC236}">
                <a16:creationId xmlns:a16="http://schemas.microsoft.com/office/drawing/2014/main" id="{4B6ABE05-FBD0-4D41-9C02-333C876CAC5C}"/>
              </a:ext>
            </a:extLst>
          </p:cNvPr>
          <p:cNvSpPr>
            <a:spLocks noGrp="1"/>
          </p:cNvSpPr>
          <p:nvPr>
            <p:ph type="body" idx="1"/>
          </p:nvPr>
        </p:nvSpPr>
        <p:spPr/>
        <p:txBody>
          <a:bodyPr/>
          <a:lstStyle/>
          <a:p>
            <a:r>
              <a:rPr lang="es-MX" dirty="0"/>
              <a:t>El análisis que acabamos de realizar para el estudiante es el análisis que se debe realizar para cada objeto que deseemos almacenar en nuestra base de datos relacional, es por ello que existe el modelo relacional</a:t>
            </a:r>
          </a:p>
        </p:txBody>
      </p:sp>
      <p:sp>
        <p:nvSpPr>
          <p:cNvPr id="4" name="Marcador de fecha 3">
            <a:extLst>
              <a:ext uri="{FF2B5EF4-FFF2-40B4-BE49-F238E27FC236}">
                <a16:creationId xmlns:a16="http://schemas.microsoft.com/office/drawing/2014/main" id="{BEE641A6-16DC-46CA-A141-E020327DCD72}"/>
              </a:ext>
            </a:extLst>
          </p:cNvPr>
          <p:cNvSpPr>
            <a:spLocks noGrp="1"/>
          </p:cNvSpPr>
          <p:nvPr>
            <p:ph type="dt" sz="half" idx="10"/>
          </p:nvPr>
        </p:nvSpPr>
        <p:spPr/>
        <p:txBody>
          <a:bodyPr/>
          <a:lstStyle/>
          <a:p>
            <a:pPr rtl="0"/>
            <a:r>
              <a:rPr lang="es-ES" noProof="0" dirty="0"/>
              <a:t>2021</a:t>
            </a:r>
          </a:p>
        </p:txBody>
      </p:sp>
      <p:sp>
        <p:nvSpPr>
          <p:cNvPr id="5" name="Marcador de pie de página 4">
            <a:extLst>
              <a:ext uri="{FF2B5EF4-FFF2-40B4-BE49-F238E27FC236}">
                <a16:creationId xmlns:a16="http://schemas.microsoft.com/office/drawing/2014/main" id="{1C508600-1945-4ED0-93DB-90E4BD05291B}"/>
              </a:ext>
            </a:extLst>
          </p:cNvPr>
          <p:cNvSpPr>
            <a:spLocks noGrp="1"/>
          </p:cNvSpPr>
          <p:nvPr>
            <p:ph type="ftr" sz="quarter" idx="11"/>
          </p:nvPr>
        </p:nvSpPr>
        <p:spPr/>
        <p:txBody>
          <a:bodyPr/>
          <a:lstStyle/>
          <a:p>
            <a:pPr rtl="0"/>
            <a:r>
              <a:rPr lang="es-ES" noProof="0" dirty="0"/>
              <a:t>Taller practicas intermedias</a:t>
            </a:r>
          </a:p>
        </p:txBody>
      </p:sp>
      <p:sp>
        <p:nvSpPr>
          <p:cNvPr id="6" name="Marcador de número de diapositiva 5">
            <a:extLst>
              <a:ext uri="{FF2B5EF4-FFF2-40B4-BE49-F238E27FC236}">
                <a16:creationId xmlns:a16="http://schemas.microsoft.com/office/drawing/2014/main" id="{05F84F9D-060C-4508-B630-D0D004099159}"/>
              </a:ext>
            </a:extLst>
          </p:cNvPr>
          <p:cNvSpPr>
            <a:spLocks noGrp="1"/>
          </p:cNvSpPr>
          <p:nvPr>
            <p:ph type="sldNum" sz="quarter" idx="12"/>
          </p:nvPr>
        </p:nvSpPr>
        <p:spPr/>
        <p:txBody>
          <a:bodyPr/>
          <a:lstStyle/>
          <a:p>
            <a:pPr rtl="0"/>
            <a:fld id="{B5CEABB6-07DC-46E8-9B57-56EC44A396E5}" type="slidenum">
              <a:rPr lang="es-ES" noProof="0" smtClean="0"/>
              <a:t>14</a:t>
            </a:fld>
            <a:endParaRPr lang="es-ES" noProof="0"/>
          </a:p>
        </p:txBody>
      </p:sp>
    </p:spTree>
    <p:extLst>
      <p:ext uri="{BB962C8B-B14F-4D97-AF65-F5344CB8AC3E}">
        <p14:creationId xmlns:p14="http://schemas.microsoft.com/office/powerpoint/2010/main" val="523813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97E993-187C-4F04-B810-E093D6848F56}"/>
              </a:ext>
            </a:extLst>
          </p:cNvPr>
          <p:cNvSpPr>
            <a:spLocks noGrp="1"/>
          </p:cNvSpPr>
          <p:nvPr>
            <p:ph type="title"/>
          </p:nvPr>
        </p:nvSpPr>
        <p:spPr/>
        <p:txBody>
          <a:bodyPr/>
          <a:lstStyle/>
          <a:p>
            <a:r>
              <a:rPr lang="es-MX" dirty="0"/>
              <a:t>MODELO RELACIONAL</a:t>
            </a:r>
          </a:p>
        </p:txBody>
      </p:sp>
      <p:sp>
        <p:nvSpPr>
          <p:cNvPr id="3" name="Marcador de texto 2">
            <a:extLst>
              <a:ext uri="{FF2B5EF4-FFF2-40B4-BE49-F238E27FC236}">
                <a16:creationId xmlns:a16="http://schemas.microsoft.com/office/drawing/2014/main" id="{E4753EF1-40C9-4F3D-82D3-165EF672E5A1}"/>
              </a:ext>
            </a:extLst>
          </p:cNvPr>
          <p:cNvSpPr>
            <a:spLocks noGrp="1"/>
          </p:cNvSpPr>
          <p:nvPr>
            <p:ph type="body" sz="quarter" idx="16"/>
          </p:nvPr>
        </p:nvSpPr>
        <p:spPr>
          <a:xfrm>
            <a:off x="655637" y="2282824"/>
            <a:ext cx="6055881" cy="3592513"/>
          </a:xfrm>
        </p:spPr>
        <p:txBody>
          <a:bodyPr/>
          <a:lstStyle/>
          <a:p>
            <a:r>
              <a:rPr lang="es-MX" dirty="0"/>
              <a:t>Es la representación lógica de nuestra base de datos, en el cual representamos las tablas por medio de entidades y cada atributo se representa en dichas entidades, además se logran distinguir de manera grafica las relaciones que existen entre dichas tablas.</a:t>
            </a:r>
          </a:p>
          <a:p>
            <a:r>
              <a:rPr lang="es-MX" dirty="0"/>
              <a:t>Se realiza un modelo relacional, para posteriormente, convertirlo en instrucciones SQL que modelen nuestra base de datos física. </a:t>
            </a:r>
          </a:p>
          <a:p>
            <a:r>
              <a:rPr lang="es-MX" dirty="0"/>
              <a:t>Las partes de un modelo relacional son las entidades, los atributos y las relaciones</a:t>
            </a:r>
          </a:p>
          <a:p>
            <a:endParaRPr lang="es-MX" dirty="0"/>
          </a:p>
        </p:txBody>
      </p:sp>
      <p:sp>
        <p:nvSpPr>
          <p:cNvPr id="7" name="Marcador de fecha 6">
            <a:extLst>
              <a:ext uri="{FF2B5EF4-FFF2-40B4-BE49-F238E27FC236}">
                <a16:creationId xmlns:a16="http://schemas.microsoft.com/office/drawing/2014/main" id="{1BF9CE84-CA9B-474D-B3D5-6193CC8B4F16}"/>
              </a:ext>
            </a:extLst>
          </p:cNvPr>
          <p:cNvSpPr>
            <a:spLocks noGrp="1"/>
          </p:cNvSpPr>
          <p:nvPr>
            <p:ph type="dt" sz="half" idx="10"/>
          </p:nvPr>
        </p:nvSpPr>
        <p:spPr/>
        <p:txBody>
          <a:bodyPr/>
          <a:lstStyle/>
          <a:p>
            <a:pPr rtl="0"/>
            <a:r>
              <a:rPr lang="es-ES" noProof="0" dirty="0"/>
              <a:t>2021</a:t>
            </a:r>
          </a:p>
        </p:txBody>
      </p:sp>
      <p:sp>
        <p:nvSpPr>
          <p:cNvPr id="8" name="Marcador de pie de página 7">
            <a:extLst>
              <a:ext uri="{FF2B5EF4-FFF2-40B4-BE49-F238E27FC236}">
                <a16:creationId xmlns:a16="http://schemas.microsoft.com/office/drawing/2014/main" id="{115B5902-419A-43BB-9857-84974416B99D}"/>
              </a:ext>
            </a:extLst>
          </p:cNvPr>
          <p:cNvSpPr>
            <a:spLocks noGrp="1"/>
          </p:cNvSpPr>
          <p:nvPr>
            <p:ph type="ftr" sz="quarter" idx="11"/>
          </p:nvPr>
        </p:nvSpPr>
        <p:spPr/>
        <p:txBody>
          <a:bodyPr/>
          <a:lstStyle/>
          <a:p>
            <a:pPr rtl="0"/>
            <a:r>
              <a:rPr lang="es-ES" noProof="0" dirty="0"/>
              <a:t>Taller practicas intermedias</a:t>
            </a:r>
          </a:p>
        </p:txBody>
      </p:sp>
      <p:sp>
        <p:nvSpPr>
          <p:cNvPr id="9" name="Marcador de número de diapositiva 8">
            <a:extLst>
              <a:ext uri="{FF2B5EF4-FFF2-40B4-BE49-F238E27FC236}">
                <a16:creationId xmlns:a16="http://schemas.microsoft.com/office/drawing/2014/main" id="{29756DF3-45B8-47E0-9DDA-F19504E2D59D}"/>
              </a:ext>
            </a:extLst>
          </p:cNvPr>
          <p:cNvSpPr>
            <a:spLocks noGrp="1"/>
          </p:cNvSpPr>
          <p:nvPr>
            <p:ph type="sldNum" sz="quarter" idx="12"/>
          </p:nvPr>
        </p:nvSpPr>
        <p:spPr/>
        <p:txBody>
          <a:bodyPr/>
          <a:lstStyle/>
          <a:p>
            <a:pPr rtl="0"/>
            <a:fld id="{B5CEABB6-07DC-46E8-9B57-56EC44A396E5}" type="slidenum">
              <a:rPr lang="es-ES" noProof="0" smtClean="0"/>
              <a:t>15</a:t>
            </a:fld>
            <a:endParaRPr lang="es-ES" noProof="0"/>
          </a:p>
        </p:txBody>
      </p:sp>
      <p:pic>
        <p:nvPicPr>
          <p:cNvPr id="2052" name="Picture 4">
            <a:extLst>
              <a:ext uri="{FF2B5EF4-FFF2-40B4-BE49-F238E27FC236}">
                <a16:creationId xmlns:a16="http://schemas.microsoft.com/office/drawing/2014/main" id="{C3165C35-D895-4CB7-A440-9E21385E7A4E}"/>
              </a:ext>
            </a:extLst>
          </p:cNvPr>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7433637" y="1966232"/>
            <a:ext cx="4249377" cy="3416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05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8A555C-0DA4-4813-9DE4-24FD6E5F3527}"/>
              </a:ext>
            </a:extLst>
          </p:cNvPr>
          <p:cNvSpPr>
            <a:spLocks noGrp="1"/>
          </p:cNvSpPr>
          <p:nvPr>
            <p:ph type="title"/>
          </p:nvPr>
        </p:nvSpPr>
        <p:spPr/>
        <p:txBody>
          <a:bodyPr/>
          <a:lstStyle/>
          <a:p>
            <a:r>
              <a:rPr lang="es-MX" dirty="0"/>
              <a:t>Entidades y atributos</a:t>
            </a:r>
          </a:p>
        </p:txBody>
      </p:sp>
      <p:sp>
        <p:nvSpPr>
          <p:cNvPr id="4" name="Marcador de contenido 3">
            <a:extLst>
              <a:ext uri="{FF2B5EF4-FFF2-40B4-BE49-F238E27FC236}">
                <a16:creationId xmlns:a16="http://schemas.microsoft.com/office/drawing/2014/main" id="{CE97C077-6F25-4657-900C-C90D355E9932}"/>
              </a:ext>
            </a:extLst>
          </p:cNvPr>
          <p:cNvSpPr>
            <a:spLocks noGrp="1"/>
          </p:cNvSpPr>
          <p:nvPr>
            <p:ph sz="half" idx="2"/>
          </p:nvPr>
        </p:nvSpPr>
        <p:spPr>
          <a:xfrm>
            <a:off x="1085103" y="2957471"/>
            <a:ext cx="3040477" cy="2940924"/>
          </a:xfrm>
        </p:spPr>
        <p:txBody>
          <a:bodyPr/>
          <a:lstStyle/>
          <a:p>
            <a:r>
              <a:rPr lang="es-MX" dirty="0"/>
              <a:t>Anteriormente ya realizamos una entidad para un modelo relacional, esta fue la de estudiantes, deducimos sus atributos y como llave única o primaria elegimos el carnet del estudiante.</a:t>
            </a:r>
          </a:p>
          <a:p>
            <a:r>
              <a:rPr lang="es-MX" dirty="0"/>
              <a:t>Para este taller representaremos las llaves primarias antecediéndolas con un *.</a:t>
            </a:r>
          </a:p>
          <a:p>
            <a:endParaRPr lang="es-MX" dirty="0"/>
          </a:p>
        </p:txBody>
      </p:sp>
      <p:sp>
        <p:nvSpPr>
          <p:cNvPr id="5" name="Marcador de texto 4">
            <a:extLst>
              <a:ext uri="{FF2B5EF4-FFF2-40B4-BE49-F238E27FC236}">
                <a16:creationId xmlns:a16="http://schemas.microsoft.com/office/drawing/2014/main" id="{F5B6B3CE-75E2-40AA-AEE5-B9F8DCE5B9E9}"/>
              </a:ext>
            </a:extLst>
          </p:cNvPr>
          <p:cNvSpPr>
            <a:spLocks noGrp="1"/>
          </p:cNvSpPr>
          <p:nvPr>
            <p:ph type="body" sz="quarter" idx="3"/>
          </p:nvPr>
        </p:nvSpPr>
        <p:spPr>
          <a:xfrm>
            <a:off x="4837794" y="2024041"/>
            <a:ext cx="2921289" cy="1074265"/>
          </a:xfrm>
        </p:spPr>
        <p:txBody>
          <a:bodyPr/>
          <a:lstStyle/>
          <a:p>
            <a:r>
              <a:rPr lang="es-MX" dirty="0"/>
              <a:t>Gráficamente queda:</a:t>
            </a:r>
          </a:p>
        </p:txBody>
      </p:sp>
      <p:sp>
        <p:nvSpPr>
          <p:cNvPr id="9" name="Marcador de fecha 8">
            <a:extLst>
              <a:ext uri="{FF2B5EF4-FFF2-40B4-BE49-F238E27FC236}">
                <a16:creationId xmlns:a16="http://schemas.microsoft.com/office/drawing/2014/main" id="{9485C277-B3A1-45BD-AE52-890D8BE0F00A}"/>
              </a:ext>
            </a:extLst>
          </p:cNvPr>
          <p:cNvSpPr>
            <a:spLocks noGrp="1"/>
          </p:cNvSpPr>
          <p:nvPr>
            <p:ph type="dt" sz="half" idx="10"/>
          </p:nvPr>
        </p:nvSpPr>
        <p:spPr/>
        <p:txBody>
          <a:bodyPr/>
          <a:lstStyle/>
          <a:p>
            <a:pPr rtl="0"/>
            <a:r>
              <a:rPr lang="es-ES" noProof="0" dirty="0"/>
              <a:t>2021</a:t>
            </a:r>
          </a:p>
        </p:txBody>
      </p:sp>
      <p:sp>
        <p:nvSpPr>
          <p:cNvPr id="10" name="Marcador de pie de página 9">
            <a:extLst>
              <a:ext uri="{FF2B5EF4-FFF2-40B4-BE49-F238E27FC236}">
                <a16:creationId xmlns:a16="http://schemas.microsoft.com/office/drawing/2014/main" id="{A865855A-BD15-4F4B-921B-123FEA6A7BE8}"/>
              </a:ext>
            </a:extLst>
          </p:cNvPr>
          <p:cNvSpPr>
            <a:spLocks noGrp="1"/>
          </p:cNvSpPr>
          <p:nvPr>
            <p:ph type="ftr" sz="quarter" idx="11"/>
          </p:nvPr>
        </p:nvSpPr>
        <p:spPr/>
        <p:txBody>
          <a:bodyPr/>
          <a:lstStyle/>
          <a:p>
            <a:pPr rtl="0"/>
            <a:r>
              <a:rPr lang="es-ES" noProof="0" dirty="0"/>
              <a:t>Taller practicas intermedias</a:t>
            </a:r>
          </a:p>
        </p:txBody>
      </p:sp>
      <p:sp>
        <p:nvSpPr>
          <p:cNvPr id="11" name="Marcador de número de diapositiva 10">
            <a:extLst>
              <a:ext uri="{FF2B5EF4-FFF2-40B4-BE49-F238E27FC236}">
                <a16:creationId xmlns:a16="http://schemas.microsoft.com/office/drawing/2014/main" id="{BB0CF152-18AB-48FA-8D82-C528DEB592F9}"/>
              </a:ext>
            </a:extLst>
          </p:cNvPr>
          <p:cNvSpPr>
            <a:spLocks noGrp="1"/>
          </p:cNvSpPr>
          <p:nvPr>
            <p:ph type="sldNum" sz="quarter" idx="12"/>
          </p:nvPr>
        </p:nvSpPr>
        <p:spPr/>
        <p:txBody>
          <a:bodyPr/>
          <a:lstStyle/>
          <a:p>
            <a:pPr rtl="0"/>
            <a:fld id="{B5CEABB6-07DC-46E8-9B57-56EC44A396E5}" type="slidenum">
              <a:rPr lang="es-ES" noProof="0" smtClean="0"/>
              <a:t>16</a:t>
            </a:fld>
            <a:endParaRPr lang="es-ES" noProof="0"/>
          </a:p>
        </p:txBody>
      </p:sp>
      <p:pic>
        <p:nvPicPr>
          <p:cNvPr id="13" name="Imagen 12" descr="Tabla&#10;&#10;Descripción generada automáticamente">
            <a:extLst>
              <a:ext uri="{FF2B5EF4-FFF2-40B4-BE49-F238E27FC236}">
                <a16:creationId xmlns:a16="http://schemas.microsoft.com/office/drawing/2014/main" id="{E25084CC-C9E8-41BA-AAF4-DF686858BAFA}"/>
              </a:ext>
            </a:extLst>
          </p:cNvPr>
          <p:cNvPicPr>
            <a:picLocks noChangeAspect="1"/>
          </p:cNvPicPr>
          <p:nvPr/>
        </p:nvPicPr>
        <p:blipFill>
          <a:blip r:embed="rId2"/>
          <a:stretch>
            <a:fillRect/>
          </a:stretch>
        </p:blipFill>
        <p:spPr>
          <a:xfrm>
            <a:off x="7099697" y="2666546"/>
            <a:ext cx="3040477" cy="3466144"/>
          </a:xfrm>
          <a:prstGeom prst="rect">
            <a:avLst/>
          </a:prstGeom>
        </p:spPr>
      </p:pic>
    </p:spTree>
    <p:extLst>
      <p:ext uri="{BB962C8B-B14F-4D97-AF65-F5344CB8AC3E}">
        <p14:creationId xmlns:p14="http://schemas.microsoft.com/office/powerpoint/2010/main" val="296278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5">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1000" fill="hold"/>
                                        <p:tgtEl>
                                          <p:spTgt spid="13"/>
                                        </p:tgtEl>
                                        <p:attrNameLst>
                                          <p:attrName>ppt_w</p:attrName>
                                        </p:attrNameLst>
                                      </p:cBhvr>
                                      <p:tavLst>
                                        <p:tav tm="0">
                                          <p:val>
                                            <p:fltVal val="0"/>
                                          </p:val>
                                        </p:tav>
                                        <p:tav tm="100000">
                                          <p:val>
                                            <p:strVal val="#ppt_w"/>
                                          </p:val>
                                        </p:tav>
                                      </p:tavLst>
                                    </p:anim>
                                    <p:anim calcmode="lin" valueType="num">
                                      <p:cBhvr>
                                        <p:cTn id="14" dur="1000" fill="hold"/>
                                        <p:tgtEl>
                                          <p:spTgt spid="13"/>
                                        </p:tgtEl>
                                        <p:attrNameLst>
                                          <p:attrName>ppt_h</p:attrName>
                                        </p:attrNameLst>
                                      </p:cBhvr>
                                      <p:tavLst>
                                        <p:tav tm="0">
                                          <p:val>
                                            <p:fltVal val="0"/>
                                          </p:val>
                                        </p:tav>
                                        <p:tav tm="100000">
                                          <p:val>
                                            <p:strVal val="#ppt_h"/>
                                          </p:val>
                                        </p:tav>
                                      </p:tavLst>
                                    </p:anim>
                                    <p:anim calcmode="lin" valueType="num">
                                      <p:cBhvr>
                                        <p:cTn id="15" dur="1000" fill="hold"/>
                                        <p:tgtEl>
                                          <p:spTgt spid="13"/>
                                        </p:tgtEl>
                                        <p:attrNameLst>
                                          <p:attrName>style.rotation</p:attrName>
                                        </p:attrNameLst>
                                      </p:cBhvr>
                                      <p:tavLst>
                                        <p:tav tm="0">
                                          <p:val>
                                            <p:fltVal val="90"/>
                                          </p:val>
                                        </p:tav>
                                        <p:tav tm="100000">
                                          <p:val>
                                            <p:fltVal val="0"/>
                                          </p:val>
                                        </p:tav>
                                      </p:tavLst>
                                    </p:anim>
                                    <p:animEffect transition="in" filter="fade">
                                      <p:cBhvr>
                                        <p:cTn id="1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B32C93-6038-4F2B-A377-387CCCAD3873}"/>
              </a:ext>
            </a:extLst>
          </p:cNvPr>
          <p:cNvSpPr>
            <a:spLocks noGrp="1"/>
          </p:cNvSpPr>
          <p:nvPr>
            <p:ph type="title"/>
          </p:nvPr>
        </p:nvSpPr>
        <p:spPr>
          <a:xfrm>
            <a:off x="1362075" y="1085713"/>
            <a:ext cx="5111750" cy="1204912"/>
          </a:xfrm>
        </p:spPr>
        <p:txBody>
          <a:bodyPr/>
          <a:lstStyle/>
          <a:p>
            <a:r>
              <a:rPr lang="es-MX" dirty="0"/>
              <a:t>relaciones</a:t>
            </a:r>
          </a:p>
        </p:txBody>
      </p:sp>
      <p:sp>
        <p:nvSpPr>
          <p:cNvPr id="3" name="Marcador de texto 2">
            <a:extLst>
              <a:ext uri="{FF2B5EF4-FFF2-40B4-BE49-F238E27FC236}">
                <a16:creationId xmlns:a16="http://schemas.microsoft.com/office/drawing/2014/main" id="{2695591C-A9BD-4C41-A952-CE1887601C88}"/>
              </a:ext>
            </a:extLst>
          </p:cNvPr>
          <p:cNvSpPr>
            <a:spLocks noGrp="1"/>
          </p:cNvSpPr>
          <p:nvPr>
            <p:ph type="body" idx="1"/>
          </p:nvPr>
        </p:nvSpPr>
        <p:spPr>
          <a:xfrm>
            <a:off x="1362075" y="3090861"/>
            <a:ext cx="5111750" cy="3025853"/>
          </a:xfrm>
        </p:spPr>
        <p:txBody>
          <a:bodyPr/>
          <a:lstStyle/>
          <a:p>
            <a:r>
              <a:rPr lang="es-MX" dirty="0"/>
              <a:t>Para comprender las relaciones, necesitamos conocer un termino que va ligado a ellas, las llaves o claves foráneas, es una columna o grupo de columnas de una tabla que contiene valores que coinciden con la clave primaria de otra tabla. Las claves foráneas se utilizan para unir tablas. </a:t>
            </a:r>
          </a:p>
          <a:p>
            <a:r>
              <a:rPr lang="es-MX" dirty="0"/>
              <a:t>Generalmente en los modelos no se coloca de manera explicita la llave foránea sin embargo en los ejemplos la colocare para que comprendan su función, ira antecedida de FK. </a:t>
            </a:r>
          </a:p>
        </p:txBody>
      </p:sp>
      <p:sp>
        <p:nvSpPr>
          <p:cNvPr id="4" name="Marcador de fecha 3">
            <a:extLst>
              <a:ext uri="{FF2B5EF4-FFF2-40B4-BE49-F238E27FC236}">
                <a16:creationId xmlns:a16="http://schemas.microsoft.com/office/drawing/2014/main" id="{181B8E4F-2EB6-40E0-B5D3-9F27479CE916}"/>
              </a:ext>
            </a:extLst>
          </p:cNvPr>
          <p:cNvSpPr>
            <a:spLocks noGrp="1"/>
          </p:cNvSpPr>
          <p:nvPr>
            <p:ph type="dt" sz="half" idx="10"/>
          </p:nvPr>
        </p:nvSpPr>
        <p:spPr/>
        <p:txBody>
          <a:bodyPr/>
          <a:lstStyle/>
          <a:p>
            <a:pPr rtl="0"/>
            <a:r>
              <a:rPr lang="es-ES" noProof="0" dirty="0"/>
              <a:t>2021</a:t>
            </a:r>
          </a:p>
        </p:txBody>
      </p:sp>
      <p:sp>
        <p:nvSpPr>
          <p:cNvPr id="5" name="Marcador de pie de página 4">
            <a:extLst>
              <a:ext uri="{FF2B5EF4-FFF2-40B4-BE49-F238E27FC236}">
                <a16:creationId xmlns:a16="http://schemas.microsoft.com/office/drawing/2014/main" id="{147A956A-8366-4627-9BEA-A731160A2C83}"/>
              </a:ext>
            </a:extLst>
          </p:cNvPr>
          <p:cNvSpPr>
            <a:spLocks noGrp="1"/>
          </p:cNvSpPr>
          <p:nvPr>
            <p:ph type="ftr" sz="quarter" idx="11"/>
          </p:nvPr>
        </p:nvSpPr>
        <p:spPr/>
        <p:txBody>
          <a:bodyPr/>
          <a:lstStyle/>
          <a:p>
            <a:pPr rtl="0"/>
            <a:r>
              <a:rPr lang="es-ES" noProof="0" dirty="0"/>
              <a:t>Taller practicas intermedias</a:t>
            </a:r>
          </a:p>
        </p:txBody>
      </p:sp>
      <p:sp>
        <p:nvSpPr>
          <p:cNvPr id="6" name="Marcador de número de diapositiva 5">
            <a:extLst>
              <a:ext uri="{FF2B5EF4-FFF2-40B4-BE49-F238E27FC236}">
                <a16:creationId xmlns:a16="http://schemas.microsoft.com/office/drawing/2014/main" id="{C64BA843-6240-4B79-9776-4898F58BD093}"/>
              </a:ext>
            </a:extLst>
          </p:cNvPr>
          <p:cNvSpPr>
            <a:spLocks noGrp="1"/>
          </p:cNvSpPr>
          <p:nvPr>
            <p:ph type="sldNum" sz="quarter" idx="12"/>
          </p:nvPr>
        </p:nvSpPr>
        <p:spPr/>
        <p:txBody>
          <a:bodyPr/>
          <a:lstStyle/>
          <a:p>
            <a:pPr rtl="0"/>
            <a:fld id="{B5CEABB6-07DC-46E8-9B57-56EC44A396E5}" type="slidenum">
              <a:rPr lang="es-ES" noProof="0" smtClean="0"/>
              <a:t>17</a:t>
            </a:fld>
            <a:endParaRPr lang="es-ES" noProof="0"/>
          </a:p>
        </p:txBody>
      </p:sp>
    </p:spTree>
    <p:extLst>
      <p:ext uri="{BB962C8B-B14F-4D97-AF65-F5344CB8AC3E}">
        <p14:creationId xmlns:p14="http://schemas.microsoft.com/office/powerpoint/2010/main" val="2356775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0D54D0-6097-41DA-B188-C3E7772E968A}"/>
              </a:ext>
            </a:extLst>
          </p:cNvPr>
          <p:cNvSpPr>
            <a:spLocks noGrp="1"/>
          </p:cNvSpPr>
          <p:nvPr>
            <p:ph type="title"/>
          </p:nvPr>
        </p:nvSpPr>
        <p:spPr/>
        <p:txBody>
          <a:bodyPr/>
          <a:lstStyle/>
          <a:p>
            <a:r>
              <a:rPr lang="es-MX" dirty="0"/>
              <a:t>RELACION UNO A UNO</a:t>
            </a:r>
          </a:p>
        </p:txBody>
      </p:sp>
      <p:sp>
        <p:nvSpPr>
          <p:cNvPr id="4" name="Marcador de texto 3">
            <a:extLst>
              <a:ext uri="{FF2B5EF4-FFF2-40B4-BE49-F238E27FC236}">
                <a16:creationId xmlns:a16="http://schemas.microsoft.com/office/drawing/2014/main" id="{0EB5DB72-5E34-401A-A2D8-87AFB0139937}"/>
              </a:ext>
            </a:extLst>
          </p:cNvPr>
          <p:cNvSpPr>
            <a:spLocks noGrp="1"/>
          </p:cNvSpPr>
          <p:nvPr>
            <p:ph type="body" sz="quarter" idx="15"/>
          </p:nvPr>
        </p:nvSpPr>
        <p:spPr>
          <a:xfrm>
            <a:off x="5920169" y="1999072"/>
            <a:ext cx="5431971" cy="1429928"/>
          </a:xfrm>
        </p:spPr>
        <p:txBody>
          <a:bodyPr>
            <a:normAutofit/>
          </a:bodyPr>
          <a:lstStyle/>
          <a:p>
            <a:r>
              <a:rPr lang="es-MX" dirty="0"/>
              <a:t>Casi no se da, pero implica que una tupla de la tabla A se relaciona con una y solo una tupla de la tabla B, se representa con una línea sin punta de ambos lados </a:t>
            </a:r>
          </a:p>
        </p:txBody>
      </p:sp>
      <p:sp>
        <p:nvSpPr>
          <p:cNvPr id="9" name="Marcador de fecha 8">
            <a:extLst>
              <a:ext uri="{FF2B5EF4-FFF2-40B4-BE49-F238E27FC236}">
                <a16:creationId xmlns:a16="http://schemas.microsoft.com/office/drawing/2014/main" id="{071236DD-2895-4982-8CEE-B409ACE4F5EA}"/>
              </a:ext>
            </a:extLst>
          </p:cNvPr>
          <p:cNvSpPr>
            <a:spLocks noGrp="1"/>
          </p:cNvSpPr>
          <p:nvPr>
            <p:ph type="dt" sz="half" idx="10"/>
          </p:nvPr>
        </p:nvSpPr>
        <p:spPr/>
        <p:txBody>
          <a:bodyPr/>
          <a:lstStyle/>
          <a:p>
            <a:pPr rtl="0"/>
            <a:r>
              <a:rPr lang="es-ES" noProof="0"/>
              <a:t>20XX</a:t>
            </a:r>
          </a:p>
        </p:txBody>
      </p:sp>
      <p:sp>
        <p:nvSpPr>
          <p:cNvPr id="10" name="Marcador de pie de página 9">
            <a:extLst>
              <a:ext uri="{FF2B5EF4-FFF2-40B4-BE49-F238E27FC236}">
                <a16:creationId xmlns:a16="http://schemas.microsoft.com/office/drawing/2014/main" id="{B67F79E9-490C-4F38-B206-85C8836B22BA}"/>
              </a:ext>
            </a:extLst>
          </p:cNvPr>
          <p:cNvSpPr>
            <a:spLocks noGrp="1"/>
          </p:cNvSpPr>
          <p:nvPr>
            <p:ph type="ftr" sz="quarter" idx="11"/>
          </p:nvPr>
        </p:nvSpPr>
        <p:spPr/>
        <p:txBody>
          <a:bodyPr/>
          <a:lstStyle/>
          <a:p>
            <a:pPr rtl="0"/>
            <a:r>
              <a:rPr lang="es-ES" noProof="0"/>
              <a:t>Presentación de lanzamiento</a:t>
            </a:r>
          </a:p>
        </p:txBody>
      </p:sp>
      <p:sp>
        <p:nvSpPr>
          <p:cNvPr id="11" name="Marcador de número de diapositiva 10">
            <a:extLst>
              <a:ext uri="{FF2B5EF4-FFF2-40B4-BE49-F238E27FC236}">
                <a16:creationId xmlns:a16="http://schemas.microsoft.com/office/drawing/2014/main" id="{28AE085F-7933-4B4B-BBDE-1E973C4807F9}"/>
              </a:ext>
            </a:extLst>
          </p:cNvPr>
          <p:cNvSpPr>
            <a:spLocks noGrp="1"/>
          </p:cNvSpPr>
          <p:nvPr>
            <p:ph type="sldNum" sz="quarter" idx="12"/>
          </p:nvPr>
        </p:nvSpPr>
        <p:spPr/>
        <p:txBody>
          <a:bodyPr/>
          <a:lstStyle/>
          <a:p>
            <a:pPr rtl="0"/>
            <a:fld id="{B5CEABB6-07DC-46E8-9B57-56EC44A396E5}" type="slidenum">
              <a:rPr lang="es-ES" noProof="0" smtClean="0"/>
              <a:t>18</a:t>
            </a:fld>
            <a:endParaRPr lang="es-ES" noProof="0"/>
          </a:p>
        </p:txBody>
      </p:sp>
      <p:pic>
        <p:nvPicPr>
          <p:cNvPr id="13" name="Imagen 12" descr="Diagrama&#10;&#10;Descripción generada automáticamente">
            <a:extLst>
              <a:ext uri="{FF2B5EF4-FFF2-40B4-BE49-F238E27FC236}">
                <a16:creationId xmlns:a16="http://schemas.microsoft.com/office/drawing/2014/main" id="{AA4743B3-BA1D-43D2-AA69-F15DFD010EE0}"/>
              </a:ext>
            </a:extLst>
          </p:cNvPr>
          <p:cNvPicPr>
            <a:picLocks noChangeAspect="1"/>
          </p:cNvPicPr>
          <p:nvPr/>
        </p:nvPicPr>
        <p:blipFill rotWithShape="1">
          <a:blip r:embed="rId2"/>
          <a:srcRect l="42786" b="41954"/>
          <a:stretch/>
        </p:blipFill>
        <p:spPr>
          <a:xfrm>
            <a:off x="5775816" y="3472248"/>
            <a:ext cx="5669567" cy="1964352"/>
          </a:xfrm>
          <a:prstGeom prst="rect">
            <a:avLst/>
          </a:prstGeom>
        </p:spPr>
      </p:pic>
    </p:spTree>
    <p:extLst>
      <p:ext uri="{BB962C8B-B14F-4D97-AF65-F5344CB8AC3E}">
        <p14:creationId xmlns:p14="http://schemas.microsoft.com/office/powerpoint/2010/main" val="1801252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CED7B5-C8E6-4EFD-918F-17CABC184AC8}"/>
              </a:ext>
            </a:extLst>
          </p:cNvPr>
          <p:cNvSpPr>
            <a:spLocks noGrp="1"/>
          </p:cNvSpPr>
          <p:nvPr>
            <p:ph type="title"/>
          </p:nvPr>
        </p:nvSpPr>
        <p:spPr/>
        <p:txBody>
          <a:bodyPr/>
          <a:lstStyle/>
          <a:p>
            <a:r>
              <a:rPr lang="es-MX" dirty="0"/>
              <a:t>Relación uno a muchos</a:t>
            </a:r>
          </a:p>
        </p:txBody>
      </p:sp>
      <p:sp>
        <p:nvSpPr>
          <p:cNvPr id="4" name="Marcador de texto 3">
            <a:extLst>
              <a:ext uri="{FF2B5EF4-FFF2-40B4-BE49-F238E27FC236}">
                <a16:creationId xmlns:a16="http://schemas.microsoft.com/office/drawing/2014/main" id="{5E8995E6-02A2-434E-A41C-C51FA6C0F4EB}"/>
              </a:ext>
            </a:extLst>
          </p:cNvPr>
          <p:cNvSpPr>
            <a:spLocks noGrp="1"/>
          </p:cNvSpPr>
          <p:nvPr>
            <p:ph type="body" sz="quarter" idx="15"/>
          </p:nvPr>
        </p:nvSpPr>
        <p:spPr>
          <a:xfrm>
            <a:off x="5894614" y="1912769"/>
            <a:ext cx="5584213" cy="1292070"/>
          </a:xfrm>
        </p:spPr>
        <p:txBody>
          <a:bodyPr>
            <a:normAutofit/>
          </a:bodyPr>
          <a:lstStyle/>
          <a:p>
            <a:r>
              <a:rPr lang="es-MX" dirty="0"/>
              <a:t>Un objeto de la tabla A tiene muchos objetos de la tabla B, se representa con una pata de gallo hacia B.</a:t>
            </a:r>
          </a:p>
          <a:p>
            <a:r>
              <a:rPr lang="es-MX" dirty="0"/>
              <a:t>Ejemplo:</a:t>
            </a:r>
          </a:p>
        </p:txBody>
      </p:sp>
      <p:sp>
        <p:nvSpPr>
          <p:cNvPr id="9" name="Marcador de fecha 8">
            <a:extLst>
              <a:ext uri="{FF2B5EF4-FFF2-40B4-BE49-F238E27FC236}">
                <a16:creationId xmlns:a16="http://schemas.microsoft.com/office/drawing/2014/main" id="{4798D954-9E3A-451D-9A10-EBC492F30B70}"/>
              </a:ext>
            </a:extLst>
          </p:cNvPr>
          <p:cNvSpPr>
            <a:spLocks noGrp="1"/>
          </p:cNvSpPr>
          <p:nvPr>
            <p:ph type="dt" sz="half" idx="10"/>
          </p:nvPr>
        </p:nvSpPr>
        <p:spPr/>
        <p:txBody>
          <a:bodyPr/>
          <a:lstStyle/>
          <a:p>
            <a:pPr rtl="0"/>
            <a:r>
              <a:rPr lang="es-ES" noProof="0" dirty="0"/>
              <a:t>2021</a:t>
            </a:r>
          </a:p>
        </p:txBody>
      </p:sp>
      <p:sp>
        <p:nvSpPr>
          <p:cNvPr id="10" name="Marcador de pie de página 9">
            <a:extLst>
              <a:ext uri="{FF2B5EF4-FFF2-40B4-BE49-F238E27FC236}">
                <a16:creationId xmlns:a16="http://schemas.microsoft.com/office/drawing/2014/main" id="{8196393A-308F-4F19-ADFF-1EA208D166B7}"/>
              </a:ext>
            </a:extLst>
          </p:cNvPr>
          <p:cNvSpPr>
            <a:spLocks noGrp="1"/>
          </p:cNvSpPr>
          <p:nvPr>
            <p:ph type="ftr" sz="quarter" idx="11"/>
          </p:nvPr>
        </p:nvSpPr>
        <p:spPr/>
        <p:txBody>
          <a:bodyPr/>
          <a:lstStyle/>
          <a:p>
            <a:pPr rtl="0"/>
            <a:r>
              <a:rPr lang="es-ES" noProof="0" dirty="0"/>
              <a:t>Taller practicas intermedias</a:t>
            </a:r>
          </a:p>
        </p:txBody>
      </p:sp>
      <p:sp>
        <p:nvSpPr>
          <p:cNvPr id="11" name="Marcador de número de diapositiva 10">
            <a:extLst>
              <a:ext uri="{FF2B5EF4-FFF2-40B4-BE49-F238E27FC236}">
                <a16:creationId xmlns:a16="http://schemas.microsoft.com/office/drawing/2014/main" id="{F772E88B-305F-44D2-8DE2-951820643827}"/>
              </a:ext>
            </a:extLst>
          </p:cNvPr>
          <p:cNvSpPr>
            <a:spLocks noGrp="1"/>
          </p:cNvSpPr>
          <p:nvPr>
            <p:ph type="sldNum" sz="quarter" idx="12"/>
          </p:nvPr>
        </p:nvSpPr>
        <p:spPr/>
        <p:txBody>
          <a:bodyPr/>
          <a:lstStyle/>
          <a:p>
            <a:pPr rtl="0"/>
            <a:fld id="{B5CEABB6-07DC-46E8-9B57-56EC44A396E5}" type="slidenum">
              <a:rPr lang="es-ES" noProof="0" smtClean="0"/>
              <a:t>19</a:t>
            </a:fld>
            <a:endParaRPr lang="es-ES" noProof="0"/>
          </a:p>
        </p:txBody>
      </p:sp>
      <p:pic>
        <p:nvPicPr>
          <p:cNvPr id="13" name="Imagen 12" descr="Diagrama&#10;&#10;Descripción generada automáticamente">
            <a:extLst>
              <a:ext uri="{FF2B5EF4-FFF2-40B4-BE49-F238E27FC236}">
                <a16:creationId xmlns:a16="http://schemas.microsoft.com/office/drawing/2014/main" id="{C56F4DD7-146E-429D-B611-CD92795630A8}"/>
              </a:ext>
            </a:extLst>
          </p:cNvPr>
          <p:cNvPicPr>
            <a:picLocks noChangeAspect="1"/>
          </p:cNvPicPr>
          <p:nvPr/>
        </p:nvPicPr>
        <p:blipFill>
          <a:blip r:embed="rId2"/>
          <a:stretch>
            <a:fillRect/>
          </a:stretch>
        </p:blipFill>
        <p:spPr>
          <a:xfrm>
            <a:off x="6022697" y="3279837"/>
            <a:ext cx="5226913" cy="3001515"/>
          </a:xfrm>
          <a:prstGeom prst="rect">
            <a:avLst/>
          </a:prstGeom>
        </p:spPr>
      </p:pic>
    </p:spTree>
    <p:extLst>
      <p:ext uri="{BB962C8B-B14F-4D97-AF65-F5344CB8AC3E}">
        <p14:creationId xmlns:p14="http://schemas.microsoft.com/office/powerpoint/2010/main" val="349140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rtlCol="0"/>
          <a:lstStyle/>
          <a:p>
            <a:pPr rtl="0"/>
            <a:r>
              <a:rPr lang="es-ES" dirty="0"/>
              <a:t>QUIÉN soy</a:t>
            </a:r>
          </a:p>
        </p:txBody>
      </p:sp>
      <p:sp>
        <p:nvSpPr>
          <p:cNvPr id="3" name="Subtítulo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913380"/>
          </a:xfrm>
        </p:spPr>
        <p:txBody>
          <a:bodyPr rtlCol="0">
            <a:normAutofit/>
          </a:bodyPr>
          <a:lstStyle/>
          <a:p>
            <a:pPr rtl="0"/>
            <a:r>
              <a:rPr lang="es-ES" dirty="0"/>
              <a:t>Mi nombre es Welmann Paniagua, actualmente estoy en mi sexto semestre de la carrera, brindo este taller por parte del curso de Practicas Intermedias con el Ingeniero Sergio </a:t>
            </a:r>
            <a:r>
              <a:rPr lang="es-ES" dirty="0" err="1"/>
              <a:t>Gomez</a:t>
            </a:r>
            <a:r>
              <a:rPr lang="es-ES" dirty="0"/>
              <a:t>.</a:t>
            </a:r>
          </a:p>
        </p:txBody>
      </p:sp>
      <p:sp>
        <p:nvSpPr>
          <p:cNvPr id="6" name="Marcador de fecha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rtlCol="0"/>
          <a:lstStyle/>
          <a:p>
            <a:pPr rtl="0"/>
            <a:r>
              <a:rPr lang="es-ES" dirty="0"/>
              <a:t>2021</a:t>
            </a:r>
          </a:p>
        </p:txBody>
      </p:sp>
      <p:sp>
        <p:nvSpPr>
          <p:cNvPr id="5" name="Marcador de pie de página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rtlCol="0"/>
          <a:lstStyle/>
          <a:p>
            <a:pPr rtl="0"/>
            <a:r>
              <a:rPr lang="es-ES" dirty="0"/>
              <a:t>Taller practicas </a:t>
            </a:r>
            <a:r>
              <a:rPr lang="es-ES" dirty="0" err="1"/>
              <a:t>initermedias</a:t>
            </a:r>
            <a:endParaRPr lang="es-ES" dirty="0"/>
          </a:p>
        </p:txBody>
      </p:sp>
      <p:sp>
        <p:nvSpPr>
          <p:cNvPr id="4" name="Marcador de número de diapositiva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es-ES" smtClean="0"/>
              <a:pPr/>
              <a:t>2</a:t>
            </a:fld>
            <a:endParaRPr lang="es-ES"/>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CED7B5-C8E6-4EFD-918F-17CABC184AC8}"/>
              </a:ext>
            </a:extLst>
          </p:cNvPr>
          <p:cNvSpPr>
            <a:spLocks noGrp="1"/>
          </p:cNvSpPr>
          <p:nvPr>
            <p:ph type="title"/>
          </p:nvPr>
        </p:nvSpPr>
        <p:spPr/>
        <p:txBody>
          <a:bodyPr>
            <a:normAutofit fontScale="90000"/>
          </a:bodyPr>
          <a:lstStyle/>
          <a:p>
            <a:r>
              <a:rPr lang="es-MX" dirty="0"/>
              <a:t>Relación muchos a muchos</a:t>
            </a:r>
          </a:p>
        </p:txBody>
      </p:sp>
      <p:sp>
        <p:nvSpPr>
          <p:cNvPr id="4" name="Marcador de texto 3">
            <a:extLst>
              <a:ext uri="{FF2B5EF4-FFF2-40B4-BE49-F238E27FC236}">
                <a16:creationId xmlns:a16="http://schemas.microsoft.com/office/drawing/2014/main" id="{5E8995E6-02A2-434E-A41C-C51FA6C0F4EB}"/>
              </a:ext>
            </a:extLst>
          </p:cNvPr>
          <p:cNvSpPr>
            <a:spLocks noGrp="1"/>
          </p:cNvSpPr>
          <p:nvPr>
            <p:ph type="body" sz="quarter" idx="15"/>
          </p:nvPr>
        </p:nvSpPr>
        <p:spPr>
          <a:xfrm>
            <a:off x="5894614" y="1912769"/>
            <a:ext cx="5584213" cy="1292070"/>
          </a:xfrm>
        </p:spPr>
        <p:txBody>
          <a:bodyPr>
            <a:normAutofit/>
          </a:bodyPr>
          <a:lstStyle/>
          <a:p>
            <a:r>
              <a:rPr lang="es-MX" dirty="0"/>
              <a:t>Un objeto de la tabla A tiene muchos objetos de la tabla B, y un objeto de la tabla B tiene muchos objetos de la tabla A.</a:t>
            </a:r>
          </a:p>
          <a:p>
            <a:r>
              <a:rPr lang="es-MX" dirty="0"/>
              <a:t>Esta relación se rompe con una tabla intermedia.</a:t>
            </a:r>
          </a:p>
          <a:p>
            <a:r>
              <a:rPr lang="es-MX" dirty="0"/>
              <a:t>Ejemplo:</a:t>
            </a:r>
          </a:p>
        </p:txBody>
      </p:sp>
      <p:sp>
        <p:nvSpPr>
          <p:cNvPr id="9" name="Marcador de fecha 8">
            <a:extLst>
              <a:ext uri="{FF2B5EF4-FFF2-40B4-BE49-F238E27FC236}">
                <a16:creationId xmlns:a16="http://schemas.microsoft.com/office/drawing/2014/main" id="{4798D954-9E3A-451D-9A10-EBC492F30B70}"/>
              </a:ext>
            </a:extLst>
          </p:cNvPr>
          <p:cNvSpPr>
            <a:spLocks noGrp="1"/>
          </p:cNvSpPr>
          <p:nvPr>
            <p:ph type="dt" sz="half" idx="10"/>
          </p:nvPr>
        </p:nvSpPr>
        <p:spPr/>
        <p:txBody>
          <a:bodyPr/>
          <a:lstStyle/>
          <a:p>
            <a:pPr rtl="0"/>
            <a:r>
              <a:rPr lang="es-ES" noProof="0" dirty="0"/>
              <a:t>2021</a:t>
            </a:r>
          </a:p>
        </p:txBody>
      </p:sp>
      <p:sp>
        <p:nvSpPr>
          <p:cNvPr id="10" name="Marcador de pie de página 9">
            <a:extLst>
              <a:ext uri="{FF2B5EF4-FFF2-40B4-BE49-F238E27FC236}">
                <a16:creationId xmlns:a16="http://schemas.microsoft.com/office/drawing/2014/main" id="{8196393A-308F-4F19-ADFF-1EA208D166B7}"/>
              </a:ext>
            </a:extLst>
          </p:cNvPr>
          <p:cNvSpPr>
            <a:spLocks noGrp="1"/>
          </p:cNvSpPr>
          <p:nvPr>
            <p:ph type="ftr" sz="quarter" idx="11"/>
          </p:nvPr>
        </p:nvSpPr>
        <p:spPr/>
        <p:txBody>
          <a:bodyPr/>
          <a:lstStyle/>
          <a:p>
            <a:pPr rtl="0"/>
            <a:r>
              <a:rPr lang="es-ES" noProof="0" dirty="0"/>
              <a:t>Taller practicas intermedias</a:t>
            </a:r>
          </a:p>
        </p:txBody>
      </p:sp>
      <p:sp>
        <p:nvSpPr>
          <p:cNvPr id="11" name="Marcador de número de diapositiva 10">
            <a:extLst>
              <a:ext uri="{FF2B5EF4-FFF2-40B4-BE49-F238E27FC236}">
                <a16:creationId xmlns:a16="http://schemas.microsoft.com/office/drawing/2014/main" id="{F772E88B-305F-44D2-8DE2-951820643827}"/>
              </a:ext>
            </a:extLst>
          </p:cNvPr>
          <p:cNvSpPr>
            <a:spLocks noGrp="1"/>
          </p:cNvSpPr>
          <p:nvPr>
            <p:ph type="sldNum" sz="quarter" idx="12"/>
          </p:nvPr>
        </p:nvSpPr>
        <p:spPr/>
        <p:txBody>
          <a:bodyPr/>
          <a:lstStyle/>
          <a:p>
            <a:pPr rtl="0"/>
            <a:fld id="{B5CEABB6-07DC-46E8-9B57-56EC44A396E5}" type="slidenum">
              <a:rPr lang="es-ES" noProof="0" smtClean="0"/>
              <a:t>20</a:t>
            </a:fld>
            <a:endParaRPr lang="es-ES" noProof="0"/>
          </a:p>
        </p:txBody>
      </p:sp>
      <p:pic>
        <p:nvPicPr>
          <p:cNvPr id="5" name="Imagen 4" descr="Diagrama&#10;&#10;Descripción generada automáticamente">
            <a:extLst>
              <a:ext uri="{FF2B5EF4-FFF2-40B4-BE49-F238E27FC236}">
                <a16:creationId xmlns:a16="http://schemas.microsoft.com/office/drawing/2014/main" id="{3D1E4D6B-4F88-469D-B95C-770728F49558}"/>
              </a:ext>
            </a:extLst>
          </p:cNvPr>
          <p:cNvPicPr>
            <a:picLocks noChangeAspect="1"/>
          </p:cNvPicPr>
          <p:nvPr/>
        </p:nvPicPr>
        <p:blipFill rotWithShape="1">
          <a:blip r:embed="rId2"/>
          <a:srcRect l="26232"/>
          <a:stretch/>
        </p:blipFill>
        <p:spPr>
          <a:xfrm>
            <a:off x="5670518" y="3403901"/>
            <a:ext cx="6102761" cy="2570033"/>
          </a:xfrm>
          <a:prstGeom prst="rect">
            <a:avLst/>
          </a:prstGeom>
        </p:spPr>
      </p:pic>
    </p:spTree>
    <p:extLst>
      <p:ext uri="{BB962C8B-B14F-4D97-AF65-F5344CB8AC3E}">
        <p14:creationId xmlns:p14="http://schemas.microsoft.com/office/powerpoint/2010/main" val="118872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983AC5-C783-47BF-8259-06408E775B3D}"/>
              </a:ext>
            </a:extLst>
          </p:cNvPr>
          <p:cNvSpPr>
            <a:spLocks noGrp="1"/>
          </p:cNvSpPr>
          <p:nvPr>
            <p:ph type="ctrTitle"/>
          </p:nvPr>
        </p:nvSpPr>
        <p:spPr/>
        <p:txBody>
          <a:bodyPr/>
          <a:lstStyle/>
          <a:p>
            <a:r>
              <a:rPr lang="es-MX" dirty="0"/>
              <a:t>SQL</a:t>
            </a:r>
          </a:p>
        </p:txBody>
      </p:sp>
      <p:sp>
        <p:nvSpPr>
          <p:cNvPr id="3" name="Subtítulo 2">
            <a:extLst>
              <a:ext uri="{FF2B5EF4-FFF2-40B4-BE49-F238E27FC236}">
                <a16:creationId xmlns:a16="http://schemas.microsoft.com/office/drawing/2014/main" id="{849F58D9-72CF-4313-B3EA-EF28630B5BBB}"/>
              </a:ext>
            </a:extLst>
          </p:cNvPr>
          <p:cNvSpPr>
            <a:spLocks noGrp="1"/>
          </p:cNvSpPr>
          <p:nvPr>
            <p:ph type="subTitle" idx="1"/>
          </p:nvPr>
        </p:nvSpPr>
        <p:spPr>
          <a:xfrm>
            <a:off x="6416041" y="5586889"/>
            <a:ext cx="4941770" cy="849421"/>
          </a:xfrm>
        </p:spPr>
        <p:txBody>
          <a:bodyPr>
            <a:normAutofit/>
          </a:bodyPr>
          <a:lstStyle/>
          <a:p>
            <a:r>
              <a:rPr lang="es-MX" dirty="0"/>
              <a:t>Ya sabemos los conceptos básicos, veamos como crear y manejar una BD</a:t>
            </a:r>
          </a:p>
        </p:txBody>
      </p:sp>
    </p:spTree>
    <p:extLst>
      <p:ext uri="{BB962C8B-B14F-4D97-AF65-F5344CB8AC3E}">
        <p14:creationId xmlns:p14="http://schemas.microsoft.com/office/powerpoint/2010/main" val="2164494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rtlCol="0"/>
          <a:lstStyle/>
          <a:p>
            <a:pPr rtl="0"/>
            <a:r>
              <a:rPr lang="es-ES" dirty="0"/>
              <a:t>TIPOS DE INSTRUCCIONES SQL</a:t>
            </a:r>
          </a:p>
        </p:txBody>
      </p:sp>
      <p:sp>
        <p:nvSpPr>
          <p:cNvPr id="9" name="Marcador de texto 8">
            <a:extLst>
              <a:ext uri="{FF2B5EF4-FFF2-40B4-BE49-F238E27FC236}">
                <a16:creationId xmlns:a16="http://schemas.microsoft.com/office/drawing/2014/main" id="{8C1455DF-5CEC-44A2-A92D-8E901D15B7CC}"/>
              </a:ext>
            </a:extLst>
          </p:cNvPr>
          <p:cNvSpPr>
            <a:spLocks noGrp="1"/>
          </p:cNvSpPr>
          <p:nvPr>
            <p:ph type="body" idx="1"/>
          </p:nvPr>
        </p:nvSpPr>
        <p:spPr>
          <a:xfrm>
            <a:off x="1855698" y="3064615"/>
            <a:ext cx="1872446" cy="823912"/>
          </a:xfrm>
        </p:spPr>
        <p:txBody>
          <a:bodyPr rtlCol="0"/>
          <a:lstStyle/>
          <a:p>
            <a:pPr rtl="0"/>
            <a:r>
              <a:rPr lang="es-ES" dirty="0"/>
              <a:t>DDL</a:t>
            </a:r>
          </a:p>
        </p:txBody>
      </p:sp>
      <p:sp>
        <p:nvSpPr>
          <p:cNvPr id="10" name="Marcador de texto 9">
            <a:extLst>
              <a:ext uri="{FF2B5EF4-FFF2-40B4-BE49-F238E27FC236}">
                <a16:creationId xmlns:a16="http://schemas.microsoft.com/office/drawing/2014/main" id="{7C7E7B18-D05F-4C44-8718-8C671160FC98}"/>
              </a:ext>
            </a:extLst>
          </p:cNvPr>
          <p:cNvSpPr>
            <a:spLocks noGrp="1"/>
          </p:cNvSpPr>
          <p:nvPr>
            <p:ph type="body" idx="15"/>
          </p:nvPr>
        </p:nvSpPr>
        <p:spPr>
          <a:xfrm>
            <a:off x="5097022" y="3064615"/>
            <a:ext cx="1872446" cy="823912"/>
          </a:xfrm>
        </p:spPr>
        <p:txBody>
          <a:bodyPr rtlCol="0"/>
          <a:lstStyle/>
          <a:p>
            <a:pPr rtl="0"/>
            <a:r>
              <a:rPr lang="es-ES" dirty="0" err="1"/>
              <a:t>DmL</a:t>
            </a:r>
            <a:endParaRPr lang="es-ES" dirty="0"/>
          </a:p>
        </p:txBody>
      </p:sp>
      <p:sp>
        <p:nvSpPr>
          <p:cNvPr id="11" name="Marcador de texto 10">
            <a:extLst>
              <a:ext uri="{FF2B5EF4-FFF2-40B4-BE49-F238E27FC236}">
                <a16:creationId xmlns:a16="http://schemas.microsoft.com/office/drawing/2014/main" id="{C4EAD5C6-02F0-4D27-8D85-1BD5EA833D6F}"/>
              </a:ext>
            </a:extLst>
          </p:cNvPr>
          <p:cNvSpPr>
            <a:spLocks noGrp="1"/>
          </p:cNvSpPr>
          <p:nvPr>
            <p:ph type="body" idx="16"/>
          </p:nvPr>
        </p:nvSpPr>
        <p:spPr>
          <a:xfrm>
            <a:off x="8508682" y="3064615"/>
            <a:ext cx="1872446" cy="823912"/>
          </a:xfrm>
        </p:spPr>
        <p:txBody>
          <a:bodyPr rtlCol="0"/>
          <a:lstStyle/>
          <a:p>
            <a:pPr rtl="0"/>
            <a:r>
              <a:rPr lang="es-ES" dirty="0" err="1"/>
              <a:t>dcl</a:t>
            </a:r>
            <a:endParaRPr lang="es-ES" dirty="0"/>
          </a:p>
        </p:txBody>
      </p:sp>
      <p:sp>
        <p:nvSpPr>
          <p:cNvPr id="19" name="Marcador de contenido 18">
            <a:extLst>
              <a:ext uri="{FF2B5EF4-FFF2-40B4-BE49-F238E27FC236}">
                <a16:creationId xmlns:a16="http://schemas.microsoft.com/office/drawing/2014/main" id="{791D6145-F7F7-43DE-A16B-BF4F9607D4E8}"/>
              </a:ext>
            </a:extLst>
          </p:cNvPr>
          <p:cNvSpPr>
            <a:spLocks noGrp="1"/>
          </p:cNvSpPr>
          <p:nvPr>
            <p:ph sz="half" idx="2"/>
          </p:nvPr>
        </p:nvSpPr>
        <p:spPr>
          <a:xfrm>
            <a:off x="609600" y="4824188"/>
            <a:ext cx="4164290" cy="462927"/>
          </a:xfrm>
        </p:spPr>
        <p:txBody>
          <a:bodyPr rtlCol="0"/>
          <a:lstStyle/>
          <a:p>
            <a:pPr rtl="0"/>
            <a:r>
              <a:rPr lang="es-ES" dirty="0"/>
              <a:t>DEFINICION DE DATOS</a:t>
            </a:r>
          </a:p>
        </p:txBody>
      </p:sp>
      <p:sp>
        <p:nvSpPr>
          <p:cNvPr id="22" name="Marcador de contenido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rtlCol="0">
            <a:normAutofit fontScale="92500" lnSpcReduction="10000"/>
          </a:bodyPr>
          <a:lstStyle/>
          <a:p>
            <a:pPr rtl="0"/>
            <a:r>
              <a:rPr lang="es-ES" dirty="0"/>
              <a:t>Define las estructuras que almacenaran los datos </a:t>
            </a:r>
          </a:p>
        </p:txBody>
      </p:sp>
      <p:sp>
        <p:nvSpPr>
          <p:cNvPr id="20" name="Marcador de contenido 19">
            <a:extLst>
              <a:ext uri="{FF2B5EF4-FFF2-40B4-BE49-F238E27FC236}">
                <a16:creationId xmlns:a16="http://schemas.microsoft.com/office/drawing/2014/main" id="{BC46925A-8382-42EB-891C-DBB4EAAA33F8}"/>
              </a:ext>
            </a:extLst>
          </p:cNvPr>
          <p:cNvSpPr>
            <a:spLocks noGrp="1"/>
          </p:cNvSpPr>
          <p:nvPr>
            <p:ph sz="quarter" idx="4"/>
          </p:nvPr>
        </p:nvSpPr>
        <p:spPr>
          <a:xfrm>
            <a:off x="4186519" y="4824188"/>
            <a:ext cx="3818964" cy="462927"/>
          </a:xfrm>
        </p:spPr>
        <p:txBody>
          <a:bodyPr rtlCol="0"/>
          <a:lstStyle/>
          <a:p>
            <a:pPr rtl="0"/>
            <a:r>
              <a:rPr lang="es-ES" dirty="0"/>
              <a:t>MANIPULACION DE DATOS</a:t>
            </a:r>
          </a:p>
        </p:txBody>
      </p:sp>
      <p:sp>
        <p:nvSpPr>
          <p:cNvPr id="23" name="Marcador de contenido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24093" cy="862585"/>
          </a:xfrm>
        </p:spPr>
        <p:txBody>
          <a:bodyPr rtlCol="0">
            <a:normAutofit/>
          </a:bodyPr>
          <a:lstStyle/>
          <a:p>
            <a:pPr rtl="0"/>
            <a:r>
              <a:rPr lang="es-MX" dirty="0"/>
              <a:t>Permite a los usuarios introducir datos para posteriormente realizar tareas de consultas o modificación</a:t>
            </a:r>
            <a:endParaRPr lang="es-ES" dirty="0"/>
          </a:p>
        </p:txBody>
      </p:sp>
      <p:sp>
        <p:nvSpPr>
          <p:cNvPr id="21" name="Marcador de contenido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rtlCol="0"/>
          <a:lstStyle/>
          <a:p>
            <a:pPr rtl="0"/>
            <a:r>
              <a:rPr lang="es-ES" dirty="0"/>
              <a:t>CONTROL DE DATOS</a:t>
            </a:r>
          </a:p>
        </p:txBody>
      </p:sp>
      <p:sp>
        <p:nvSpPr>
          <p:cNvPr id="24" name="Marcador de contenido 23">
            <a:extLst>
              <a:ext uri="{FF2B5EF4-FFF2-40B4-BE49-F238E27FC236}">
                <a16:creationId xmlns:a16="http://schemas.microsoft.com/office/drawing/2014/main" id="{5AA25980-D334-4FC0-9091-936E53B8D321}"/>
              </a:ext>
            </a:extLst>
          </p:cNvPr>
          <p:cNvSpPr>
            <a:spLocks noGrp="1"/>
          </p:cNvSpPr>
          <p:nvPr>
            <p:ph sz="half" idx="19"/>
          </p:nvPr>
        </p:nvSpPr>
        <p:spPr>
          <a:xfrm>
            <a:off x="7938211" y="5280763"/>
            <a:ext cx="3124092" cy="782686"/>
          </a:xfrm>
        </p:spPr>
        <p:txBody>
          <a:bodyPr rtlCol="0">
            <a:normAutofit/>
          </a:bodyPr>
          <a:lstStyle/>
          <a:p>
            <a:pPr rtl="0"/>
            <a:r>
              <a:rPr lang="es-MX" dirty="0"/>
              <a:t>Permiten al Administrador del sistema gestor de base de datos, controlar el acceso a los objetos</a:t>
            </a:r>
            <a:endParaRPr lang="es-ES" dirty="0"/>
          </a:p>
        </p:txBody>
      </p:sp>
      <p:sp>
        <p:nvSpPr>
          <p:cNvPr id="5" name="Marcador de fecha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rtlCol="0"/>
          <a:lstStyle/>
          <a:p>
            <a:pPr rtl="0"/>
            <a:r>
              <a:rPr lang="es-ES" dirty="0"/>
              <a:t>2021</a:t>
            </a:r>
          </a:p>
        </p:txBody>
      </p:sp>
      <p:sp>
        <p:nvSpPr>
          <p:cNvPr id="6" name="Marcador de pie de página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rtlCol="0"/>
          <a:lstStyle/>
          <a:p>
            <a:pPr rtl="0"/>
            <a:r>
              <a:rPr lang="es-ES" dirty="0"/>
              <a:t>Taller practicas intermedias</a:t>
            </a:r>
          </a:p>
        </p:txBody>
      </p:sp>
      <p:sp>
        <p:nvSpPr>
          <p:cNvPr id="7" name="Marcador de número de diapositiva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s-ES" smtClean="0"/>
              <a:pPr rtl="0"/>
              <a:t>22</a:t>
            </a:fld>
            <a:endParaRPr lang="es-ES"/>
          </a:p>
        </p:txBody>
      </p:sp>
    </p:spTree>
    <p:extLst>
      <p:ext uri="{BB962C8B-B14F-4D97-AF65-F5344CB8AC3E}">
        <p14:creationId xmlns:p14="http://schemas.microsoft.com/office/powerpoint/2010/main" val="404854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225D7E-CB4D-44B6-888F-4ED5B24978FE}"/>
              </a:ext>
            </a:extLst>
          </p:cNvPr>
          <p:cNvSpPr>
            <a:spLocks noGrp="1"/>
          </p:cNvSpPr>
          <p:nvPr>
            <p:ph type="title"/>
          </p:nvPr>
        </p:nvSpPr>
        <p:spPr/>
        <p:txBody>
          <a:bodyPr/>
          <a:lstStyle/>
          <a:p>
            <a:r>
              <a:rPr lang="es-MX" dirty="0"/>
              <a:t>INSTRUCCIONES DDL</a:t>
            </a:r>
          </a:p>
        </p:txBody>
      </p:sp>
      <p:sp>
        <p:nvSpPr>
          <p:cNvPr id="3" name="Marcador de texto 2">
            <a:extLst>
              <a:ext uri="{FF2B5EF4-FFF2-40B4-BE49-F238E27FC236}">
                <a16:creationId xmlns:a16="http://schemas.microsoft.com/office/drawing/2014/main" id="{B0D46398-AF3F-41E0-B4E4-69A55B139602}"/>
              </a:ext>
            </a:extLst>
          </p:cNvPr>
          <p:cNvSpPr>
            <a:spLocks noGrp="1"/>
          </p:cNvSpPr>
          <p:nvPr>
            <p:ph type="body" idx="1"/>
          </p:nvPr>
        </p:nvSpPr>
        <p:spPr/>
        <p:txBody>
          <a:bodyPr/>
          <a:lstStyle/>
          <a:p>
            <a:r>
              <a:rPr lang="es-MX" dirty="0"/>
              <a:t>CREATE</a:t>
            </a:r>
          </a:p>
        </p:txBody>
      </p:sp>
      <p:sp>
        <p:nvSpPr>
          <p:cNvPr id="4" name="Marcador de contenido 3">
            <a:extLst>
              <a:ext uri="{FF2B5EF4-FFF2-40B4-BE49-F238E27FC236}">
                <a16:creationId xmlns:a16="http://schemas.microsoft.com/office/drawing/2014/main" id="{B4C57CD0-F143-4F1D-B9A5-730F80A729E2}"/>
              </a:ext>
            </a:extLst>
          </p:cNvPr>
          <p:cNvSpPr>
            <a:spLocks noGrp="1"/>
          </p:cNvSpPr>
          <p:nvPr>
            <p:ph sz="half" idx="2"/>
          </p:nvPr>
        </p:nvSpPr>
        <p:spPr/>
        <p:txBody>
          <a:bodyPr/>
          <a:lstStyle/>
          <a:p>
            <a:r>
              <a:rPr lang="es-MX" b="0" i="0" dirty="0">
                <a:solidFill>
                  <a:srgbClr val="666666"/>
                </a:solidFill>
                <a:effectLst/>
                <a:latin typeface="open sans" panose="020B0606030504020204" pitchFamily="34" charset="0"/>
              </a:rPr>
              <a:t> Se usa para crear una base de datos, tabla, vistas, etc.</a:t>
            </a:r>
            <a:endParaRPr lang="es-MX" dirty="0"/>
          </a:p>
        </p:txBody>
      </p:sp>
      <p:sp>
        <p:nvSpPr>
          <p:cNvPr id="5" name="Marcador de texto 4">
            <a:extLst>
              <a:ext uri="{FF2B5EF4-FFF2-40B4-BE49-F238E27FC236}">
                <a16:creationId xmlns:a16="http://schemas.microsoft.com/office/drawing/2014/main" id="{5F5E5024-E004-4A65-99A4-A64354BD3EDD}"/>
              </a:ext>
            </a:extLst>
          </p:cNvPr>
          <p:cNvSpPr>
            <a:spLocks noGrp="1"/>
          </p:cNvSpPr>
          <p:nvPr>
            <p:ph type="body" sz="quarter" idx="3"/>
          </p:nvPr>
        </p:nvSpPr>
        <p:spPr/>
        <p:txBody>
          <a:bodyPr/>
          <a:lstStyle/>
          <a:p>
            <a:r>
              <a:rPr lang="es-MX" dirty="0"/>
              <a:t>ALTER</a:t>
            </a:r>
          </a:p>
        </p:txBody>
      </p:sp>
      <p:sp>
        <p:nvSpPr>
          <p:cNvPr id="6" name="Marcador de contenido 5">
            <a:extLst>
              <a:ext uri="{FF2B5EF4-FFF2-40B4-BE49-F238E27FC236}">
                <a16:creationId xmlns:a16="http://schemas.microsoft.com/office/drawing/2014/main" id="{A24DB215-0160-47BF-8ED6-76350568C0AE}"/>
              </a:ext>
            </a:extLst>
          </p:cNvPr>
          <p:cNvSpPr>
            <a:spLocks noGrp="1"/>
          </p:cNvSpPr>
          <p:nvPr>
            <p:ph sz="quarter" idx="4"/>
          </p:nvPr>
        </p:nvSpPr>
        <p:spPr/>
        <p:txBody>
          <a:bodyPr/>
          <a:lstStyle/>
          <a:p>
            <a:r>
              <a:rPr lang="es-MX" dirty="0">
                <a:solidFill>
                  <a:srgbClr val="666666"/>
                </a:solidFill>
                <a:latin typeface="open sans" panose="020B0606030504020204" pitchFamily="34" charset="0"/>
              </a:rPr>
              <a:t>S</a:t>
            </a:r>
            <a:r>
              <a:rPr lang="es-MX" b="0" i="0" dirty="0">
                <a:solidFill>
                  <a:srgbClr val="666666"/>
                </a:solidFill>
                <a:effectLst/>
                <a:latin typeface="open sans" panose="020B0606030504020204" pitchFamily="34" charset="0"/>
              </a:rPr>
              <a:t>e utiliza para modificar la estructura, por ejemplo añadir o borrar columnas de una tabla.</a:t>
            </a:r>
            <a:endParaRPr lang="es-MX" dirty="0"/>
          </a:p>
        </p:txBody>
      </p:sp>
      <p:sp>
        <p:nvSpPr>
          <p:cNvPr id="7" name="Marcador de texto 6">
            <a:extLst>
              <a:ext uri="{FF2B5EF4-FFF2-40B4-BE49-F238E27FC236}">
                <a16:creationId xmlns:a16="http://schemas.microsoft.com/office/drawing/2014/main" id="{02FEC3C5-CB78-4C51-B2B6-3E6C05146D44}"/>
              </a:ext>
            </a:extLst>
          </p:cNvPr>
          <p:cNvSpPr>
            <a:spLocks noGrp="1"/>
          </p:cNvSpPr>
          <p:nvPr>
            <p:ph type="body" idx="13"/>
          </p:nvPr>
        </p:nvSpPr>
        <p:spPr/>
        <p:txBody>
          <a:bodyPr/>
          <a:lstStyle/>
          <a:p>
            <a:r>
              <a:rPr lang="es-MX" dirty="0"/>
              <a:t>DROP</a:t>
            </a:r>
          </a:p>
        </p:txBody>
      </p:sp>
      <p:sp>
        <p:nvSpPr>
          <p:cNvPr id="8" name="Marcador de contenido 7">
            <a:extLst>
              <a:ext uri="{FF2B5EF4-FFF2-40B4-BE49-F238E27FC236}">
                <a16:creationId xmlns:a16="http://schemas.microsoft.com/office/drawing/2014/main" id="{A202AF75-C95D-4E85-89AC-D1768479D989}"/>
              </a:ext>
            </a:extLst>
          </p:cNvPr>
          <p:cNvSpPr>
            <a:spLocks noGrp="1"/>
          </p:cNvSpPr>
          <p:nvPr>
            <p:ph sz="half" idx="14"/>
          </p:nvPr>
        </p:nvSpPr>
        <p:spPr/>
        <p:txBody>
          <a:bodyPr/>
          <a:lstStyle/>
          <a:p>
            <a:r>
              <a:rPr lang="es-MX" dirty="0">
                <a:solidFill>
                  <a:srgbClr val="666666"/>
                </a:solidFill>
                <a:latin typeface="open sans" panose="020B0606030504020204" pitchFamily="34" charset="0"/>
              </a:rPr>
              <a:t>C</a:t>
            </a:r>
            <a:r>
              <a:rPr lang="es-MX" b="0" i="0" dirty="0">
                <a:solidFill>
                  <a:srgbClr val="666666"/>
                </a:solidFill>
                <a:effectLst/>
                <a:latin typeface="open sans" panose="020B0606030504020204" pitchFamily="34" charset="0"/>
              </a:rPr>
              <a:t>on esta sentencia, podemos eliminar los objetos de la estructura, por ejemplo un índice o una secuencia</a:t>
            </a:r>
            <a:endParaRPr lang="es-MX" dirty="0"/>
          </a:p>
        </p:txBody>
      </p:sp>
      <p:sp>
        <p:nvSpPr>
          <p:cNvPr id="9" name="Marcador de fecha 8">
            <a:extLst>
              <a:ext uri="{FF2B5EF4-FFF2-40B4-BE49-F238E27FC236}">
                <a16:creationId xmlns:a16="http://schemas.microsoft.com/office/drawing/2014/main" id="{C6DF13A8-F5AF-4051-901A-F1F2DC437609}"/>
              </a:ext>
            </a:extLst>
          </p:cNvPr>
          <p:cNvSpPr>
            <a:spLocks noGrp="1"/>
          </p:cNvSpPr>
          <p:nvPr>
            <p:ph type="dt" sz="half" idx="10"/>
          </p:nvPr>
        </p:nvSpPr>
        <p:spPr/>
        <p:txBody>
          <a:bodyPr/>
          <a:lstStyle/>
          <a:p>
            <a:pPr rtl="0"/>
            <a:r>
              <a:rPr lang="es-ES" noProof="0" dirty="0"/>
              <a:t>2021</a:t>
            </a:r>
          </a:p>
        </p:txBody>
      </p:sp>
      <p:sp>
        <p:nvSpPr>
          <p:cNvPr id="10" name="Marcador de pie de página 9">
            <a:extLst>
              <a:ext uri="{FF2B5EF4-FFF2-40B4-BE49-F238E27FC236}">
                <a16:creationId xmlns:a16="http://schemas.microsoft.com/office/drawing/2014/main" id="{68F964AF-5F71-4E5C-8DE5-FC549DB746AF}"/>
              </a:ext>
            </a:extLst>
          </p:cNvPr>
          <p:cNvSpPr>
            <a:spLocks noGrp="1"/>
          </p:cNvSpPr>
          <p:nvPr>
            <p:ph type="ftr" sz="quarter" idx="11"/>
          </p:nvPr>
        </p:nvSpPr>
        <p:spPr/>
        <p:txBody>
          <a:bodyPr/>
          <a:lstStyle/>
          <a:p>
            <a:pPr rtl="0"/>
            <a:r>
              <a:rPr lang="es-ES" dirty="0"/>
              <a:t>Taller practicas intermedias</a:t>
            </a:r>
            <a:endParaRPr lang="es-ES" noProof="0" dirty="0"/>
          </a:p>
        </p:txBody>
      </p:sp>
      <p:sp>
        <p:nvSpPr>
          <p:cNvPr id="11" name="Marcador de número de diapositiva 10">
            <a:extLst>
              <a:ext uri="{FF2B5EF4-FFF2-40B4-BE49-F238E27FC236}">
                <a16:creationId xmlns:a16="http://schemas.microsoft.com/office/drawing/2014/main" id="{9E59ED2B-C6D0-4C69-96F1-9E13AB08A67F}"/>
              </a:ext>
            </a:extLst>
          </p:cNvPr>
          <p:cNvSpPr>
            <a:spLocks noGrp="1"/>
          </p:cNvSpPr>
          <p:nvPr>
            <p:ph type="sldNum" sz="quarter" idx="12"/>
          </p:nvPr>
        </p:nvSpPr>
        <p:spPr/>
        <p:txBody>
          <a:bodyPr/>
          <a:lstStyle/>
          <a:p>
            <a:pPr rtl="0"/>
            <a:fld id="{B5CEABB6-07DC-46E8-9B57-56EC44A396E5}" type="slidenum">
              <a:rPr lang="es-ES" noProof="0" smtClean="0"/>
              <a:t>23</a:t>
            </a:fld>
            <a:endParaRPr lang="es-ES" noProof="0"/>
          </a:p>
        </p:txBody>
      </p:sp>
    </p:spTree>
    <p:extLst>
      <p:ext uri="{BB962C8B-B14F-4D97-AF65-F5344CB8AC3E}">
        <p14:creationId xmlns:p14="http://schemas.microsoft.com/office/powerpoint/2010/main" val="74851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fade">
                                      <p:cBhvr>
                                        <p:cTn id="24" dur="1000"/>
                                        <p:tgtEl>
                                          <p:spTgt spid="6">
                                            <p:txEl>
                                              <p:pRg st="0" end="0"/>
                                            </p:txEl>
                                          </p:spTgt>
                                        </p:tgtEl>
                                      </p:cBhvr>
                                    </p:animEffect>
                                    <p:anim calcmode="lin" valueType="num">
                                      <p:cBhvr>
                                        <p:cTn id="2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fade">
                                      <p:cBhvr>
                                        <p:cTn id="31" dur="1000"/>
                                        <p:tgtEl>
                                          <p:spTgt spid="7">
                                            <p:txEl>
                                              <p:pRg st="0" end="0"/>
                                            </p:txEl>
                                          </p:spTgt>
                                        </p:tgtEl>
                                      </p:cBhvr>
                                    </p:animEffect>
                                    <p:anim calcmode="lin" valueType="num">
                                      <p:cBhvr>
                                        <p:cTn id="32"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fade">
                                      <p:cBhvr>
                                        <p:cTn id="36" dur="1000"/>
                                        <p:tgtEl>
                                          <p:spTgt spid="8">
                                            <p:txEl>
                                              <p:pRg st="0" end="0"/>
                                            </p:txEl>
                                          </p:spTgt>
                                        </p:tgtEl>
                                      </p:cBhvr>
                                    </p:animEffect>
                                    <p:anim calcmode="lin" valueType="num">
                                      <p:cBhvr>
                                        <p:cTn id="37"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7" grpId="0" build="p"/>
      <p:bldP spid="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6AA18776-CEB2-4DD8-A036-CC2F3D2689A3}"/>
              </a:ext>
            </a:extLst>
          </p:cNvPr>
          <p:cNvSpPr>
            <a:spLocks noGrp="1"/>
          </p:cNvSpPr>
          <p:nvPr>
            <p:ph type="dt" sz="half" idx="10"/>
          </p:nvPr>
        </p:nvSpPr>
        <p:spPr/>
        <p:txBody>
          <a:bodyPr/>
          <a:lstStyle/>
          <a:p>
            <a:pPr rtl="0"/>
            <a:r>
              <a:rPr lang="es-ES" noProof="0" dirty="0"/>
              <a:t>2021</a:t>
            </a:r>
          </a:p>
        </p:txBody>
      </p:sp>
      <p:sp>
        <p:nvSpPr>
          <p:cNvPr id="5" name="Marcador de pie de página 4">
            <a:extLst>
              <a:ext uri="{FF2B5EF4-FFF2-40B4-BE49-F238E27FC236}">
                <a16:creationId xmlns:a16="http://schemas.microsoft.com/office/drawing/2014/main" id="{F1C8BF6E-182A-4E78-9B5D-66FE226A50BD}"/>
              </a:ext>
            </a:extLst>
          </p:cNvPr>
          <p:cNvSpPr>
            <a:spLocks noGrp="1"/>
          </p:cNvSpPr>
          <p:nvPr>
            <p:ph type="ftr" sz="quarter" idx="11"/>
          </p:nvPr>
        </p:nvSpPr>
        <p:spPr/>
        <p:txBody>
          <a:bodyPr/>
          <a:lstStyle/>
          <a:p>
            <a:pPr rtl="0"/>
            <a:r>
              <a:rPr lang="es-ES" noProof="0" dirty="0"/>
              <a:t>Taller practicas intermedias</a:t>
            </a:r>
          </a:p>
        </p:txBody>
      </p:sp>
      <p:sp>
        <p:nvSpPr>
          <p:cNvPr id="6" name="Marcador de número de diapositiva 5">
            <a:extLst>
              <a:ext uri="{FF2B5EF4-FFF2-40B4-BE49-F238E27FC236}">
                <a16:creationId xmlns:a16="http://schemas.microsoft.com/office/drawing/2014/main" id="{C162C2AC-A34F-4360-B822-1100340048B1}"/>
              </a:ext>
            </a:extLst>
          </p:cNvPr>
          <p:cNvSpPr>
            <a:spLocks noGrp="1"/>
          </p:cNvSpPr>
          <p:nvPr>
            <p:ph type="sldNum" sz="quarter" idx="12"/>
          </p:nvPr>
        </p:nvSpPr>
        <p:spPr/>
        <p:txBody>
          <a:bodyPr/>
          <a:lstStyle/>
          <a:p>
            <a:pPr rtl="0"/>
            <a:fld id="{B5CEABB6-07DC-46E8-9B57-56EC44A396E5}" type="slidenum">
              <a:rPr lang="es-ES" noProof="0" smtClean="0"/>
              <a:t>24</a:t>
            </a:fld>
            <a:endParaRPr lang="es-ES" noProof="0"/>
          </a:p>
        </p:txBody>
      </p:sp>
      <p:pic>
        <p:nvPicPr>
          <p:cNvPr id="8" name="Imagen 7" descr="Texto&#10;&#10;Descripción generada automáticamente">
            <a:extLst>
              <a:ext uri="{FF2B5EF4-FFF2-40B4-BE49-F238E27FC236}">
                <a16:creationId xmlns:a16="http://schemas.microsoft.com/office/drawing/2014/main" id="{D51DB0B0-475A-4481-89BC-F3EC2EDC08AB}"/>
              </a:ext>
            </a:extLst>
          </p:cNvPr>
          <p:cNvPicPr>
            <a:picLocks noChangeAspect="1"/>
          </p:cNvPicPr>
          <p:nvPr/>
        </p:nvPicPr>
        <p:blipFill>
          <a:blip r:embed="rId2"/>
          <a:stretch>
            <a:fillRect/>
          </a:stretch>
        </p:blipFill>
        <p:spPr>
          <a:xfrm>
            <a:off x="3581400" y="501650"/>
            <a:ext cx="4854673" cy="2301784"/>
          </a:xfrm>
          <a:prstGeom prst="rect">
            <a:avLst/>
          </a:prstGeom>
        </p:spPr>
      </p:pic>
      <p:sp>
        <p:nvSpPr>
          <p:cNvPr id="9" name="CuadroTexto 8">
            <a:extLst>
              <a:ext uri="{FF2B5EF4-FFF2-40B4-BE49-F238E27FC236}">
                <a16:creationId xmlns:a16="http://schemas.microsoft.com/office/drawing/2014/main" id="{966B410B-08B2-4B3B-A106-DB68D18865EA}"/>
              </a:ext>
            </a:extLst>
          </p:cNvPr>
          <p:cNvSpPr txBox="1"/>
          <p:nvPr/>
        </p:nvSpPr>
        <p:spPr>
          <a:xfrm>
            <a:off x="838200" y="3059668"/>
            <a:ext cx="10540129" cy="923330"/>
          </a:xfrm>
          <a:prstGeom prst="rect">
            <a:avLst/>
          </a:prstGeom>
          <a:noFill/>
        </p:spPr>
        <p:txBody>
          <a:bodyPr wrap="none" rtlCol="0">
            <a:spAutoFit/>
          </a:bodyPr>
          <a:lstStyle/>
          <a:p>
            <a:r>
              <a:rPr lang="en-US" dirty="0" err="1"/>
              <a:t>column_name</a:t>
            </a:r>
            <a:r>
              <a:rPr lang="en-US" dirty="0"/>
              <a:t> </a:t>
            </a:r>
            <a:r>
              <a:rPr lang="en-US" dirty="0" err="1"/>
              <a:t>data_type</a:t>
            </a:r>
            <a:r>
              <a:rPr lang="en-US" dirty="0"/>
              <a:t>(length) [NOT NULL] [DEFAULT value] [AUTO_INCREMENT] </a:t>
            </a:r>
            <a:r>
              <a:rPr lang="en-US" dirty="0" err="1"/>
              <a:t>column_constraint</a:t>
            </a:r>
            <a:r>
              <a:rPr lang="en-US" dirty="0"/>
              <a:t>;</a:t>
            </a:r>
          </a:p>
          <a:p>
            <a:endParaRPr lang="en-US" dirty="0"/>
          </a:p>
          <a:p>
            <a:r>
              <a:rPr lang="es-MX" dirty="0"/>
              <a:t>https://es.slideshare.net/TotusMuertos/tipos-de-datos-en-mysql</a:t>
            </a:r>
          </a:p>
        </p:txBody>
      </p:sp>
      <p:sp>
        <p:nvSpPr>
          <p:cNvPr id="10" name="CuadroTexto 9">
            <a:extLst>
              <a:ext uri="{FF2B5EF4-FFF2-40B4-BE49-F238E27FC236}">
                <a16:creationId xmlns:a16="http://schemas.microsoft.com/office/drawing/2014/main" id="{5F21C4E0-40CE-47AB-A766-16BF938FE7D5}"/>
              </a:ext>
            </a:extLst>
          </p:cNvPr>
          <p:cNvSpPr txBox="1"/>
          <p:nvPr/>
        </p:nvSpPr>
        <p:spPr>
          <a:xfrm>
            <a:off x="2382915" y="4651899"/>
            <a:ext cx="1755545" cy="707886"/>
          </a:xfrm>
          <a:prstGeom prst="rect">
            <a:avLst/>
          </a:prstGeom>
          <a:noFill/>
        </p:spPr>
        <p:txBody>
          <a:bodyPr wrap="none" rtlCol="0">
            <a:spAutoFit/>
          </a:bodyPr>
          <a:lstStyle/>
          <a:p>
            <a:r>
              <a:rPr lang="es-MX" sz="2000" dirty="0"/>
              <a:t>En caso tenga</a:t>
            </a:r>
          </a:p>
          <a:p>
            <a:r>
              <a:rPr lang="es-MX" sz="2000" dirty="0" err="1"/>
              <a:t>Foraneas</a:t>
            </a:r>
            <a:r>
              <a:rPr lang="es-MX" sz="2000" dirty="0"/>
              <a:t>:</a:t>
            </a:r>
          </a:p>
        </p:txBody>
      </p:sp>
      <p:pic>
        <p:nvPicPr>
          <p:cNvPr id="12" name="Imagen 11" descr="Texto&#10;&#10;Descripción generada automáticamente">
            <a:extLst>
              <a:ext uri="{FF2B5EF4-FFF2-40B4-BE49-F238E27FC236}">
                <a16:creationId xmlns:a16="http://schemas.microsoft.com/office/drawing/2014/main" id="{3E256522-8930-486B-B3D7-98EACECF0FA8}"/>
              </a:ext>
            </a:extLst>
          </p:cNvPr>
          <p:cNvPicPr>
            <a:picLocks noChangeAspect="1"/>
          </p:cNvPicPr>
          <p:nvPr/>
        </p:nvPicPr>
        <p:blipFill>
          <a:blip r:embed="rId3"/>
          <a:stretch>
            <a:fillRect/>
          </a:stretch>
        </p:blipFill>
        <p:spPr>
          <a:xfrm>
            <a:off x="5165060" y="4498126"/>
            <a:ext cx="3782892" cy="1723318"/>
          </a:xfrm>
          <a:prstGeom prst="rect">
            <a:avLst/>
          </a:prstGeom>
        </p:spPr>
      </p:pic>
    </p:spTree>
    <p:extLst>
      <p:ext uri="{BB962C8B-B14F-4D97-AF65-F5344CB8AC3E}">
        <p14:creationId xmlns:p14="http://schemas.microsoft.com/office/powerpoint/2010/main" val="201215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1E837211-F06C-4799-A75D-4CC094D375D4}"/>
              </a:ext>
            </a:extLst>
          </p:cNvPr>
          <p:cNvSpPr>
            <a:spLocks noGrp="1"/>
          </p:cNvSpPr>
          <p:nvPr>
            <p:ph type="dt" sz="half" idx="10"/>
          </p:nvPr>
        </p:nvSpPr>
        <p:spPr/>
        <p:txBody>
          <a:bodyPr/>
          <a:lstStyle/>
          <a:p>
            <a:pPr rtl="0"/>
            <a:r>
              <a:rPr lang="es-ES" noProof="0"/>
              <a:t>20XX</a:t>
            </a:r>
          </a:p>
        </p:txBody>
      </p:sp>
      <p:sp>
        <p:nvSpPr>
          <p:cNvPr id="5" name="Marcador de pie de página 4">
            <a:extLst>
              <a:ext uri="{FF2B5EF4-FFF2-40B4-BE49-F238E27FC236}">
                <a16:creationId xmlns:a16="http://schemas.microsoft.com/office/drawing/2014/main" id="{07D7DF09-B37E-42F2-86E8-037871AC487A}"/>
              </a:ext>
            </a:extLst>
          </p:cNvPr>
          <p:cNvSpPr>
            <a:spLocks noGrp="1"/>
          </p:cNvSpPr>
          <p:nvPr>
            <p:ph type="ftr" sz="quarter" idx="11"/>
          </p:nvPr>
        </p:nvSpPr>
        <p:spPr/>
        <p:txBody>
          <a:bodyPr/>
          <a:lstStyle/>
          <a:p>
            <a:pPr rtl="0"/>
            <a:r>
              <a:rPr lang="es-ES" noProof="0"/>
              <a:t>Presentación de lanzamiento</a:t>
            </a:r>
          </a:p>
        </p:txBody>
      </p:sp>
      <p:sp>
        <p:nvSpPr>
          <p:cNvPr id="6" name="Marcador de número de diapositiva 5">
            <a:extLst>
              <a:ext uri="{FF2B5EF4-FFF2-40B4-BE49-F238E27FC236}">
                <a16:creationId xmlns:a16="http://schemas.microsoft.com/office/drawing/2014/main" id="{F95A4E3F-C990-4DEA-8489-E55915C5CC00}"/>
              </a:ext>
            </a:extLst>
          </p:cNvPr>
          <p:cNvSpPr>
            <a:spLocks noGrp="1"/>
          </p:cNvSpPr>
          <p:nvPr>
            <p:ph type="sldNum" sz="quarter" idx="12"/>
          </p:nvPr>
        </p:nvSpPr>
        <p:spPr/>
        <p:txBody>
          <a:bodyPr/>
          <a:lstStyle/>
          <a:p>
            <a:pPr rtl="0"/>
            <a:fld id="{B5CEABB6-07DC-46E8-9B57-56EC44A396E5}" type="slidenum">
              <a:rPr lang="es-ES" noProof="0" smtClean="0"/>
              <a:t>25</a:t>
            </a:fld>
            <a:endParaRPr lang="es-ES" noProof="0"/>
          </a:p>
        </p:txBody>
      </p:sp>
      <p:pic>
        <p:nvPicPr>
          <p:cNvPr id="8" name="Imagen 7">
            <a:extLst>
              <a:ext uri="{FF2B5EF4-FFF2-40B4-BE49-F238E27FC236}">
                <a16:creationId xmlns:a16="http://schemas.microsoft.com/office/drawing/2014/main" id="{AE13C7CB-30F5-4747-801B-D99274AB79A4}"/>
              </a:ext>
            </a:extLst>
          </p:cNvPr>
          <p:cNvPicPr>
            <a:picLocks noChangeAspect="1"/>
          </p:cNvPicPr>
          <p:nvPr/>
        </p:nvPicPr>
        <p:blipFill>
          <a:blip r:embed="rId2"/>
          <a:stretch>
            <a:fillRect/>
          </a:stretch>
        </p:blipFill>
        <p:spPr>
          <a:xfrm>
            <a:off x="1767737" y="1192913"/>
            <a:ext cx="7812576" cy="505957"/>
          </a:xfrm>
          <a:prstGeom prst="rect">
            <a:avLst/>
          </a:prstGeom>
        </p:spPr>
      </p:pic>
      <p:pic>
        <p:nvPicPr>
          <p:cNvPr id="10" name="Imagen 9">
            <a:extLst>
              <a:ext uri="{FF2B5EF4-FFF2-40B4-BE49-F238E27FC236}">
                <a16:creationId xmlns:a16="http://schemas.microsoft.com/office/drawing/2014/main" id="{33CAFE1F-8507-45AF-BA22-7A89279B3E26}"/>
              </a:ext>
            </a:extLst>
          </p:cNvPr>
          <p:cNvPicPr>
            <a:picLocks noChangeAspect="1"/>
          </p:cNvPicPr>
          <p:nvPr/>
        </p:nvPicPr>
        <p:blipFill>
          <a:blip r:embed="rId3"/>
          <a:stretch>
            <a:fillRect/>
          </a:stretch>
        </p:blipFill>
        <p:spPr>
          <a:xfrm>
            <a:off x="2351536" y="2444535"/>
            <a:ext cx="6739198" cy="511838"/>
          </a:xfrm>
          <a:prstGeom prst="rect">
            <a:avLst/>
          </a:prstGeom>
        </p:spPr>
      </p:pic>
      <p:pic>
        <p:nvPicPr>
          <p:cNvPr id="12" name="Imagen 11">
            <a:extLst>
              <a:ext uri="{FF2B5EF4-FFF2-40B4-BE49-F238E27FC236}">
                <a16:creationId xmlns:a16="http://schemas.microsoft.com/office/drawing/2014/main" id="{579019C0-0042-4E65-86AF-F19D43212547}"/>
              </a:ext>
            </a:extLst>
          </p:cNvPr>
          <p:cNvPicPr>
            <a:picLocks noChangeAspect="1"/>
          </p:cNvPicPr>
          <p:nvPr/>
        </p:nvPicPr>
        <p:blipFill>
          <a:blip r:embed="rId4"/>
          <a:stretch>
            <a:fillRect/>
          </a:stretch>
        </p:blipFill>
        <p:spPr>
          <a:xfrm>
            <a:off x="3930626" y="3679878"/>
            <a:ext cx="3994645" cy="592956"/>
          </a:xfrm>
          <a:prstGeom prst="rect">
            <a:avLst/>
          </a:prstGeom>
        </p:spPr>
      </p:pic>
      <p:pic>
        <p:nvPicPr>
          <p:cNvPr id="14" name="Imagen 13">
            <a:extLst>
              <a:ext uri="{FF2B5EF4-FFF2-40B4-BE49-F238E27FC236}">
                <a16:creationId xmlns:a16="http://schemas.microsoft.com/office/drawing/2014/main" id="{72AB39B8-270C-4563-9E52-590B5BF1175E}"/>
              </a:ext>
            </a:extLst>
          </p:cNvPr>
          <p:cNvPicPr>
            <a:picLocks noChangeAspect="1"/>
          </p:cNvPicPr>
          <p:nvPr/>
        </p:nvPicPr>
        <p:blipFill>
          <a:blip r:embed="rId5"/>
          <a:stretch>
            <a:fillRect/>
          </a:stretch>
        </p:blipFill>
        <p:spPr>
          <a:xfrm>
            <a:off x="2275585" y="4996339"/>
            <a:ext cx="7304728" cy="505956"/>
          </a:xfrm>
          <a:prstGeom prst="rect">
            <a:avLst/>
          </a:prstGeom>
        </p:spPr>
      </p:pic>
    </p:spTree>
    <p:extLst>
      <p:ext uri="{BB962C8B-B14F-4D97-AF65-F5344CB8AC3E}">
        <p14:creationId xmlns:p14="http://schemas.microsoft.com/office/powerpoint/2010/main" val="157754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D0F6C6-6622-4F54-A4AF-471FB0EA7973}"/>
              </a:ext>
            </a:extLst>
          </p:cNvPr>
          <p:cNvSpPr>
            <a:spLocks noGrp="1"/>
          </p:cNvSpPr>
          <p:nvPr>
            <p:ph type="title"/>
          </p:nvPr>
        </p:nvSpPr>
        <p:spPr>
          <a:xfrm>
            <a:off x="1694026" y="729141"/>
            <a:ext cx="8421688" cy="1325563"/>
          </a:xfrm>
        </p:spPr>
        <p:txBody>
          <a:bodyPr/>
          <a:lstStyle/>
          <a:p>
            <a:r>
              <a:rPr lang="es-MX" dirty="0"/>
              <a:t>INSTRUCCIONES DML</a:t>
            </a:r>
          </a:p>
        </p:txBody>
      </p:sp>
      <p:sp>
        <p:nvSpPr>
          <p:cNvPr id="5" name="Marcador de texto 4">
            <a:extLst>
              <a:ext uri="{FF2B5EF4-FFF2-40B4-BE49-F238E27FC236}">
                <a16:creationId xmlns:a16="http://schemas.microsoft.com/office/drawing/2014/main" id="{80E6CC73-D907-43A5-AC3A-383EE5E83B63}"/>
              </a:ext>
            </a:extLst>
          </p:cNvPr>
          <p:cNvSpPr>
            <a:spLocks noGrp="1"/>
          </p:cNvSpPr>
          <p:nvPr>
            <p:ph type="body" idx="17"/>
          </p:nvPr>
        </p:nvSpPr>
        <p:spPr>
          <a:xfrm>
            <a:off x="838200" y="2990495"/>
            <a:ext cx="2330726" cy="438505"/>
          </a:xfrm>
        </p:spPr>
        <p:txBody>
          <a:bodyPr/>
          <a:lstStyle/>
          <a:p>
            <a:r>
              <a:rPr lang="es-MX" dirty="0"/>
              <a:t>SELECT</a:t>
            </a:r>
          </a:p>
        </p:txBody>
      </p:sp>
      <p:sp>
        <p:nvSpPr>
          <p:cNvPr id="6" name="Marcador de contenido 5">
            <a:extLst>
              <a:ext uri="{FF2B5EF4-FFF2-40B4-BE49-F238E27FC236}">
                <a16:creationId xmlns:a16="http://schemas.microsoft.com/office/drawing/2014/main" id="{A602BFF7-72F7-4F15-9724-6A2990199040}"/>
              </a:ext>
            </a:extLst>
          </p:cNvPr>
          <p:cNvSpPr>
            <a:spLocks noGrp="1"/>
          </p:cNvSpPr>
          <p:nvPr>
            <p:ph sz="half" idx="2"/>
          </p:nvPr>
        </p:nvSpPr>
        <p:spPr>
          <a:xfrm>
            <a:off x="838200" y="3646407"/>
            <a:ext cx="2330726" cy="2594595"/>
          </a:xfrm>
        </p:spPr>
        <p:txBody>
          <a:bodyPr/>
          <a:lstStyle/>
          <a:p>
            <a:r>
              <a:rPr lang="es-MX" dirty="0">
                <a:solidFill>
                  <a:srgbClr val="666666"/>
                </a:solidFill>
                <a:latin typeface="open sans" panose="020B0606030504020204" pitchFamily="34" charset="0"/>
              </a:rPr>
              <a:t>E</a:t>
            </a:r>
            <a:r>
              <a:rPr lang="es-MX" b="0" i="0" dirty="0">
                <a:solidFill>
                  <a:srgbClr val="666666"/>
                </a:solidFill>
                <a:effectLst/>
                <a:latin typeface="open sans" panose="020B0606030504020204" pitchFamily="34" charset="0"/>
              </a:rPr>
              <a:t>sta sentencia se utiliza para realizar consultas sobre los datos.</a:t>
            </a:r>
          </a:p>
          <a:p>
            <a:endParaRPr lang="es-MX" dirty="0">
              <a:solidFill>
                <a:srgbClr val="666666"/>
              </a:solidFill>
              <a:latin typeface="open sans" panose="020B0606030504020204" pitchFamily="34" charset="0"/>
            </a:endParaRPr>
          </a:p>
          <a:p>
            <a:pPr algn="l"/>
            <a:r>
              <a:rPr lang="en-US" b="1" dirty="0">
                <a:solidFill>
                  <a:srgbClr val="666666"/>
                </a:solidFill>
                <a:latin typeface="open sans" panose="020B0606030504020204" pitchFamily="34" charset="0"/>
              </a:rPr>
              <a:t>S</a:t>
            </a:r>
            <a:r>
              <a:rPr lang="en-US" sz="1100" b="1" dirty="0">
                <a:solidFill>
                  <a:srgbClr val="666666"/>
                </a:solidFill>
                <a:latin typeface="open sans" panose="020B0606030504020204" pitchFamily="34" charset="0"/>
              </a:rPr>
              <a:t>ELECT</a:t>
            </a:r>
            <a:r>
              <a:rPr lang="en-US" sz="1100" dirty="0">
                <a:solidFill>
                  <a:srgbClr val="666666"/>
                </a:solidFill>
                <a:latin typeface="open sans" panose="020B0606030504020204" pitchFamily="34" charset="0"/>
              </a:rPr>
              <a:t> </a:t>
            </a:r>
            <a:r>
              <a:rPr lang="en-US" sz="1100" dirty="0" err="1">
                <a:solidFill>
                  <a:srgbClr val="666666"/>
                </a:solidFill>
                <a:latin typeface="open sans" panose="020B0606030504020204" pitchFamily="34" charset="0"/>
              </a:rPr>
              <a:t>column_to_select</a:t>
            </a:r>
            <a:r>
              <a:rPr lang="en-US" sz="1100" dirty="0">
                <a:solidFill>
                  <a:srgbClr val="666666"/>
                </a:solidFill>
                <a:latin typeface="open sans" panose="020B0606030504020204" pitchFamily="34" charset="0"/>
              </a:rPr>
              <a:t> </a:t>
            </a:r>
          </a:p>
          <a:p>
            <a:pPr algn="l"/>
            <a:r>
              <a:rPr lang="en-US" sz="1100" b="1" dirty="0">
                <a:solidFill>
                  <a:srgbClr val="666666"/>
                </a:solidFill>
                <a:latin typeface="open sans" panose="020B0606030504020204" pitchFamily="34" charset="0"/>
              </a:rPr>
              <a:t>FROM</a:t>
            </a:r>
            <a:r>
              <a:rPr lang="en-US" sz="1100" dirty="0">
                <a:solidFill>
                  <a:srgbClr val="666666"/>
                </a:solidFill>
                <a:latin typeface="open sans" panose="020B0606030504020204" pitchFamily="34" charset="0"/>
              </a:rPr>
              <a:t> </a:t>
            </a:r>
            <a:r>
              <a:rPr lang="en-US" sz="1100" dirty="0" err="1">
                <a:solidFill>
                  <a:srgbClr val="666666"/>
                </a:solidFill>
                <a:latin typeface="open sans" panose="020B0606030504020204" pitchFamily="34" charset="0"/>
              </a:rPr>
              <a:t>table_to_select</a:t>
            </a:r>
            <a:r>
              <a:rPr lang="en-US" sz="1100" dirty="0">
                <a:solidFill>
                  <a:srgbClr val="666666"/>
                </a:solidFill>
                <a:latin typeface="open sans" panose="020B0606030504020204" pitchFamily="34" charset="0"/>
              </a:rPr>
              <a:t> </a:t>
            </a:r>
          </a:p>
          <a:p>
            <a:pPr algn="l"/>
            <a:r>
              <a:rPr lang="en-US" sz="1100" b="1" dirty="0">
                <a:solidFill>
                  <a:srgbClr val="666666"/>
                </a:solidFill>
                <a:latin typeface="open sans" panose="020B0606030504020204" pitchFamily="34" charset="0"/>
              </a:rPr>
              <a:t>WHERE</a:t>
            </a:r>
            <a:r>
              <a:rPr lang="en-US" sz="1100" dirty="0">
                <a:solidFill>
                  <a:srgbClr val="666666"/>
                </a:solidFill>
                <a:latin typeface="open sans" panose="020B0606030504020204" pitchFamily="34" charset="0"/>
              </a:rPr>
              <a:t> conditions;</a:t>
            </a:r>
            <a:endParaRPr lang="es-MX" sz="1100" b="0" i="0" dirty="0">
              <a:solidFill>
                <a:srgbClr val="666666"/>
              </a:solidFill>
              <a:effectLst/>
              <a:latin typeface="open sans" panose="020B0606030504020204" pitchFamily="34" charset="0"/>
            </a:endParaRPr>
          </a:p>
          <a:p>
            <a:endParaRPr lang="es-MX" dirty="0"/>
          </a:p>
        </p:txBody>
      </p:sp>
      <p:sp>
        <p:nvSpPr>
          <p:cNvPr id="9" name="Marcador de texto 8">
            <a:extLst>
              <a:ext uri="{FF2B5EF4-FFF2-40B4-BE49-F238E27FC236}">
                <a16:creationId xmlns:a16="http://schemas.microsoft.com/office/drawing/2014/main" id="{FAA56493-9CCE-4E17-95BB-F1792594F9E5}"/>
              </a:ext>
            </a:extLst>
          </p:cNvPr>
          <p:cNvSpPr>
            <a:spLocks noGrp="1"/>
          </p:cNvSpPr>
          <p:nvPr>
            <p:ph type="body" sz="quarter" idx="18"/>
          </p:nvPr>
        </p:nvSpPr>
        <p:spPr>
          <a:xfrm>
            <a:off x="3562665" y="2990495"/>
            <a:ext cx="2342205" cy="438505"/>
          </a:xfrm>
        </p:spPr>
        <p:txBody>
          <a:bodyPr/>
          <a:lstStyle/>
          <a:p>
            <a:r>
              <a:rPr lang="es-MX" dirty="0"/>
              <a:t>INSERT</a:t>
            </a:r>
          </a:p>
        </p:txBody>
      </p:sp>
      <p:sp>
        <p:nvSpPr>
          <p:cNvPr id="10" name="Marcador de contenido 9">
            <a:extLst>
              <a:ext uri="{FF2B5EF4-FFF2-40B4-BE49-F238E27FC236}">
                <a16:creationId xmlns:a16="http://schemas.microsoft.com/office/drawing/2014/main" id="{F3EE0CFB-4B0C-4C82-A308-BA525987118F}"/>
              </a:ext>
            </a:extLst>
          </p:cNvPr>
          <p:cNvSpPr>
            <a:spLocks noGrp="1"/>
          </p:cNvSpPr>
          <p:nvPr>
            <p:ph sz="quarter" idx="4"/>
          </p:nvPr>
        </p:nvSpPr>
        <p:spPr>
          <a:xfrm>
            <a:off x="3562665" y="3646407"/>
            <a:ext cx="2342205" cy="2594595"/>
          </a:xfrm>
        </p:spPr>
        <p:txBody>
          <a:bodyPr>
            <a:normAutofit/>
          </a:bodyPr>
          <a:lstStyle/>
          <a:p>
            <a:r>
              <a:rPr lang="es-MX" dirty="0">
                <a:solidFill>
                  <a:srgbClr val="666666"/>
                </a:solidFill>
                <a:latin typeface="open sans" panose="020B0606030504020204" pitchFamily="34" charset="0"/>
              </a:rPr>
              <a:t>C</a:t>
            </a:r>
            <a:r>
              <a:rPr lang="es-MX" b="0" i="0" dirty="0">
                <a:solidFill>
                  <a:srgbClr val="666666"/>
                </a:solidFill>
                <a:effectLst/>
                <a:latin typeface="open sans" panose="020B0606030504020204" pitchFamily="34" charset="0"/>
              </a:rPr>
              <a:t>on esta instrucción podemos insertar los valores en una base de datos.</a:t>
            </a:r>
          </a:p>
          <a:p>
            <a:pPr algn="l"/>
            <a:r>
              <a:rPr lang="en-US" sz="1100" b="1" dirty="0">
                <a:solidFill>
                  <a:srgbClr val="666666"/>
                </a:solidFill>
                <a:latin typeface="open sans" panose="020B0606030504020204" pitchFamily="34" charset="0"/>
              </a:rPr>
              <a:t>INSERT INTO </a:t>
            </a:r>
            <a:r>
              <a:rPr lang="en-US" sz="1100" dirty="0" err="1">
                <a:solidFill>
                  <a:srgbClr val="666666"/>
                </a:solidFill>
                <a:latin typeface="open sans" panose="020B0606030504020204" pitchFamily="34" charset="0"/>
              </a:rPr>
              <a:t>table_name</a:t>
            </a:r>
            <a:r>
              <a:rPr lang="en-US" sz="1100" dirty="0">
                <a:solidFill>
                  <a:srgbClr val="666666"/>
                </a:solidFill>
                <a:latin typeface="open sans" panose="020B0606030504020204" pitchFamily="34" charset="0"/>
              </a:rPr>
              <a:t>(column_1,column_2,column_3) </a:t>
            </a:r>
          </a:p>
          <a:p>
            <a:pPr algn="l"/>
            <a:r>
              <a:rPr lang="en-US" sz="1100" b="1" dirty="0">
                <a:solidFill>
                  <a:srgbClr val="666666"/>
                </a:solidFill>
                <a:latin typeface="open sans" panose="020B0606030504020204" pitchFamily="34" charset="0"/>
              </a:rPr>
              <a:t>VALUES</a:t>
            </a:r>
            <a:r>
              <a:rPr lang="en-US" sz="1100" dirty="0">
                <a:solidFill>
                  <a:srgbClr val="666666"/>
                </a:solidFill>
                <a:latin typeface="open sans" panose="020B0606030504020204" pitchFamily="34" charset="0"/>
              </a:rPr>
              <a:t> (value_1,value_2,value_3); </a:t>
            </a:r>
            <a:endParaRPr lang="es-MX" sz="1100" dirty="0">
              <a:solidFill>
                <a:srgbClr val="666666"/>
              </a:solidFill>
              <a:latin typeface="open sans" panose="020B0606030504020204" pitchFamily="34" charset="0"/>
            </a:endParaRPr>
          </a:p>
        </p:txBody>
      </p:sp>
      <p:sp>
        <p:nvSpPr>
          <p:cNvPr id="13" name="Marcador de texto 12">
            <a:extLst>
              <a:ext uri="{FF2B5EF4-FFF2-40B4-BE49-F238E27FC236}">
                <a16:creationId xmlns:a16="http://schemas.microsoft.com/office/drawing/2014/main" id="{C075B0EE-1F4A-41E1-A4EF-0F3D13A119EC}"/>
              </a:ext>
            </a:extLst>
          </p:cNvPr>
          <p:cNvSpPr>
            <a:spLocks noGrp="1"/>
          </p:cNvSpPr>
          <p:nvPr>
            <p:ph type="body" idx="19"/>
          </p:nvPr>
        </p:nvSpPr>
        <p:spPr>
          <a:xfrm>
            <a:off x="6298609" y="2990495"/>
            <a:ext cx="2330726" cy="438505"/>
          </a:xfrm>
        </p:spPr>
        <p:txBody>
          <a:bodyPr/>
          <a:lstStyle/>
          <a:p>
            <a:r>
              <a:rPr lang="es-MX" dirty="0"/>
              <a:t>UPDATE</a:t>
            </a:r>
          </a:p>
        </p:txBody>
      </p:sp>
      <p:sp>
        <p:nvSpPr>
          <p:cNvPr id="14" name="Marcador de contenido 13">
            <a:extLst>
              <a:ext uri="{FF2B5EF4-FFF2-40B4-BE49-F238E27FC236}">
                <a16:creationId xmlns:a16="http://schemas.microsoft.com/office/drawing/2014/main" id="{12D28196-F28E-4A07-83BC-F856167C4557}"/>
              </a:ext>
            </a:extLst>
          </p:cNvPr>
          <p:cNvSpPr>
            <a:spLocks noGrp="1"/>
          </p:cNvSpPr>
          <p:nvPr>
            <p:ph sz="half" idx="14"/>
          </p:nvPr>
        </p:nvSpPr>
        <p:spPr>
          <a:xfrm>
            <a:off x="6298609" y="3646407"/>
            <a:ext cx="2330726" cy="2482452"/>
          </a:xfrm>
        </p:spPr>
        <p:txBody>
          <a:bodyPr>
            <a:normAutofit fontScale="92500" lnSpcReduction="10000"/>
          </a:bodyPr>
          <a:lstStyle/>
          <a:p>
            <a:r>
              <a:rPr lang="es-MX" dirty="0">
                <a:solidFill>
                  <a:srgbClr val="666666"/>
                </a:solidFill>
                <a:latin typeface="open sans" panose="020B0606030504020204" pitchFamily="34" charset="0"/>
              </a:rPr>
              <a:t>S</a:t>
            </a:r>
            <a:r>
              <a:rPr lang="es-MX" b="0" i="0" dirty="0">
                <a:solidFill>
                  <a:srgbClr val="666666"/>
                </a:solidFill>
                <a:effectLst/>
                <a:latin typeface="open sans" panose="020B0606030504020204" pitchFamily="34" charset="0"/>
              </a:rPr>
              <a:t>irve para modificar los valores de uno o varios registros.</a:t>
            </a:r>
          </a:p>
          <a:p>
            <a:endParaRPr lang="es-MX" dirty="0">
              <a:solidFill>
                <a:srgbClr val="666666"/>
              </a:solidFill>
              <a:latin typeface="open sans" panose="020B0606030504020204" pitchFamily="34" charset="0"/>
            </a:endParaRPr>
          </a:p>
          <a:p>
            <a:pPr algn="l"/>
            <a:r>
              <a:rPr 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UPDATE</a:t>
            </a:r>
            <a:r>
              <a:rPr lang="en-U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table</a:t>
            </a:r>
          </a:p>
          <a:p>
            <a:pPr algn="l"/>
            <a:r>
              <a:rPr 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SET </a:t>
            </a:r>
            <a:r>
              <a:rPr lang="en-U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column1 = expression1,</a:t>
            </a:r>
          </a:p>
          <a:p>
            <a:pPr algn="l"/>
            <a:r>
              <a:rPr lang="en-U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column2 = expression2,</a:t>
            </a:r>
          </a:p>
          <a:p>
            <a:pPr algn="l"/>
            <a:r>
              <a:rPr lang="en-U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a:t>
            </a:r>
          </a:p>
          <a:p>
            <a:pPr algn="l"/>
            <a:r>
              <a:rPr lang="en-U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t>
            </a:r>
            <a:r>
              <a:rPr lang="en-US" sz="12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WHERE</a:t>
            </a:r>
            <a:r>
              <a:rPr lang="en-US"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 conditions];</a:t>
            </a:r>
            <a:endParaRPr lang="es-MX" sz="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Marcador de texto 16">
            <a:extLst>
              <a:ext uri="{FF2B5EF4-FFF2-40B4-BE49-F238E27FC236}">
                <a16:creationId xmlns:a16="http://schemas.microsoft.com/office/drawing/2014/main" id="{BB845DE4-5155-411C-8D80-0BF3485E920F}"/>
              </a:ext>
            </a:extLst>
          </p:cNvPr>
          <p:cNvSpPr>
            <a:spLocks noGrp="1"/>
          </p:cNvSpPr>
          <p:nvPr>
            <p:ph type="body" idx="20"/>
          </p:nvPr>
        </p:nvSpPr>
        <p:spPr>
          <a:xfrm>
            <a:off x="9023074" y="2990139"/>
            <a:ext cx="2330726" cy="438505"/>
          </a:xfrm>
        </p:spPr>
        <p:txBody>
          <a:bodyPr/>
          <a:lstStyle/>
          <a:p>
            <a:r>
              <a:rPr lang="es-MX" dirty="0"/>
              <a:t>DELETE</a:t>
            </a:r>
          </a:p>
        </p:txBody>
      </p:sp>
      <p:sp>
        <p:nvSpPr>
          <p:cNvPr id="18" name="Marcador de contenido 17">
            <a:extLst>
              <a:ext uri="{FF2B5EF4-FFF2-40B4-BE49-F238E27FC236}">
                <a16:creationId xmlns:a16="http://schemas.microsoft.com/office/drawing/2014/main" id="{9D8D6169-DDE5-4D6D-B0C1-352746591347}"/>
              </a:ext>
            </a:extLst>
          </p:cNvPr>
          <p:cNvSpPr>
            <a:spLocks noGrp="1"/>
          </p:cNvSpPr>
          <p:nvPr>
            <p:ph sz="half" idx="16"/>
          </p:nvPr>
        </p:nvSpPr>
        <p:spPr>
          <a:xfrm>
            <a:off x="9023074" y="3646051"/>
            <a:ext cx="2330726" cy="2482452"/>
          </a:xfrm>
        </p:spPr>
        <p:txBody>
          <a:bodyPr>
            <a:normAutofit/>
          </a:bodyPr>
          <a:lstStyle/>
          <a:p>
            <a:r>
              <a:rPr lang="es-MX" dirty="0">
                <a:solidFill>
                  <a:srgbClr val="666666"/>
                </a:solidFill>
                <a:latin typeface="open sans" panose="020B0606030504020204" pitchFamily="34" charset="0"/>
              </a:rPr>
              <a:t>S</a:t>
            </a:r>
            <a:r>
              <a:rPr lang="es-MX" b="0" i="0" dirty="0">
                <a:solidFill>
                  <a:srgbClr val="666666"/>
                </a:solidFill>
                <a:effectLst/>
                <a:latin typeface="open sans" panose="020B0606030504020204" pitchFamily="34" charset="0"/>
              </a:rPr>
              <a:t>irve para modificar los valores de uno o varios registros.</a:t>
            </a:r>
          </a:p>
          <a:p>
            <a:endParaRPr lang="es-MX" b="0" i="0" dirty="0">
              <a:solidFill>
                <a:srgbClr val="666666"/>
              </a:solidFill>
              <a:effectLst/>
              <a:latin typeface="open sans" panose="020B0606030504020204" pitchFamily="34" charset="0"/>
            </a:endParaRPr>
          </a:p>
          <a:p>
            <a:pPr algn="l"/>
            <a:r>
              <a:rPr lang="en-US" sz="1100" b="1" dirty="0">
                <a:solidFill>
                  <a:srgbClr val="666666"/>
                </a:solidFill>
                <a:latin typeface="open sans" panose="020B0606030504020204" pitchFamily="34" charset="0"/>
              </a:rPr>
              <a:t>DELETE FROM </a:t>
            </a:r>
            <a:r>
              <a:rPr lang="en-US" sz="1100" dirty="0" err="1">
                <a:solidFill>
                  <a:srgbClr val="666666"/>
                </a:solidFill>
                <a:latin typeface="open sans" panose="020B0606030504020204" pitchFamily="34" charset="0"/>
              </a:rPr>
              <a:t>nombre_tabla</a:t>
            </a:r>
            <a:endParaRPr lang="en-US" sz="1100" dirty="0">
              <a:solidFill>
                <a:srgbClr val="666666"/>
              </a:solidFill>
              <a:latin typeface="open sans" panose="020B0606030504020204" pitchFamily="34" charset="0"/>
            </a:endParaRPr>
          </a:p>
          <a:p>
            <a:pPr algn="l"/>
            <a:r>
              <a:rPr lang="en-US" sz="1100" dirty="0">
                <a:solidFill>
                  <a:srgbClr val="666666"/>
                </a:solidFill>
                <a:latin typeface="open sans" panose="020B0606030504020204" pitchFamily="34" charset="0"/>
              </a:rPr>
              <a:t>[</a:t>
            </a:r>
            <a:r>
              <a:rPr lang="en-US" sz="1100" b="1" dirty="0">
                <a:solidFill>
                  <a:srgbClr val="666666"/>
                </a:solidFill>
                <a:latin typeface="open sans" panose="020B0606030504020204" pitchFamily="34" charset="0"/>
              </a:rPr>
              <a:t>WHERE</a:t>
            </a:r>
            <a:r>
              <a:rPr lang="en-US" sz="1100" dirty="0">
                <a:solidFill>
                  <a:srgbClr val="666666"/>
                </a:solidFill>
                <a:latin typeface="open sans" panose="020B0606030504020204" pitchFamily="34" charset="0"/>
              </a:rPr>
              <a:t> </a:t>
            </a:r>
            <a:r>
              <a:rPr lang="en-US" sz="1100" dirty="0" err="1">
                <a:solidFill>
                  <a:srgbClr val="666666"/>
                </a:solidFill>
                <a:latin typeface="open sans" panose="020B0606030504020204" pitchFamily="34" charset="0"/>
              </a:rPr>
              <a:t>condicion</a:t>
            </a:r>
            <a:r>
              <a:rPr lang="en-US" sz="1100" dirty="0">
                <a:solidFill>
                  <a:srgbClr val="666666"/>
                </a:solidFill>
                <a:latin typeface="open sans" panose="020B0606030504020204" pitchFamily="34" charset="0"/>
              </a:rPr>
              <a:t>]</a:t>
            </a:r>
          </a:p>
          <a:p>
            <a:pPr algn="l"/>
            <a:r>
              <a:rPr lang="en-US" sz="1100" dirty="0">
                <a:solidFill>
                  <a:srgbClr val="666666"/>
                </a:solidFill>
                <a:latin typeface="open sans" panose="020B0606030504020204" pitchFamily="34" charset="0"/>
              </a:rPr>
              <a:t>[</a:t>
            </a:r>
            <a:r>
              <a:rPr lang="en-US" sz="1100" b="1" dirty="0">
                <a:solidFill>
                  <a:srgbClr val="666666"/>
                </a:solidFill>
                <a:latin typeface="open sans" panose="020B0606030504020204" pitchFamily="34" charset="0"/>
              </a:rPr>
              <a:t>ORDER BY </a:t>
            </a:r>
            <a:r>
              <a:rPr lang="en-US" sz="1100" dirty="0">
                <a:solidFill>
                  <a:srgbClr val="666666"/>
                </a:solidFill>
                <a:latin typeface="open sans" panose="020B0606030504020204" pitchFamily="34" charset="0"/>
              </a:rPr>
              <a:t>...]</a:t>
            </a:r>
          </a:p>
          <a:p>
            <a:pPr algn="l"/>
            <a:r>
              <a:rPr lang="en-US" sz="1100" dirty="0">
                <a:solidFill>
                  <a:srgbClr val="666666"/>
                </a:solidFill>
                <a:latin typeface="open sans" panose="020B0606030504020204" pitchFamily="34" charset="0"/>
              </a:rPr>
              <a:t>[</a:t>
            </a:r>
            <a:r>
              <a:rPr lang="en-US" sz="1100" b="1" dirty="0">
                <a:solidFill>
                  <a:srgbClr val="666666"/>
                </a:solidFill>
                <a:latin typeface="open sans" panose="020B0606030504020204" pitchFamily="34" charset="0"/>
              </a:rPr>
              <a:t>LIMIT</a:t>
            </a:r>
            <a:r>
              <a:rPr lang="en-US" sz="1100" dirty="0">
                <a:solidFill>
                  <a:srgbClr val="666666"/>
                </a:solidFill>
                <a:latin typeface="open sans" panose="020B0606030504020204" pitchFamily="34" charset="0"/>
              </a:rPr>
              <a:t> </a:t>
            </a:r>
            <a:r>
              <a:rPr lang="en-US" sz="1100" dirty="0" err="1">
                <a:solidFill>
                  <a:srgbClr val="666666"/>
                </a:solidFill>
                <a:latin typeface="open sans" panose="020B0606030504020204" pitchFamily="34" charset="0"/>
              </a:rPr>
              <a:t>row_count</a:t>
            </a:r>
            <a:r>
              <a:rPr lang="en-US" sz="1100" dirty="0">
                <a:solidFill>
                  <a:srgbClr val="666666"/>
                </a:solidFill>
                <a:latin typeface="open sans" panose="020B0606030504020204" pitchFamily="34" charset="0"/>
              </a:rPr>
              <a:t>]</a:t>
            </a:r>
          </a:p>
        </p:txBody>
      </p:sp>
      <p:sp>
        <p:nvSpPr>
          <p:cNvPr id="19" name="Marcador de fecha 18">
            <a:extLst>
              <a:ext uri="{FF2B5EF4-FFF2-40B4-BE49-F238E27FC236}">
                <a16:creationId xmlns:a16="http://schemas.microsoft.com/office/drawing/2014/main" id="{A18D1424-648A-4590-BC2A-D42A7E782FB6}"/>
              </a:ext>
            </a:extLst>
          </p:cNvPr>
          <p:cNvSpPr>
            <a:spLocks noGrp="1"/>
          </p:cNvSpPr>
          <p:nvPr>
            <p:ph type="dt" sz="half" idx="10"/>
          </p:nvPr>
        </p:nvSpPr>
        <p:spPr/>
        <p:txBody>
          <a:bodyPr/>
          <a:lstStyle/>
          <a:p>
            <a:pPr rtl="0"/>
            <a:r>
              <a:rPr lang="es-ES" noProof="0" dirty="0"/>
              <a:t>2021</a:t>
            </a:r>
          </a:p>
        </p:txBody>
      </p:sp>
      <p:sp>
        <p:nvSpPr>
          <p:cNvPr id="20" name="Marcador de pie de página 19">
            <a:extLst>
              <a:ext uri="{FF2B5EF4-FFF2-40B4-BE49-F238E27FC236}">
                <a16:creationId xmlns:a16="http://schemas.microsoft.com/office/drawing/2014/main" id="{480D0478-F7BC-40CC-AD10-D204AEF0F4D8}"/>
              </a:ext>
            </a:extLst>
          </p:cNvPr>
          <p:cNvSpPr>
            <a:spLocks noGrp="1"/>
          </p:cNvSpPr>
          <p:nvPr>
            <p:ph type="ftr" sz="quarter" idx="11"/>
          </p:nvPr>
        </p:nvSpPr>
        <p:spPr/>
        <p:txBody>
          <a:bodyPr/>
          <a:lstStyle/>
          <a:p>
            <a:pPr rtl="0"/>
            <a:r>
              <a:rPr lang="es-ES" noProof="0" dirty="0"/>
              <a:t>Taller practicas intermedias</a:t>
            </a:r>
          </a:p>
        </p:txBody>
      </p:sp>
      <p:sp>
        <p:nvSpPr>
          <p:cNvPr id="21" name="Marcador de número de diapositiva 20">
            <a:extLst>
              <a:ext uri="{FF2B5EF4-FFF2-40B4-BE49-F238E27FC236}">
                <a16:creationId xmlns:a16="http://schemas.microsoft.com/office/drawing/2014/main" id="{B3D93902-5948-495C-8AEE-D60FD210963A}"/>
              </a:ext>
            </a:extLst>
          </p:cNvPr>
          <p:cNvSpPr>
            <a:spLocks noGrp="1"/>
          </p:cNvSpPr>
          <p:nvPr>
            <p:ph type="sldNum" sz="quarter" idx="12"/>
          </p:nvPr>
        </p:nvSpPr>
        <p:spPr/>
        <p:txBody>
          <a:bodyPr/>
          <a:lstStyle/>
          <a:p>
            <a:pPr rtl="0"/>
            <a:fld id="{B5CEABB6-07DC-46E8-9B57-56EC44A396E5}" type="slidenum">
              <a:rPr lang="es-ES" noProof="0" smtClean="0"/>
              <a:t>26</a:t>
            </a:fld>
            <a:endParaRPr lang="es-ES" noProof="0"/>
          </a:p>
        </p:txBody>
      </p:sp>
    </p:spTree>
    <p:extLst>
      <p:ext uri="{BB962C8B-B14F-4D97-AF65-F5344CB8AC3E}">
        <p14:creationId xmlns:p14="http://schemas.microsoft.com/office/powerpoint/2010/main" val="239721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down)">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down)">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wipe(down)">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wipe(down)">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down)">
                                      <p:cBhvr>
                                        <p:cTn id="30" dur="500"/>
                                        <p:tgtEl>
                                          <p:spTgt spid="9">
                                            <p:txEl>
                                              <p:pRg st="0" end="0"/>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wipe(down)">
                                      <p:cBhvr>
                                        <p:cTn id="33" dur="500"/>
                                        <p:tgtEl>
                                          <p:spTgt spid="10">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0">
                                            <p:txEl>
                                              <p:pRg st="1" end="1"/>
                                            </p:txEl>
                                          </p:spTgt>
                                        </p:tgtEl>
                                        <p:attrNameLst>
                                          <p:attrName>style.visibility</p:attrName>
                                        </p:attrNameLst>
                                      </p:cBhvr>
                                      <p:to>
                                        <p:strVal val="visible"/>
                                      </p:to>
                                    </p:set>
                                    <p:animEffect transition="in" filter="wipe(down)">
                                      <p:cBhvr>
                                        <p:cTn id="38" dur="500"/>
                                        <p:tgtEl>
                                          <p:spTgt spid="10">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wipe(down)">
                                      <p:cBhvr>
                                        <p:cTn id="43" dur="500"/>
                                        <p:tgtEl>
                                          <p:spTgt spid="10">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down)">
                                      <p:cBhvr>
                                        <p:cTn id="48" dur="500"/>
                                        <p:tgtEl>
                                          <p:spTgt spid="13">
                                            <p:txEl>
                                              <p:pRg st="0" end="0"/>
                                            </p:txEl>
                                          </p:spTgt>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4">
                                            <p:txEl>
                                              <p:pRg st="0" end="0"/>
                                            </p:txEl>
                                          </p:spTgt>
                                        </p:tgtEl>
                                        <p:attrNameLst>
                                          <p:attrName>style.visibility</p:attrName>
                                        </p:attrNameLst>
                                      </p:cBhvr>
                                      <p:to>
                                        <p:strVal val="visible"/>
                                      </p:to>
                                    </p:set>
                                    <p:animEffect transition="in" filter="wipe(down)">
                                      <p:cBhvr>
                                        <p:cTn id="51" dur="500"/>
                                        <p:tgtEl>
                                          <p:spTgt spid="14">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4">
                                            <p:txEl>
                                              <p:pRg st="2" end="2"/>
                                            </p:txEl>
                                          </p:spTgt>
                                        </p:tgtEl>
                                        <p:attrNameLst>
                                          <p:attrName>style.visibility</p:attrName>
                                        </p:attrNameLst>
                                      </p:cBhvr>
                                      <p:to>
                                        <p:strVal val="visible"/>
                                      </p:to>
                                    </p:set>
                                    <p:animEffect transition="in" filter="wipe(down)">
                                      <p:cBhvr>
                                        <p:cTn id="56" dur="500"/>
                                        <p:tgtEl>
                                          <p:spTgt spid="14">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4">
                                            <p:txEl>
                                              <p:pRg st="3" end="3"/>
                                            </p:txEl>
                                          </p:spTgt>
                                        </p:tgtEl>
                                        <p:attrNameLst>
                                          <p:attrName>style.visibility</p:attrName>
                                        </p:attrNameLst>
                                      </p:cBhvr>
                                      <p:to>
                                        <p:strVal val="visible"/>
                                      </p:to>
                                    </p:set>
                                    <p:animEffect transition="in" filter="wipe(down)">
                                      <p:cBhvr>
                                        <p:cTn id="61" dur="500"/>
                                        <p:tgtEl>
                                          <p:spTgt spid="14">
                                            <p:txEl>
                                              <p:pRg st="3" end="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4">
                                            <p:txEl>
                                              <p:pRg st="4" end="4"/>
                                            </p:txEl>
                                          </p:spTgt>
                                        </p:tgtEl>
                                        <p:attrNameLst>
                                          <p:attrName>style.visibility</p:attrName>
                                        </p:attrNameLst>
                                      </p:cBhvr>
                                      <p:to>
                                        <p:strVal val="visible"/>
                                      </p:to>
                                    </p:set>
                                    <p:animEffect transition="in" filter="wipe(down)">
                                      <p:cBhvr>
                                        <p:cTn id="66" dur="500"/>
                                        <p:tgtEl>
                                          <p:spTgt spid="14">
                                            <p:txEl>
                                              <p:pRg st="4" end="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4">
                                            <p:txEl>
                                              <p:pRg st="5" end="5"/>
                                            </p:txEl>
                                          </p:spTgt>
                                        </p:tgtEl>
                                        <p:attrNameLst>
                                          <p:attrName>style.visibility</p:attrName>
                                        </p:attrNameLst>
                                      </p:cBhvr>
                                      <p:to>
                                        <p:strVal val="visible"/>
                                      </p:to>
                                    </p:set>
                                    <p:animEffect transition="in" filter="wipe(down)">
                                      <p:cBhvr>
                                        <p:cTn id="71" dur="500"/>
                                        <p:tgtEl>
                                          <p:spTgt spid="14">
                                            <p:txEl>
                                              <p:pRg st="5" end="5"/>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4">
                                            <p:txEl>
                                              <p:pRg st="6" end="6"/>
                                            </p:txEl>
                                          </p:spTgt>
                                        </p:tgtEl>
                                        <p:attrNameLst>
                                          <p:attrName>style.visibility</p:attrName>
                                        </p:attrNameLst>
                                      </p:cBhvr>
                                      <p:to>
                                        <p:strVal val="visible"/>
                                      </p:to>
                                    </p:set>
                                    <p:animEffect transition="in" filter="wipe(down)">
                                      <p:cBhvr>
                                        <p:cTn id="76" dur="500"/>
                                        <p:tgtEl>
                                          <p:spTgt spid="14">
                                            <p:txEl>
                                              <p:pRg st="6" end="6"/>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17">
                                            <p:txEl>
                                              <p:pRg st="0" end="0"/>
                                            </p:txEl>
                                          </p:spTgt>
                                        </p:tgtEl>
                                        <p:attrNameLst>
                                          <p:attrName>style.visibility</p:attrName>
                                        </p:attrNameLst>
                                      </p:cBhvr>
                                      <p:to>
                                        <p:strVal val="visible"/>
                                      </p:to>
                                    </p:set>
                                    <p:animEffect transition="in" filter="wipe(down)">
                                      <p:cBhvr>
                                        <p:cTn id="81" dur="500"/>
                                        <p:tgtEl>
                                          <p:spTgt spid="17">
                                            <p:txEl>
                                              <p:pRg st="0" end="0"/>
                                            </p:txEl>
                                          </p:spTgt>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18">
                                            <p:txEl>
                                              <p:pRg st="0" end="0"/>
                                            </p:txEl>
                                          </p:spTgt>
                                        </p:tgtEl>
                                        <p:attrNameLst>
                                          <p:attrName>style.visibility</p:attrName>
                                        </p:attrNameLst>
                                      </p:cBhvr>
                                      <p:to>
                                        <p:strVal val="visible"/>
                                      </p:to>
                                    </p:set>
                                    <p:animEffect transition="in" filter="wipe(down)">
                                      <p:cBhvr>
                                        <p:cTn id="84" dur="500"/>
                                        <p:tgtEl>
                                          <p:spTgt spid="18">
                                            <p:txEl>
                                              <p:pRg st="0" end="0"/>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18">
                                            <p:txEl>
                                              <p:pRg st="2" end="2"/>
                                            </p:txEl>
                                          </p:spTgt>
                                        </p:tgtEl>
                                        <p:attrNameLst>
                                          <p:attrName>style.visibility</p:attrName>
                                        </p:attrNameLst>
                                      </p:cBhvr>
                                      <p:to>
                                        <p:strVal val="visible"/>
                                      </p:to>
                                    </p:set>
                                    <p:animEffect transition="in" filter="wipe(down)">
                                      <p:cBhvr>
                                        <p:cTn id="89" dur="500"/>
                                        <p:tgtEl>
                                          <p:spTgt spid="18">
                                            <p:txEl>
                                              <p:pRg st="2" end="2"/>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18">
                                            <p:txEl>
                                              <p:pRg st="3" end="3"/>
                                            </p:txEl>
                                          </p:spTgt>
                                        </p:tgtEl>
                                        <p:attrNameLst>
                                          <p:attrName>style.visibility</p:attrName>
                                        </p:attrNameLst>
                                      </p:cBhvr>
                                      <p:to>
                                        <p:strVal val="visible"/>
                                      </p:to>
                                    </p:set>
                                    <p:animEffect transition="in" filter="wipe(down)">
                                      <p:cBhvr>
                                        <p:cTn id="94" dur="500"/>
                                        <p:tgtEl>
                                          <p:spTgt spid="18">
                                            <p:txEl>
                                              <p:pRg st="3" end="3"/>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18">
                                            <p:txEl>
                                              <p:pRg st="4" end="4"/>
                                            </p:txEl>
                                          </p:spTgt>
                                        </p:tgtEl>
                                        <p:attrNameLst>
                                          <p:attrName>style.visibility</p:attrName>
                                        </p:attrNameLst>
                                      </p:cBhvr>
                                      <p:to>
                                        <p:strVal val="visible"/>
                                      </p:to>
                                    </p:set>
                                    <p:animEffect transition="in" filter="wipe(down)">
                                      <p:cBhvr>
                                        <p:cTn id="99" dur="500"/>
                                        <p:tgtEl>
                                          <p:spTgt spid="18">
                                            <p:txEl>
                                              <p:pRg st="4" end="4"/>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18">
                                            <p:txEl>
                                              <p:pRg st="5" end="5"/>
                                            </p:txEl>
                                          </p:spTgt>
                                        </p:tgtEl>
                                        <p:attrNameLst>
                                          <p:attrName>style.visibility</p:attrName>
                                        </p:attrNameLst>
                                      </p:cBhvr>
                                      <p:to>
                                        <p:strVal val="visible"/>
                                      </p:to>
                                    </p:set>
                                    <p:animEffect transition="in" filter="wipe(down)">
                                      <p:cBhvr>
                                        <p:cTn id="104" dur="5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9" grpId="0" build="p"/>
      <p:bldP spid="10" grpId="0" build="p"/>
      <p:bldP spid="13" grpId="0" build="p"/>
      <p:bldP spid="14" grpId="0" build="p"/>
      <p:bldP spid="17" grpId="0" build="p"/>
      <p:bldP spid="1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8409AD-B470-4CD7-B369-84ABBDBD0656}"/>
              </a:ext>
            </a:extLst>
          </p:cNvPr>
          <p:cNvSpPr>
            <a:spLocks noGrp="1"/>
          </p:cNvSpPr>
          <p:nvPr>
            <p:ph type="title"/>
          </p:nvPr>
        </p:nvSpPr>
        <p:spPr/>
        <p:txBody>
          <a:bodyPr/>
          <a:lstStyle/>
          <a:p>
            <a:r>
              <a:rPr lang="es-MX" dirty="0"/>
              <a:t>Instrucciones </a:t>
            </a:r>
            <a:r>
              <a:rPr lang="es-MX" dirty="0" err="1"/>
              <a:t>dcl</a:t>
            </a:r>
            <a:endParaRPr lang="es-MX" dirty="0"/>
          </a:p>
        </p:txBody>
      </p:sp>
      <p:sp>
        <p:nvSpPr>
          <p:cNvPr id="3" name="Marcador de texto 2">
            <a:extLst>
              <a:ext uri="{FF2B5EF4-FFF2-40B4-BE49-F238E27FC236}">
                <a16:creationId xmlns:a16="http://schemas.microsoft.com/office/drawing/2014/main" id="{83884F97-63BE-43A2-8603-40627D7B5811}"/>
              </a:ext>
            </a:extLst>
          </p:cNvPr>
          <p:cNvSpPr>
            <a:spLocks noGrp="1"/>
          </p:cNvSpPr>
          <p:nvPr>
            <p:ph type="body" sz="quarter" idx="13"/>
          </p:nvPr>
        </p:nvSpPr>
        <p:spPr/>
        <p:txBody>
          <a:bodyPr>
            <a:normAutofit lnSpcReduction="10000"/>
          </a:bodyPr>
          <a:lstStyle/>
          <a:p>
            <a:r>
              <a:rPr lang="es-MX" dirty="0"/>
              <a:t>GRANT</a:t>
            </a:r>
          </a:p>
        </p:txBody>
      </p:sp>
      <p:sp>
        <p:nvSpPr>
          <p:cNvPr id="4" name="Marcador de texto 3">
            <a:extLst>
              <a:ext uri="{FF2B5EF4-FFF2-40B4-BE49-F238E27FC236}">
                <a16:creationId xmlns:a16="http://schemas.microsoft.com/office/drawing/2014/main" id="{8FBFF046-5CD1-4764-B7D6-E100FFAE79C6}"/>
              </a:ext>
            </a:extLst>
          </p:cNvPr>
          <p:cNvSpPr>
            <a:spLocks noGrp="1"/>
          </p:cNvSpPr>
          <p:nvPr>
            <p:ph type="body" sz="quarter" idx="15"/>
          </p:nvPr>
        </p:nvSpPr>
        <p:spPr/>
        <p:txBody>
          <a:bodyPr/>
          <a:lstStyle/>
          <a:p>
            <a:r>
              <a:rPr lang="es-MX" dirty="0"/>
              <a:t>Usado para otorgar privilegios de acceso de usuario a la base de datos.</a:t>
            </a:r>
          </a:p>
        </p:txBody>
      </p:sp>
      <p:sp>
        <p:nvSpPr>
          <p:cNvPr id="5" name="Marcador de texto 4">
            <a:extLst>
              <a:ext uri="{FF2B5EF4-FFF2-40B4-BE49-F238E27FC236}">
                <a16:creationId xmlns:a16="http://schemas.microsoft.com/office/drawing/2014/main" id="{F3ACB6AD-F26D-4DCB-A2D9-F668317BB3C2}"/>
              </a:ext>
            </a:extLst>
          </p:cNvPr>
          <p:cNvSpPr>
            <a:spLocks noGrp="1"/>
          </p:cNvSpPr>
          <p:nvPr>
            <p:ph type="body" sz="quarter" idx="23"/>
          </p:nvPr>
        </p:nvSpPr>
        <p:spPr>
          <a:xfrm>
            <a:off x="5919680" y="4023361"/>
            <a:ext cx="5433204" cy="365125"/>
          </a:xfrm>
        </p:spPr>
        <p:txBody>
          <a:bodyPr>
            <a:normAutofit lnSpcReduction="10000"/>
          </a:bodyPr>
          <a:lstStyle/>
          <a:p>
            <a:r>
              <a:rPr lang="es-MX" dirty="0"/>
              <a:t>REVOKE</a:t>
            </a:r>
          </a:p>
        </p:txBody>
      </p:sp>
      <p:sp>
        <p:nvSpPr>
          <p:cNvPr id="6" name="Marcador de texto 5">
            <a:extLst>
              <a:ext uri="{FF2B5EF4-FFF2-40B4-BE49-F238E27FC236}">
                <a16:creationId xmlns:a16="http://schemas.microsoft.com/office/drawing/2014/main" id="{8F8C56E6-9CCC-489D-B85D-2B2F8C44DE10}"/>
              </a:ext>
            </a:extLst>
          </p:cNvPr>
          <p:cNvSpPr>
            <a:spLocks noGrp="1"/>
          </p:cNvSpPr>
          <p:nvPr>
            <p:ph type="body" sz="quarter" idx="24"/>
          </p:nvPr>
        </p:nvSpPr>
        <p:spPr>
          <a:xfrm>
            <a:off x="5919254" y="4352786"/>
            <a:ext cx="5431971" cy="557950"/>
          </a:xfrm>
        </p:spPr>
        <p:txBody>
          <a:bodyPr/>
          <a:lstStyle/>
          <a:p>
            <a:r>
              <a:rPr lang="es-MX" b="0" i="0" dirty="0">
                <a:solidFill>
                  <a:srgbClr val="273B47"/>
                </a:solidFill>
                <a:effectLst/>
                <a:latin typeface="Lato"/>
              </a:rPr>
              <a:t>Utilizado para retirar privilegios de acceso otorgados con el comando GRANT.</a:t>
            </a:r>
            <a:endParaRPr lang="es-MX" dirty="0"/>
          </a:p>
        </p:txBody>
      </p:sp>
      <p:sp>
        <p:nvSpPr>
          <p:cNvPr id="9" name="Marcador de fecha 8">
            <a:extLst>
              <a:ext uri="{FF2B5EF4-FFF2-40B4-BE49-F238E27FC236}">
                <a16:creationId xmlns:a16="http://schemas.microsoft.com/office/drawing/2014/main" id="{7EBB6A56-FFCC-4493-BB4C-ACC070F7D2AE}"/>
              </a:ext>
            </a:extLst>
          </p:cNvPr>
          <p:cNvSpPr>
            <a:spLocks noGrp="1"/>
          </p:cNvSpPr>
          <p:nvPr>
            <p:ph type="dt" sz="half" idx="20"/>
          </p:nvPr>
        </p:nvSpPr>
        <p:spPr/>
        <p:txBody>
          <a:bodyPr/>
          <a:lstStyle/>
          <a:p>
            <a:pPr rtl="0"/>
            <a:r>
              <a:rPr lang="es-ES" noProof="0" dirty="0"/>
              <a:t>2021</a:t>
            </a:r>
          </a:p>
        </p:txBody>
      </p:sp>
      <p:sp>
        <p:nvSpPr>
          <p:cNvPr id="10" name="Marcador de pie de página 9">
            <a:extLst>
              <a:ext uri="{FF2B5EF4-FFF2-40B4-BE49-F238E27FC236}">
                <a16:creationId xmlns:a16="http://schemas.microsoft.com/office/drawing/2014/main" id="{93D511EE-A307-4D0E-BF07-006D2D43EF10}"/>
              </a:ext>
            </a:extLst>
          </p:cNvPr>
          <p:cNvSpPr>
            <a:spLocks noGrp="1"/>
          </p:cNvSpPr>
          <p:nvPr>
            <p:ph type="ftr" sz="quarter" idx="21"/>
          </p:nvPr>
        </p:nvSpPr>
        <p:spPr/>
        <p:txBody>
          <a:bodyPr/>
          <a:lstStyle/>
          <a:p>
            <a:pPr rtl="0"/>
            <a:r>
              <a:rPr lang="es-ES" noProof="0" dirty="0"/>
              <a:t>Taller practicas intermedias</a:t>
            </a:r>
          </a:p>
        </p:txBody>
      </p:sp>
      <p:sp>
        <p:nvSpPr>
          <p:cNvPr id="11" name="Marcador de número de diapositiva 10">
            <a:extLst>
              <a:ext uri="{FF2B5EF4-FFF2-40B4-BE49-F238E27FC236}">
                <a16:creationId xmlns:a16="http://schemas.microsoft.com/office/drawing/2014/main" id="{0C070A7D-4088-4E10-9CF8-3F9D52D6B45E}"/>
              </a:ext>
            </a:extLst>
          </p:cNvPr>
          <p:cNvSpPr>
            <a:spLocks noGrp="1"/>
          </p:cNvSpPr>
          <p:nvPr>
            <p:ph type="sldNum" sz="quarter" idx="22"/>
          </p:nvPr>
        </p:nvSpPr>
        <p:spPr/>
        <p:txBody>
          <a:bodyPr/>
          <a:lstStyle/>
          <a:p>
            <a:pPr rtl="0"/>
            <a:fld id="{B5CEABB6-07DC-46E8-9B57-56EC44A396E5}" type="slidenum">
              <a:rPr lang="es-ES" noProof="0" smtClean="0"/>
              <a:pPr rtl="0"/>
              <a:t>27</a:t>
            </a:fld>
            <a:endParaRPr lang="es-ES" noProof="0"/>
          </a:p>
        </p:txBody>
      </p:sp>
    </p:spTree>
    <p:extLst>
      <p:ext uri="{BB962C8B-B14F-4D97-AF65-F5344CB8AC3E}">
        <p14:creationId xmlns:p14="http://schemas.microsoft.com/office/powerpoint/2010/main" val="154849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circle(in)">
                                      <p:cBhvr>
                                        <p:cTn id="10" dur="20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circle(in)">
                                      <p:cBhvr>
                                        <p:cTn id="15" dur="2000"/>
                                        <p:tgtEl>
                                          <p:spTgt spid="5">
                                            <p:txEl>
                                              <p:pRg st="0" end="0"/>
                                            </p:txEl>
                                          </p:spTgt>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circle(in)">
                                      <p:cBhvr>
                                        <p:cTn id="18"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rtlCol="0"/>
          <a:lstStyle/>
          <a:p>
            <a:pPr rtl="0"/>
            <a:r>
              <a:rPr lang="es-ES" dirty="0"/>
              <a:t>EJEMPLO PRACTICO</a:t>
            </a:r>
          </a:p>
        </p:txBody>
      </p:sp>
      <p:sp>
        <p:nvSpPr>
          <p:cNvPr id="3" name="Marcador de contenido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rtlCol="0">
            <a:normAutofit/>
          </a:bodyPr>
          <a:lstStyle/>
          <a:p>
            <a:pPr rtl="0"/>
            <a:r>
              <a:rPr lang="es-ES" dirty="0"/>
              <a:t>Lectura de enunciado</a:t>
            </a:r>
          </a:p>
          <a:p>
            <a:pPr rtl="0"/>
            <a:r>
              <a:rPr lang="es-ES" dirty="0"/>
              <a:t>Creación del modelo relacional </a:t>
            </a:r>
          </a:p>
          <a:p>
            <a:pPr rtl="0"/>
            <a:r>
              <a:rPr lang="es-ES" dirty="0"/>
              <a:t>Definición de la base de datos</a:t>
            </a:r>
          </a:p>
          <a:p>
            <a:pPr rtl="0"/>
            <a:r>
              <a:rPr lang="es-ES" dirty="0" err="1"/>
              <a:t>Selects</a:t>
            </a:r>
            <a:r>
              <a:rPr lang="es-ES" dirty="0"/>
              <a:t> correspondientes</a:t>
            </a:r>
          </a:p>
        </p:txBody>
      </p:sp>
      <p:sp>
        <p:nvSpPr>
          <p:cNvPr id="4" name="Marcador de fecha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rtlCol="0"/>
          <a:lstStyle/>
          <a:p>
            <a:pPr rtl="0"/>
            <a:r>
              <a:rPr lang="es-ES" dirty="0"/>
              <a:t>2021</a:t>
            </a:r>
          </a:p>
        </p:txBody>
      </p:sp>
      <p:sp>
        <p:nvSpPr>
          <p:cNvPr id="5" name="Marcador de pie de página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rtlCol="0"/>
          <a:lstStyle/>
          <a:p>
            <a:pPr rtl="0"/>
            <a:r>
              <a:rPr lang="es-ES" dirty="0"/>
              <a:t>Taller practicas intermedias</a:t>
            </a:r>
          </a:p>
        </p:txBody>
      </p:sp>
      <p:sp>
        <p:nvSpPr>
          <p:cNvPr id="6" name="Marcador de número de diapositiva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es-ES" smtClean="0"/>
              <a:pPr rtl="0"/>
              <a:t>28</a:t>
            </a:fld>
            <a:endParaRPr lang="es-ES"/>
          </a:p>
        </p:txBody>
      </p:sp>
    </p:spTree>
    <p:extLst>
      <p:ext uri="{BB962C8B-B14F-4D97-AF65-F5344CB8AC3E}">
        <p14:creationId xmlns:p14="http://schemas.microsoft.com/office/powerpoint/2010/main" val="2436493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57A054-F665-4E29-8C37-7CE3B0EECCB3}"/>
              </a:ext>
            </a:extLst>
          </p:cNvPr>
          <p:cNvSpPr>
            <a:spLocks noGrp="1"/>
          </p:cNvSpPr>
          <p:nvPr>
            <p:ph type="title"/>
          </p:nvPr>
        </p:nvSpPr>
        <p:spPr/>
        <p:txBody>
          <a:bodyPr/>
          <a:lstStyle/>
          <a:p>
            <a:r>
              <a:rPr lang="es-MX" dirty="0"/>
              <a:t>Carga de datos con </a:t>
            </a:r>
            <a:r>
              <a:rPr lang="es-MX" dirty="0" err="1"/>
              <a:t>python</a:t>
            </a:r>
            <a:endParaRPr lang="es-MX" dirty="0"/>
          </a:p>
        </p:txBody>
      </p:sp>
      <p:sp>
        <p:nvSpPr>
          <p:cNvPr id="3" name="Marcador de texto 2">
            <a:extLst>
              <a:ext uri="{FF2B5EF4-FFF2-40B4-BE49-F238E27FC236}">
                <a16:creationId xmlns:a16="http://schemas.microsoft.com/office/drawing/2014/main" id="{A252769B-A4B8-4E4D-B5BD-2F7CAEFDA93F}"/>
              </a:ext>
            </a:extLst>
          </p:cNvPr>
          <p:cNvSpPr>
            <a:spLocks noGrp="1"/>
          </p:cNvSpPr>
          <p:nvPr>
            <p:ph type="body" idx="1"/>
          </p:nvPr>
        </p:nvSpPr>
        <p:spPr/>
        <p:txBody>
          <a:bodyPr/>
          <a:lstStyle/>
          <a:p>
            <a:r>
              <a:rPr lang="es-MX" dirty="0"/>
              <a:t>Debemos crear un usuario en SQL Server, nos podemos guiar con el siguiente enlace:</a:t>
            </a:r>
          </a:p>
          <a:p>
            <a:r>
              <a:rPr lang="es-MX" dirty="0"/>
              <a:t>https://parzibyte.me/blog/2019/06/03/anadir-usuario-sql-server-nuevo-inicio-sesion/</a:t>
            </a:r>
          </a:p>
        </p:txBody>
      </p:sp>
      <p:sp>
        <p:nvSpPr>
          <p:cNvPr id="4" name="Marcador de fecha 3">
            <a:extLst>
              <a:ext uri="{FF2B5EF4-FFF2-40B4-BE49-F238E27FC236}">
                <a16:creationId xmlns:a16="http://schemas.microsoft.com/office/drawing/2014/main" id="{778D360F-877C-4A0B-BFB1-552A7BCE89D9}"/>
              </a:ext>
            </a:extLst>
          </p:cNvPr>
          <p:cNvSpPr>
            <a:spLocks noGrp="1"/>
          </p:cNvSpPr>
          <p:nvPr>
            <p:ph type="dt" sz="half" idx="10"/>
          </p:nvPr>
        </p:nvSpPr>
        <p:spPr/>
        <p:txBody>
          <a:bodyPr/>
          <a:lstStyle/>
          <a:p>
            <a:pPr rtl="0"/>
            <a:r>
              <a:rPr lang="es-ES" noProof="0" dirty="0"/>
              <a:t>2021</a:t>
            </a:r>
          </a:p>
        </p:txBody>
      </p:sp>
      <p:sp>
        <p:nvSpPr>
          <p:cNvPr id="5" name="Marcador de pie de página 4">
            <a:extLst>
              <a:ext uri="{FF2B5EF4-FFF2-40B4-BE49-F238E27FC236}">
                <a16:creationId xmlns:a16="http://schemas.microsoft.com/office/drawing/2014/main" id="{933A1F4E-72E5-4834-BB11-0F131A4D9858}"/>
              </a:ext>
            </a:extLst>
          </p:cNvPr>
          <p:cNvSpPr>
            <a:spLocks noGrp="1"/>
          </p:cNvSpPr>
          <p:nvPr>
            <p:ph type="ftr" sz="quarter" idx="11"/>
          </p:nvPr>
        </p:nvSpPr>
        <p:spPr/>
        <p:txBody>
          <a:bodyPr/>
          <a:lstStyle/>
          <a:p>
            <a:pPr rtl="0"/>
            <a:r>
              <a:rPr lang="es-ES" dirty="0"/>
              <a:t>Taller practicas intermedias</a:t>
            </a:r>
            <a:endParaRPr lang="es-ES" noProof="0" dirty="0"/>
          </a:p>
        </p:txBody>
      </p:sp>
      <p:sp>
        <p:nvSpPr>
          <p:cNvPr id="6" name="Marcador de número de diapositiva 5">
            <a:extLst>
              <a:ext uri="{FF2B5EF4-FFF2-40B4-BE49-F238E27FC236}">
                <a16:creationId xmlns:a16="http://schemas.microsoft.com/office/drawing/2014/main" id="{6D91C562-9B5F-4214-833A-BFE142D9736F}"/>
              </a:ext>
            </a:extLst>
          </p:cNvPr>
          <p:cNvSpPr>
            <a:spLocks noGrp="1"/>
          </p:cNvSpPr>
          <p:nvPr>
            <p:ph type="sldNum" sz="quarter" idx="12"/>
          </p:nvPr>
        </p:nvSpPr>
        <p:spPr/>
        <p:txBody>
          <a:bodyPr/>
          <a:lstStyle/>
          <a:p>
            <a:pPr rtl="0"/>
            <a:fld id="{B5CEABB6-07DC-46E8-9B57-56EC44A396E5}" type="slidenum">
              <a:rPr lang="es-ES" noProof="0" smtClean="0"/>
              <a:t>29</a:t>
            </a:fld>
            <a:endParaRPr lang="es-ES" noProof="0"/>
          </a:p>
        </p:txBody>
      </p:sp>
    </p:spTree>
    <p:extLst>
      <p:ext uri="{BB962C8B-B14F-4D97-AF65-F5344CB8AC3E}">
        <p14:creationId xmlns:p14="http://schemas.microsoft.com/office/powerpoint/2010/main" val="875582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rtlCol="0"/>
          <a:lstStyle/>
          <a:p>
            <a:pPr rtl="0"/>
            <a:r>
              <a:rPr lang="es-ES" dirty="0"/>
              <a:t>CONTENIDO</a:t>
            </a:r>
          </a:p>
        </p:txBody>
      </p:sp>
      <p:sp>
        <p:nvSpPr>
          <p:cNvPr id="3" name="Marcador de contenido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pPr rtl="0"/>
            <a:r>
              <a:rPr lang="es-ES" dirty="0"/>
              <a:t>Introducción</a:t>
            </a:r>
          </a:p>
        </p:txBody>
      </p:sp>
      <p:sp>
        <p:nvSpPr>
          <p:cNvPr id="4" name="Marcador de texto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rtlCol="0"/>
          <a:lstStyle/>
          <a:p>
            <a:pPr rtl="0"/>
            <a:r>
              <a:rPr lang="es-ES" dirty="0"/>
              <a:t>Modelado de datos</a:t>
            </a:r>
          </a:p>
        </p:txBody>
      </p:sp>
      <p:sp>
        <p:nvSpPr>
          <p:cNvPr id="5" name="Marcador de texto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rtlCol="0"/>
          <a:lstStyle/>
          <a:p>
            <a:pPr rtl="0"/>
            <a:r>
              <a:rPr lang="es-ES" dirty="0"/>
              <a:t>SQL</a:t>
            </a:r>
          </a:p>
        </p:txBody>
      </p:sp>
      <p:sp>
        <p:nvSpPr>
          <p:cNvPr id="6" name="Marcador de texto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rtlCol="0"/>
          <a:lstStyle/>
          <a:p>
            <a:pPr rtl="0"/>
            <a:r>
              <a:rPr lang="es-ES" dirty="0"/>
              <a:t>EJEMPLO PRACTICO</a:t>
            </a:r>
          </a:p>
        </p:txBody>
      </p:sp>
      <p:sp>
        <p:nvSpPr>
          <p:cNvPr id="7" name="Marcador de texto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rtlCol="0"/>
          <a:lstStyle/>
          <a:p>
            <a:pPr rtl="0"/>
            <a:r>
              <a:rPr lang="es-ES" dirty="0"/>
              <a:t>Abordaremos el concepto básico de SQL y bases de datos .</a:t>
            </a:r>
          </a:p>
          <a:p>
            <a:pPr rtl="0"/>
            <a:endParaRPr lang="es-ES" dirty="0"/>
          </a:p>
        </p:txBody>
      </p:sp>
      <p:sp>
        <p:nvSpPr>
          <p:cNvPr id="8" name="Marcador de texto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rtlCol="0"/>
          <a:lstStyle/>
          <a:p>
            <a:pPr rtl="0"/>
            <a:r>
              <a:rPr lang="es-ES" dirty="0"/>
              <a:t>Conceptos básicos del diagrama entidad relación y como armarlo.</a:t>
            </a:r>
          </a:p>
          <a:p>
            <a:pPr rtl="0"/>
            <a:endParaRPr lang="es-ES" dirty="0"/>
          </a:p>
        </p:txBody>
      </p:sp>
      <p:sp>
        <p:nvSpPr>
          <p:cNvPr id="9" name="Marcador de texto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rtlCol="0"/>
          <a:lstStyle/>
          <a:p>
            <a:pPr rtl="0"/>
            <a:r>
              <a:rPr lang="es-ES" dirty="0"/>
              <a:t>Hablaremos de una forma mas detallada de SQL, sentencias básicas DDL, DML e introducción a DCL.</a:t>
            </a:r>
          </a:p>
          <a:p>
            <a:pPr rtl="0"/>
            <a:endParaRPr lang="es-ES" dirty="0"/>
          </a:p>
        </p:txBody>
      </p:sp>
      <p:sp>
        <p:nvSpPr>
          <p:cNvPr id="10" name="Marcador de texto 9">
            <a:extLst>
              <a:ext uri="{FF2B5EF4-FFF2-40B4-BE49-F238E27FC236}">
                <a16:creationId xmlns:a16="http://schemas.microsoft.com/office/drawing/2014/main" id="{02D305EF-9A88-496B-BFC1-D589A01EE381}"/>
              </a:ext>
            </a:extLst>
          </p:cNvPr>
          <p:cNvSpPr>
            <a:spLocks noGrp="1"/>
          </p:cNvSpPr>
          <p:nvPr>
            <p:ph type="body" sz="quarter" idx="20"/>
          </p:nvPr>
        </p:nvSpPr>
        <p:spPr>
          <a:xfrm>
            <a:off x="6136189" y="4719043"/>
            <a:ext cx="5539095" cy="1010842"/>
          </a:xfrm>
        </p:spPr>
        <p:txBody>
          <a:bodyPr rtlCol="0"/>
          <a:lstStyle/>
          <a:p>
            <a:pPr rtl="0"/>
            <a:r>
              <a:rPr lang="es-ES" dirty="0"/>
              <a:t>Modelo relacional, definición de la base de datos, carga de datos desde </a:t>
            </a:r>
            <a:r>
              <a:rPr lang="es-ES" dirty="0" err="1"/>
              <a:t>python</a:t>
            </a:r>
            <a:r>
              <a:rPr lang="es-ES" dirty="0"/>
              <a:t>.</a:t>
            </a:r>
          </a:p>
          <a:p>
            <a:pPr rtl="0"/>
            <a:endParaRPr lang="es-ES" dirty="0"/>
          </a:p>
        </p:txBody>
      </p:sp>
      <p:sp>
        <p:nvSpPr>
          <p:cNvPr id="11" name="Marcador de fecha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rtlCol="0"/>
          <a:lstStyle/>
          <a:p>
            <a:pPr rtl="0"/>
            <a:r>
              <a:rPr lang="es-ES" dirty="0"/>
              <a:t>2021</a:t>
            </a:r>
          </a:p>
        </p:txBody>
      </p:sp>
      <p:sp>
        <p:nvSpPr>
          <p:cNvPr id="80" name="Marcador de pie de página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rtlCol="0"/>
          <a:lstStyle/>
          <a:p>
            <a:pPr rtl="0"/>
            <a:r>
              <a:rPr lang="es-ES" dirty="0"/>
              <a:t>Taller practicas intermedias</a:t>
            </a:r>
          </a:p>
        </p:txBody>
      </p:sp>
      <p:sp>
        <p:nvSpPr>
          <p:cNvPr id="13" name="Marcador de número de diapositiva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rtlCol="0"/>
          <a:lstStyle/>
          <a:p>
            <a:pPr rtl="0"/>
            <a:fld id="{B5CEABB6-07DC-46E8-9B57-56EC44A396E5}" type="slidenum">
              <a:rPr lang="es-ES" smtClean="0"/>
              <a:pPr/>
              <a:t>3</a:t>
            </a:fld>
            <a:endParaRPr lang="es-ES"/>
          </a:p>
        </p:txBody>
      </p:sp>
    </p:spTree>
    <p:extLst>
      <p:ext uri="{BB962C8B-B14F-4D97-AF65-F5344CB8AC3E}">
        <p14:creationId xmlns:p14="http://schemas.microsoft.com/office/powerpoint/2010/main" val="1738561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01527C-8726-4DB3-A77E-A9FD76A5BB02}"/>
              </a:ext>
            </a:extLst>
          </p:cNvPr>
          <p:cNvSpPr>
            <a:spLocks noGrp="1"/>
          </p:cNvSpPr>
          <p:nvPr>
            <p:ph type="title"/>
          </p:nvPr>
        </p:nvSpPr>
        <p:spPr>
          <a:xfrm>
            <a:off x="5317077" y="1085713"/>
            <a:ext cx="5111750" cy="1204912"/>
          </a:xfrm>
        </p:spPr>
        <p:txBody>
          <a:bodyPr/>
          <a:lstStyle/>
          <a:p>
            <a:r>
              <a:rPr lang="es-MX" dirty="0"/>
              <a:t>Instalamos </a:t>
            </a:r>
            <a:r>
              <a:rPr lang="es-MX" dirty="0" err="1"/>
              <a:t>pyodbc</a:t>
            </a:r>
            <a:endParaRPr lang="es-MX" dirty="0"/>
          </a:p>
        </p:txBody>
      </p:sp>
      <p:sp>
        <p:nvSpPr>
          <p:cNvPr id="3" name="Marcador de texto 2">
            <a:extLst>
              <a:ext uri="{FF2B5EF4-FFF2-40B4-BE49-F238E27FC236}">
                <a16:creationId xmlns:a16="http://schemas.microsoft.com/office/drawing/2014/main" id="{A03875DA-1C5C-45F4-8677-EF6E7DED14AD}"/>
              </a:ext>
            </a:extLst>
          </p:cNvPr>
          <p:cNvSpPr>
            <a:spLocks noGrp="1"/>
          </p:cNvSpPr>
          <p:nvPr>
            <p:ph type="body" idx="1"/>
          </p:nvPr>
        </p:nvSpPr>
        <p:spPr>
          <a:xfrm>
            <a:off x="6195550" y="2885774"/>
            <a:ext cx="4830100" cy="365125"/>
          </a:xfrm>
        </p:spPr>
        <p:txBody>
          <a:bodyPr>
            <a:noAutofit/>
          </a:bodyPr>
          <a:lstStyle/>
          <a:p>
            <a:r>
              <a:rPr lang="es-MX" sz="2000" b="0" i="0" dirty="0" err="1">
                <a:solidFill>
                  <a:srgbClr val="C7254E"/>
                </a:solidFill>
                <a:effectLst/>
                <a:latin typeface="Mongolian Baiti" panose="03000500000000000000" pitchFamily="66" charset="0"/>
                <a:cs typeface="Mongolian Baiti" panose="03000500000000000000" pitchFamily="66" charset="0"/>
              </a:rPr>
              <a:t>pip</a:t>
            </a:r>
            <a:r>
              <a:rPr lang="es-MX" sz="2000" b="0" i="0" dirty="0">
                <a:solidFill>
                  <a:srgbClr val="C7254E"/>
                </a:solidFill>
                <a:effectLst/>
                <a:latin typeface="Mongolian Baiti" panose="03000500000000000000" pitchFamily="66" charset="0"/>
                <a:cs typeface="Mongolian Baiti" panose="03000500000000000000" pitchFamily="66" charset="0"/>
              </a:rPr>
              <a:t> </a:t>
            </a:r>
            <a:r>
              <a:rPr lang="es-MX" sz="2000" b="0" i="0" dirty="0" err="1">
                <a:solidFill>
                  <a:srgbClr val="C7254E"/>
                </a:solidFill>
                <a:effectLst/>
                <a:latin typeface="Mongolian Baiti" panose="03000500000000000000" pitchFamily="66" charset="0"/>
                <a:cs typeface="Mongolian Baiti" panose="03000500000000000000" pitchFamily="66" charset="0"/>
              </a:rPr>
              <a:t>install</a:t>
            </a:r>
            <a:r>
              <a:rPr lang="es-MX" sz="2000" b="0" i="0" dirty="0">
                <a:solidFill>
                  <a:srgbClr val="C7254E"/>
                </a:solidFill>
                <a:effectLst/>
                <a:latin typeface="Mongolian Baiti" panose="03000500000000000000" pitchFamily="66" charset="0"/>
                <a:cs typeface="Mongolian Baiti" panose="03000500000000000000" pitchFamily="66" charset="0"/>
              </a:rPr>
              <a:t> </a:t>
            </a:r>
            <a:r>
              <a:rPr lang="es-MX" sz="2000" b="0" i="0" dirty="0" err="1">
                <a:solidFill>
                  <a:srgbClr val="C7254E"/>
                </a:solidFill>
                <a:effectLst/>
                <a:latin typeface="Mongolian Baiti" panose="03000500000000000000" pitchFamily="66" charset="0"/>
                <a:cs typeface="Mongolian Baiti" panose="03000500000000000000" pitchFamily="66" charset="0"/>
              </a:rPr>
              <a:t>pyodbc</a:t>
            </a:r>
            <a:endParaRPr lang="es-MX" sz="2000" dirty="0">
              <a:latin typeface="Mongolian Baiti" panose="03000500000000000000" pitchFamily="66" charset="0"/>
              <a:cs typeface="Mongolian Baiti" panose="03000500000000000000" pitchFamily="66" charset="0"/>
            </a:endParaRPr>
          </a:p>
        </p:txBody>
      </p:sp>
      <p:sp>
        <p:nvSpPr>
          <p:cNvPr id="4" name="Marcador de fecha 3">
            <a:extLst>
              <a:ext uri="{FF2B5EF4-FFF2-40B4-BE49-F238E27FC236}">
                <a16:creationId xmlns:a16="http://schemas.microsoft.com/office/drawing/2014/main" id="{F0DC5465-91AA-45F9-9A67-1ABF5F769F98}"/>
              </a:ext>
            </a:extLst>
          </p:cNvPr>
          <p:cNvSpPr>
            <a:spLocks noGrp="1"/>
          </p:cNvSpPr>
          <p:nvPr>
            <p:ph type="dt" sz="half" idx="10"/>
          </p:nvPr>
        </p:nvSpPr>
        <p:spPr/>
        <p:txBody>
          <a:bodyPr/>
          <a:lstStyle/>
          <a:p>
            <a:pPr rtl="0"/>
            <a:r>
              <a:rPr lang="es-ES" noProof="0"/>
              <a:t>20XX</a:t>
            </a:r>
          </a:p>
        </p:txBody>
      </p:sp>
      <p:sp>
        <p:nvSpPr>
          <p:cNvPr id="5" name="Marcador de pie de página 4">
            <a:extLst>
              <a:ext uri="{FF2B5EF4-FFF2-40B4-BE49-F238E27FC236}">
                <a16:creationId xmlns:a16="http://schemas.microsoft.com/office/drawing/2014/main" id="{E9B93529-CA2F-4D57-BD0D-FAFCA6142D71}"/>
              </a:ext>
            </a:extLst>
          </p:cNvPr>
          <p:cNvSpPr>
            <a:spLocks noGrp="1"/>
          </p:cNvSpPr>
          <p:nvPr>
            <p:ph type="ftr" sz="quarter" idx="11"/>
          </p:nvPr>
        </p:nvSpPr>
        <p:spPr/>
        <p:txBody>
          <a:bodyPr/>
          <a:lstStyle/>
          <a:p>
            <a:pPr rtl="0"/>
            <a:r>
              <a:rPr lang="es-ES" noProof="0"/>
              <a:t>Presentación de lanzamiento</a:t>
            </a:r>
          </a:p>
        </p:txBody>
      </p:sp>
      <p:sp>
        <p:nvSpPr>
          <p:cNvPr id="6" name="Marcador de número de diapositiva 5">
            <a:extLst>
              <a:ext uri="{FF2B5EF4-FFF2-40B4-BE49-F238E27FC236}">
                <a16:creationId xmlns:a16="http://schemas.microsoft.com/office/drawing/2014/main" id="{156A1E88-6830-483D-BDB8-DB14F708254A}"/>
              </a:ext>
            </a:extLst>
          </p:cNvPr>
          <p:cNvSpPr>
            <a:spLocks noGrp="1"/>
          </p:cNvSpPr>
          <p:nvPr>
            <p:ph type="sldNum" sz="quarter" idx="12"/>
          </p:nvPr>
        </p:nvSpPr>
        <p:spPr/>
        <p:txBody>
          <a:bodyPr/>
          <a:lstStyle/>
          <a:p>
            <a:pPr rtl="0"/>
            <a:fld id="{B5CEABB6-07DC-46E8-9B57-56EC44A396E5}" type="slidenum">
              <a:rPr lang="es-ES" noProof="0" smtClean="0"/>
              <a:t>30</a:t>
            </a:fld>
            <a:endParaRPr lang="es-ES" noProof="0"/>
          </a:p>
        </p:txBody>
      </p:sp>
      <p:pic>
        <p:nvPicPr>
          <p:cNvPr id="7" name="Imagen 6">
            <a:extLst>
              <a:ext uri="{FF2B5EF4-FFF2-40B4-BE49-F238E27FC236}">
                <a16:creationId xmlns:a16="http://schemas.microsoft.com/office/drawing/2014/main" id="{045ED7B7-FB35-46BD-940D-06F9015236F6}"/>
              </a:ext>
            </a:extLst>
          </p:cNvPr>
          <p:cNvPicPr>
            <a:picLocks noChangeAspect="1"/>
          </p:cNvPicPr>
          <p:nvPr/>
        </p:nvPicPr>
        <p:blipFill>
          <a:blip r:embed="rId2"/>
          <a:stretch>
            <a:fillRect/>
          </a:stretch>
        </p:blipFill>
        <p:spPr>
          <a:xfrm>
            <a:off x="3581400" y="3610112"/>
            <a:ext cx="7581900" cy="2162175"/>
          </a:xfrm>
          <a:prstGeom prst="rect">
            <a:avLst/>
          </a:prstGeom>
        </p:spPr>
      </p:pic>
    </p:spTree>
    <p:extLst>
      <p:ext uri="{BB962C8B-B14F-4D97-AF65-F5344CB8AC3E}">
        <p14:creationId xmlns:p14="http://schemas.microsoft.com/office/powerpoint/2010/main" val="346019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80">
                                          <p:stCondLst>
                                            <p:cond delay="0"/>
                                          </p:stCondLst>
                                        </p:cTn>
                                        <p:tgtEl>
                                          <p:spTgt spid="7"/>
                                        </p:tgtEl>
                                      </p:cBhvr>
                                    </p:animEffect>
                                    <p:anim calcmode="lin" valueType="num">
                                      <p:cBhvr>
                                        <p:cTn id="1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1" dur="26">
                                          <p:stCondLst>
                                            <p:cond delay="650"/>
                                          </p:stCondLst>
                                        </p:cTn>
                                        <p:tgtEl>
                                          <p:spTgt spid="7"/>
                                        </p:tgtEl>
                                      </p:cBhvr>
                                      <p:to x="100000" y="60000"/>
                                    </p:animScale>
                                    <p:animScale>
                                      <p:cBhvr>
                                        <p:cTn id="22" dur="166" decel="50000">
                                          <p:stCondLst>
                                            <p:cond delay="676"/>
                                          </p:stCondLst>
                                        </p:cTn>
                                        <p:tgtEl>
                                          <p:spTgt spid="7"/>
                                        </p:tgtEl>
                                      </p:cBhvr>
                                      <p:to x="100000" y="100000"/>
                                    </p:animScale>
                                    <p:animScale>
                                      <p:cBhvr>
                                        <p:cTn id="23" dur="26">
                                          <p:stCondLst>
                                            <p:cond delay="1312"/>
                                          </p:stCondLst>
                                        </p:cTn>
                                        <p:tgtEl>
                                          <p:spTgt spid="7"/>
                                        </p:tgtEl>
                                      </p:cBhvr>
                                      <p:to x="100000" y="80000"/>
                                    </p:animScale>
                                    <p:animScale>
                                      <p:cBhvr>
                                        <p:cTn id="24" dur="166" decel="50000">
                                          <p:stCondLst>
                                            <p:cond delay="1338"/>
                                          </p:stCondLst>
                                        </p:cTn>
                                        <p:tgtEl>
                                          <p:spTgt spid="7"/>
                                        </p:tgtEl>
                                      </p:cBhvr>
                                      <p:to x="100000" y="100000"/>
                                    </p:animScale>
                                    <p:animScale>
                                      <p:cBhvr>
                                        <p:cTn id="25" dur="26">
                                          <p:stCondLst>
                                            <p:cond delay="1642"/>
                                          </p:stCondLst>
                                        </p:cTn>
                                        <p:tgtEl>
                                          <p:spTgt spid="7"/>
                                        </p:tgtEl>
                                      </p:cBhvr>
                                      <p:to x="100000" y="90000"/>
                                    </p:animScale>
                                    <p:animScale>
                                      <p:cBhvr>
                                        <p:cTn id="26" dur="166" decel="50000">
                                          <p:stCondLst>
                                            <p:cond delay="1668"/>
                                          </p:stCondLst>
                                        </p:cTn>
                                        <p:tgtEl>
                                          <p:spTgt spid="7"/>
                                        </p:tgtEl>
                                      </p:cBhvr>
                                      <p:to x="100000" y="100000"/>
                                    </p:animScale>
                                    <p:animScale>
                                      <p:cBhvr>
                                        <p:cTn id="27" dur="26">
                                          <p:stCondLst>
                                            <p:cond delay="1808"/>
                                          </p:stCondLst>
                                        </p:cTn>
                                        <p:tgtEl>
                                          <p:spTgt spid="7"/>
                                        </p:tgtEl>
                                      </p:cBhvr>
                                      <p:to x="100000" y="95000"/>
                                    </p:animScale>
                                    <p:animScale>
                                      <p:cBhvr>
                                        <p:cTn id="28"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1D7F38-5DB9-4DC1-B715-180A39AE24DB}"/>
              </a:ext>
            </a:extLst>
          </p:cNvPr>
          <p:cNvSpPr>
            <a:spLocks noGrp="1"/>
          </p:cNvSpPr>
          <p:nvPr>
            <p:ph type="ctrTitle"/>
          </p:nvPr>
        </p:nvSpPr>
        <p:spPr>
          <a:xfrm>
            <a:off x="4746434" y="646929"/>
            <a:ext cx="5720179" cy="2157274"/>
          </a:xfrm>
        </p:spPr>
        <p:txBody>
          <a:bodyPr/>
          <a:lstStyle/>
          <a:p>
            <a:r>
              <a:rPr lang="es-MX" dirty="0"/>
              <a:t>El resto lo veremos en código</a:t>
            </a:r>
          </a:p>
        </p:txBody>
      </p:sp>
      <p:sp>
        <p:nvSpPr>
          <p:cNvPr id="4" name="Marcador de fecha 3">
            <a:extLst>
              <a:ext uri="{FF2B5EF4-FFF2-40B4-BE49-F238E27FC236}">
                <a16:creationId xmlns:a16="http://schemas.microsoft.com/office/drawing/2014/main" id="{097FD7E5-4546-455E-A344-DC5BA6742281}"/>
              </a:ext>
            </a:extLst>
          </p:cNvPr>
          <p:cNvSpPr>
            <a:spLocks noGrp="1"/>
          </p:cNvSpPr>
          <p:nvPr>
            <p:ph type="dt" sz="half" idx="10"/>
          </p:nvPr>
        </p:nvSpPr>
        <p:spPr/>
        <p:txBody>
          <a:bodyPr/>
          <a:lstStyle/>
          <a:p>
            <a:pPr rtl="0"/>
            <a:r>
              <a:rPr lang="es-ES" noProof="0" dirty="0"/>
              <a:t>2021</a:t>
            </a:r>
          </a:p>
        </p:txBody>
      </p:sp>
      <p:sp>
        <p:nvSpPr>
          <p:cNvPr id="5" name="Marcador de pie de página 4">
            <a:extLst>
              <a:ext uri="{FF2B5EF4-FFF2-40B4-BE49-F238E27FC236}">
                <a16:creationId xmlns:a16="http://schemas.microsoft.com/office/drawing/2014/main" id="{6E9C113C-A143-4613-9ABA-BE8D0D51AF9B}"/>
              </a:ext>
            </a:extLst>
          </p:cNvPr>
          <p:cNvSpPr>
            <a:spLocks noGrp="1"/>
          </p:cNvSpPr>
          <p:nvPr>
            <p:ph type="ftr" sz="quarter" idx="11"/>
          </p:nvPr>
        </p:nvSpPr>
        <p:spPr/>
        <p:txBody>
          <a:bodyPr/>
          <a:lstStyle/>
          <a:p>
            <a:pPr rtl="0"/>
            <a:r>
              <a:rPr lang="es-ES" dirty="0"/>
              <a:t>Taller practicas intermedias</a:t>
            </a:r>
            <a:endParaRPr lang="es-ES" noProof="0" dirty="0"/>
          </a:p>
        </p:txBody>
      </p:sp>
      <p:sp>
        <p:nvSpPr>
          <p:cNvPr id="6" name="Marcador de número de diapositiva 5">
            <a:extLst>
              <a:ext uri="{FF2B5EF4-FFF2-40B4-BE49-F238E27FC236}">
                <a16:creationId xmlns:a16="http://schemas.microsoft.com/office/drawing/2014/main" id="{DD6F30BF-185A-40E7-BF6F-C5F7FC49E5FF}"/>
              </a:ext>
            </a:extLst>
          </p:cNvPr>
          <p:cNvSpPr>
            <a:spLocks noGrp="1"/>
          </p:cNvSpPr>
          <p:nvPr>
            <p:ph type="sldNum" sz="quarter" idx="12"/>
          </p:nvPr>
        </p:nvSpPr>
        <p:spPr/>
        <p:txBody>
          <a:bodyPr/>
          <a:lstStyle/>
          <a:p>
            <a:pPr rtl="0"/>
            <a:fld id="{B5CEABB6-07DC-46E8-9B57-56EC44A396E5}" type="slidenum">
              <a:rPr lang="es-ES" noProof="0" smtClean="0"/>
              <a:t>31</a:t>
            </a:fld>
            <a:endParaRPr lang="es-ES" noProof="0"/>
          </a:p>
        </p:txBody>
      </p:sp>
      <p:pic>
        <p:nvPicPr>
          <p:cNvPr id="7" name="Imagen 6">
            <a:extLst>
              <a:ext uri="{FF2B5EF4-FFF2-40B4-BE49-F238E27FC236}">
                <a16:creationId xmlns:a16="http://schemas.microsoft.com/office/drawing/2014/main" id="{BEB9E242-E3D3-43A7-BB9C-96B7E11C0A04}"/>
              </a:ext>
            </a:extLst>
          </p:cNvPr>
          <p:cNvPicPr>
            <a:picLocks noChangeAspect="1"/>
          </p:cNvPicPr>
          <p:nvPr/>
        </p:nvPicPr>
        <p:blipFill>
          <a:blip r:embed="rId2"/>
          <a:stretch>
            <a:fillRect/>
          </a:stretch>
        </p:blipFill>
        <p:spPr>
          <a:xfrm>
            <a:off x="5305425" y="2724151"/>
            <a:ext cx="5841135" cy="2920568"/>
          </a:xfrm>
          <a:prstGeom prst="rect">
            <a:avLst/>
          </a:prstGeom>
        </p:spPr>
      </p:pic>
    </p:spTree>
    <p:extLst>
      <p:ext uri="{BB962C8B-B14F-4D97-AF65-F5344CB8AC3E}">
        <p14:creationId xmlns:p14="http://schemas.microsoft.com/office/powerpoint/2010/main" val="3541247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7C5225-7410-45BE-960F-2598B56F4734}"/>
              </a:ext>
            </a:extLst>
          </p:cNvPr>
          <p:cNvSpPr>
            <a:spLocks noGrp="1"/>
          </p:cNvSpPr>
          <p:nvPr>
            <p:ph type="title"/>
          </p:nvPr>
        </p:nvSpPr>
        <p:spPr>
          <a:xfrm>
            <a:off x="5840270" y="451436"/>
            <a:ext cx="5431971" cy="557950"/>
          </a:xfrm>
        </p:spPr>
        <p:txBody>
          <a:bodyPr/>
          <a:lstStyle/>
          <a:p>
            <a:r>
              <a:rPr lang="es-MX" dirty="0"/>
              <a:t>Consultas propuestas</a:t>
            </a:r>
          </a:p>
        </p:txBody>
      </p:sp>
      <p:sp>
        <p:nvSpPr>
          <p:cNvPr id="4" name="Marcador de texto 3">
            <a:extLst>
              <a:ext uri="{FF2B5EF4-FFF2-40B4-BE49-F238E27FC236}">
                <a16:creationId xmlns:a16="http://schemas.microsoft.com/office/drawing/2014/main" id="{BB0B5075-C1BB-4209-AC3A-65D2CABB4005}"/>
              </a:ext>
            </a:extLst>
          </p:cNvPr>
          <p:cNvSpPr>
            <a:spLocks noGrp="1"/>
          </p:cNvSpPr>
          <p:nvPr>
            <p:ph type="body" sz="quarter" idx="15"/>
          </p:nvPr>
        </p:nvSpPr>
        <p:spPr>
          <a:xfrm>
            <a:off x="5840270" y="2945279"/>
            <a:ext cx="5807233" cy="2887350"/>
          </a:xfrm>
        </p:spPr>
        <p:txBody>
          <a:bodyPr/>
          <a:lstStyle/>
          <a:p>
            <a:pPr marL="342900" indent="-342900">
              <a:buAutoNum type="arabicPeriod"/>
            </a:pPr>
            <a:r>
              <a:rPr lang="es-MX" dirty="0"/>
              <a:t>Mostrar el nombre del dueño, el nombre, tipo, raza y peso de todas las mascotas registradas</a:t>
            </a:r>
          </a:p>
          <a:p>
            <a:pPr marL="342900" indent="-342900">
              <a:buAutoNum type="arabicPeriod"/>
            </a:pPr>
            <a:r>
              <a:rPr lang="es-MX" dirty="0"/>
              <a:t>Realice la consulta anterior pero filtre por tipo de animal, raza y nombre del dueño, también filtros compuestos</a:t>
            </a:r>
          </a:p>
          <a:p>
            <a:pPr marL="342900" indent="-342900">
              <a:buAutoNum type="arabicPeriod"/>
            </a:pPr>
            <a:r>
              <a:rPr lang="es-MX" dirty="0"/>
              <a:t>Haga un promedio del peso de todos los gatos </a:t>
            </a:r>
          </a:p>
          <a:p>
            <a:pPr marL="342900" indent="-342900">
              <a:buAutoNum type="arabicPeriod"/>
            </a:pPr>
            <a:r>
              <a:rPr lang="es-MX" dirty="0"/>
              <a:t>Cuantos perros hay registrados en el sistema</a:t>
            </a:r>
          </a:p>
          <a:p>
            <a:pPr marL="342900" indent="-342900">
              <a:buAutoNum type="arabicPeriod"/>
            </a:pPr>
            <a:r>
              <a:rPr lang="es-MX" dirty="0"/>
              <a:t>Muestre al cliente con mayor numero de mascotas registradas </a:t>
            </a:r>
          </a:p>
          <a:p>
            <a:pPr marL="342900" indent="-342900">
              <a:buAutoNum type="arabicPeriod"/>
            </a:pPr>
            <a:endParaRPr lang="es-MX" dirty="0"/>
          </a:p>
        </p:txBody>
      </p:sp>
      <p:sp>
        <p:nvSpPr>
          <p:cNvPr id="9" name="Marcador de fecha 8">
            <a:extLst>
              <a:ext uri="{FF2B5EF4-FFF2-40B4-BE49-F238E27FC236}">
                <a16:creationId xmlns:a16="http://schemas.microsoft.com/office/drawing/2014/main" id="{B4FD59C5-0BB6-43FD-9B6A-0483A9B913F6}"/>
              </a:ext>
            </a:extLst>
          </p:cNvPr>
          <p:cNvSpPr>
            <a:spLocks noGrp="1"/>
          </p:cNvSpPr>
          <p:nvPr>
            <p:ph type="dt" sz="half" idx="20"/>
          </p:nvPr>
        </p:nvSpPr>
        <p:spPr/>
        <p:txBody>
          <a:bodyPr/>
          <a:lstStyle/>
          <a:p>
            <a:pPr rtl="0"/>
            <a:r>
              <a:rPr lang="es-ES" noProof="0" dirty="0"/>
              <a:t>2021</a:t>
            </a:r>
          </a:p>
        </p:txBody>
      </p:sp>
      <p:sp>
        <p:nvSpPr>
          <p:cNvPr id="10" name="Marcador de pie de página 9">
            <a:extLst>
              <a:ext uri="{FF2B5EF4-FFF2-40B4-BE49-F238E27FC236}">
                <a16:creationId xmlns:a16="http://schemas.microsoft.com/office/drawing/2014/main" id="{F5940677-D51B-479C-BCFC-ACA60A20D66F}"/>
              </a:ext>
            </a:extLst>
          </p:cNvPr>
          <p:cNvSpPr>
            <a:spLocks noGrp="1"/>
          </p:cNvSpPr>
          <p:nvPr>
            <p:ph type="ftr" sz="quarter" idx="21"/>
          </p:nvPr>
        </p:nvSpPr>
        <p:spPr/>
        <p:txBody>
          <a:bodyPr/>
          <a:lstStyle/>
          <a:p>
            <a:pPr rtl="0"/>
            <a:r>
              <a:rPr lang="es-ES" noProof="0" dirty="0"/>
              <a:t>Practicas intermedias</a:t>
            </a:r>
          </a:p>
        </p:txBody>
      </p:sp>
      <p:sp>
        <p:nvSpPr>
          <p:cNvPr id="11" name="Marcador de número de diapositiva 10">
            <a:extLst>
              <a:ext uri="{FF2B5EF4-FFF2-40B4-BE49-F238E27FC236}">
                <a16:creationId xmlns:a16="http://schemas.microsoft.com/office/drawing/2014/main" id="{04F98075-53B0-4088-ABEE-4BB3F4D0956D}"/>
              </a:ext>
            </a:extLst>
          </p:cNvPr>
          <p:cNvSpPr>
            <a:spLocks noGrp="1"/>
          </p:cNvSpPr>
          <p:nvPr>
            <p:ph type="sldNum" sz="quarter" idx="22"/>
          </p:nvPr>
        </p:nvSpPr>
        <p:spPr/>
        <p:txBody>
          <a:bodyPr/>
          <a:lstStyle/>
          <a:p>
            <a:pPr rtl="0"/>
            <a:fld id="{B5CEABB6-07DC-46E8-9B57-56EC44A396E5}" type="slidenum">
              <a:rPr lang="es-ES" noProof="0" smtClean="0"/>
              <a:pPr rtl="0"/>
              <a:t>32</a:t>
            </a:fld>
            <a:endParaRPr lang="es-ES" noProof="0"/>
          </a:p>
        </p:txBody>
      </p:sp>
      <p:sp>
        <p:nvSpPr>
          <p:cNvPr id="16" name="Marcador de texto 3">
            <a:extLst>
              <a:ext uri="{FF2B5EF4-FFF2-40B4-BE49-F238E27FC236}">
                <a16:creationId xmlns:a16="http://schemas.microsoft.com/office/drawing/2014/main" id="{F7A61888-530C-4351-8DC4-0F0F8B670CE2}"/>
              </a:ext>
            </a:extLst>
          </p:cNvPr>
          <p:cNvSpPr txBox="1">
            <a:spLocks/>
          </p:cNvSpPr>
          <p:nvPr/>
        </p:nvSpPr>
        <p:spPr>
          <a:xfrm>
            <a:off x="5840269" y="1635228"/>
            <a:ext cx="5682947" cy="78633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dirty="0"/>
              <a:t>Haremos consultas que involucren el uso de </a:t>
            </a:r>
            <a:r>
              <a:rPr lang="es-MX" dirty="0" err="1"/>
              <a:t>Joins</a:t>
            </a:r>
            <a:r>
              <a:rPr lang="es-MX" dirty="0"/>
              <a:t>, </a:t>
            </a:r>
            <a:r>
              <a:rPr lang="es-MX" dirty="0" err="1"/>
              <a:t>where</a:t>
            </a:r>
            <a:r>
              <a:rPr lang="es-MX" dirty="0"/>
              <a:t>, top, </a:t>
            </a:r>
            <a:r>
              <a:rPr lang="es-MX" dirty="0" err="1"/>
              <a:t>order</a:t>
            </a:r>
            <a:r>
              <a:rPr lang="es-MX" dirty="0"/>
              <a:t> </a:t>
            </a:r>
            <a:r>
              <a:rPr lang="es-MX" dirty="0" err="1"/>
              <a:t>by</a:t>
            </a:r>
            <a:r>
              <a:rPr lang="es-MX" dirty="0"/>
              <a:t>, </a:t>
            </a:r>
            <a:r>
              <a:rPr lang="es-MX" dirty="0" err="1"/>
              <a:t>group</a:t>
            </a:r>
            <a:r>
              <a:rPr lang="es-MX" dirty="0"/>
              <a:t> </a:t>
            </a:r>
            <a:r>
              <a:rPr lang="es-MX" dirty="0" err="1"/>
              <a:t>by</a:t>
            </a:r>
            <a:r>
              <a:rPr lang="es-MX" dirty="0"/>
              <a:t> y </a:t>
            </a:r>
            <a:r>
              <a:rPr lang="es-MX" dirty="0" err="1"/>
              <a:t>avg</a:t>
            </a:r>
            <a:endParaRPr lang="es-MX" dirty="0"/>
          </a:p>
        </p:txBody>
      </p:sp>
    </p:spTree>
    <p:extLst>
      <p:ext uri="{BB962C8B-B14F-4D97-AF65-F5344CB8AC3E}">
        <p14:creationId xmlns:p14="http://schemas.microsoft.com/office/powerpoint/2010/main" val="2651375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rtlCol="0"/>
          <a:lstStyle/>
          <a:p>
            <a:pPr rtl="0"/>
            <a:r>
              <a:rPr lang="es-ES" dirty="0"/>
              <a:t>introducción</a:t>
            </a:r>
          </a:p>
        </p:txBody>
      </p:sp>
      <p:sp>
        <p:nvSpPr>
          <p:cNvPr id="3" name="Marcador de contenido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pPr rtl="0"/>
            <a:r>
              <a:rPr lang="es-ES" dirty="0"/>
              <a:t>¿Qué es SQL?</a:t>
            </a:r>
          </a:p>
        </p:txBody>
      </p:sp>
      <p:sp>
        <p:nvSpPr>
          <p:cNvPr id="4" name="Marcador de texto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rtlCol="0">
            <a:normAutofit fontScale="92500" lnSpcReduction="10000"/>
          </a:bodyPr>
          <a:lstStyle/>
          <a:p>
            <a:pPr rtl="0"/>
            <a:r>
              <a:rPr lang="es-MX" dirty="0"/>
              <a:t>SQL (lenguaje de consulta estructurada) es un lenguaje de dominio específico utilizado en programación, diseñado para administrar, y recuperar información de sistemas de gestión de bases de datos relacionales.</a:t>
            </a:r>
            <a:endParaRPr lang="es-ES" dirty="0"/>
          </a:p>
        </p:txBody>
      </p:sp>
      <p:sp>
        <p:nvSpPr>
          <p:cNvPr id="6" name="Marcador de texto 5">
            <a:extLst>
              <a:ext uri="{FF2B5EF4-FFF2-40B4-BE49-F238E27FC236}">
                <a16:creationId xmlns:a16="http://schemas.microsoft.com/office/drawing/2014/main" id="{7E7D4C34-22A0-4D54-A07D-E1E9A11463E5}"/>
              </a:ext>
            </a:extLst>
          </p:cNvPr>
          <p:cNvSpPr>
            <a:spLocks noGrp="1"/>
          </p:cNvSpPr>
          <p:nvPr>
            <p:ph type="body" sz="quarter" idx="17"/>
          </p:nvPr>
        </p:nvSpPr>
        <p:spPr>
          <a:xfrm>
            <a:off x="6672630" y="2676430"/>
            <a:ext cx="4031030" cy="1057308"/>
          </a:xfrm>
        </p:spPr>
        <p:txBody>
          <a:bodyPr rtlCol="0">
            <a:normAutofit lnSpcReduction="10000"/>
          </a:bodyPr>
          <a:lstStyle/>
          <a:p>
            <a:pPr rtl="0"/>
            <a:r>
              <a:rPr lang="es-MX" dirty="0"/>
              <a:t>Una de sus principales características es el manejo del álgebra y el cálculo relacional para efectuar consultas con el fin de recuperar, de forma sencilla, información de bases de datos, así como realizar cambios en ellas.</a:t>
            </a:r>
            <a:endParaRPr lang="es-ES" dirty="0"/>
          </a:p>
        </p:txBody>
      </p:sp>
      <p:sp>
        <p:nvSpPr>
          <p:cNvPr id="10" name="Marcador de texto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rtlCol="0"/>
          <a:lstStyle/>
          <a:p>
            <a:pPr rtl="0"/>
            <a:r>
              <a:rPr lang="es-MX" dirty="0"/>
              <a:t>SQL consiste en un lenguaje de definición de datos (DDL), un lenguaje de manipulación de datos (DML) y un lenguaje de control de datos (DCL).</a:t>
            </a:r>
            <a:endParaRPr lang="es-ES" dirty="0"/>
          </a:p>
        </p:txBody>
      </p:sp>
      <p:sp>
        <p:nvSpPr>
          <p:cNvPr id="80" name="Marcador de fecha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rtlCol="0"/>
          <a:lstStyle/>
          <a:p>
            <a:pPr rtl="0"/>
            <a:r>
              <a:rPr lang="es-ES" dirty="0"/>
              <a:t>2021</a:t>
            </a:r>
          </a:p>
        </p:txBody>
      </p:sp>
      <p:sp>
        <p:nvSpPr>
          <p:cNvPr id="81" name="Marcador de pie de página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rtlCol="0"/>
          <a:lstStyle/>
          <a:p>
            <a:pPr rtl="0"/>
            <a:r>
              <a:rPr lang="es-ES" dirty="0"/>
              <a:t>Taller practicas intermedias</a:t>
            </a:r>
          </a:p>
        </p:txBody>
      </p:sp>
      <p:sp>
        <p:nvSpPr>
          <p:cNvPr id="82" name="Marcador de número de diapositiva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es-ES" smtClean="0"/>
              <a:pPr/>
              <a:t>4</a:t>
            </a:fld>
            <a:endParaRPr lang="es-ES"/>
          </a:p>
        </p:txBody>
      </p:sp>
      <p:pic>
        <p:nvPicPr>
          <p:cNvPr id="1026" name="Picture 2" descr="Microsoft pone fin a la beta de SQL Server sobre contenedores de Windows">
            <a:extLst>
              <a:ext uri="{FF2B5EF4-FFF2-40B4-BE49-F238E27FC236}">
                <a16:creationId xmlns:a16="http://schemas.microsoft.com/office/drawing/2014/main" id="{6D9B17E4-237E-43EA-B078-F69D06A7C7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156" y="4256316"/>
            <a:ext cx="3002085" cy="1801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92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wipe(down)">
                                      <p:cBhvr>
                                        <p:cTn id="13" dur="500"/>
                                        <p:tgtEl>
                                          <p:spTgt spid="102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 calcmode="lin" valueType="num">
                                      <p:cBhvr additive="base">
                                        <p:cTn id="1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6" grpId="0" build="p"/>
      <p:bldP spid="1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rtlCol="0"/>
          <a:lstStyle/>
          <a:p>
            <a:pPr rtl="0"/>
            <a:r>
              <a:rPr lang="es-ES" dirty="0"/>
              <a:t>Conceptos clave</a:t>
            </a:r>
          </a:p>
        </p:txBody>
      </p:sp>
      <p:sp>
        <p:nvSpPr>
          <p:cNvPr id="3" name="Marcador de contenido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fontScale="92500"/>
          </a:bodyPr>
          <a:lstStyle/>
          <a:p>
            <a:pPr rtl="0"/>
            <a:r>
              <a:rPr lang="es-ES" dirty="0"/>
              <a:t>LENGUAJE DE DOMINIO ESPECIFICO (DSL)</a:t>
            </a:r>
          </a:p>
        </p:txBody>
      </p:sp>
      <p:sp>
        <p:nvSpPr>
          <p:cNvPr id="4" name="Marcador de texto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rtlCol="0">
            <a:normAutofit/>
          </a:bodyPr>
          <a:lstStyle/>
          <a:p>
            <a:pPr rtl="0"/>
            <a:r>
              <a:rPr lang="es-MX" dirty="0">
                <a:latin typeface="system-ui"/>
              </a:rPr>
              <a:t>E</a:t>
            </a:r>
            <a:r>
              <a:rPr lang="es-MX" b="0" i="0" dirty="0">
                <a:effectLst/>
                <a:latin typeface="system-ui"/>
              </a:rPr>
              <a:t>s un lenguaje de programación con un nivel superior de abstracción optimizado para una clase específica de problemas.</a:t>
            </a:r>
            <a:endParaRPr lang="es-ES" dirty="0"/>
          </a:p>
        </p:txBody>
      </p:sp>
      <p:sp>
        <p:nvSpPr>
          <p:cNvPr id="5" name="Marcador de texto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rtlCol="0">
            <a:normAutofit fontScale="85000" lnSpcReduction="10000"/>
          </a:bodyPr>
          <a:lstStyle/>
          <a:p>
            <a:pPr rtl="0"/>
            <a:r>
              <a:rPr lang="es-ES" dirty="0"/>
              <a:t>MANEJO DE ALGEBRA Y CALCULO RELACIONAL</a:t>
            </a:r>
          </a:p>
        </p:txBody>
      </p:sp>
      <p:sp>
        <p:nvSpPr>
          <p:cNvPr id="6" name="Marcador de texto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rtlCol="0"/>
          <a:lstStyle/>
          <a:p>
            <a:pPr rtl="0"/>
            <a:r>
              <a:rPr lang="es-ES" dirty="0"/>
              <a:t>SQL nos permite por medio de operaciones lógicas y relacionales recuperar solo cierta porción de datos</a:t>
            </a:r>
          </a:p>
        </p:txBody>
      </p:sp>
      <p:sp>
        <p:nvSpPr>
          <p:cNvPr id="7" name="Marcador de texto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rtlCol="0">
            <a:normAutofit lnSpcReduction="10000"/>
          </a:bodyPr>
          <a:lstStyle/>
          <a:p>
            <a:pPr rtl="0"/>
            <a:r>
              <a:rPr lang="es-ES" dirty="0"/>
              <a:t>BASES DE DATOS </a:t>
            </a:r>
          </a:p>
        </p:txBody>
      </p:sp>
      <p:sp>
        <p:nvSpPr>
          <p:cNvPr id="8" name="Marcador de texto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rtlCol="0"/>
          <a:lstStyle/>
          <a:p>
            <a:pPr rtl="0"/>
            <a:r>
              <a:rPr lang="es-ES" dirty="0"/>
              <a:t>¿Qué es una base de datos? Lo vamos a abordar de manera detallada</a:t>
            </a:r>
          </a:p>
        </p:txBody>
      </p:sp>
      <p:sp>
        <p:nvSpPr>
          <p:cNvPr id="9" name="Marcador de texto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rtlCol="0">
            <a:normAutofit fontScale="92500"/>
          </a:bodyPr>
          <a:lstStyle/>
          <a:p>
            <a:pPr rtl="0"/>
            <a:r>
              <a:rPr lang="es-ES" dirty="0"/>
              <a:t>SISTEMA DE GESTION DE BASES DE DATOS</a:t>
            </a:r>
          </a:p>
        </p:txBody>
      </p:sp>
      <p:sp>
        <p:nvSpPr>
          <p:cNvPr id="10" name="Marcador de texto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rtlCol="0"/>
          <a:lstStyle/>
          <a:p>
            <a:pPr rtl="0"/>
            <a:r>
              <a:rPr lang="es-ES" dirty="0"/>
              <a:t>Conocido también como DBMS, ¿Qué es un DBMS?</a:t>
            </a:r>
          </a:p>
        </p:txBody>
      </p:sp>
      <p:sp>
        <p:nvSpPr>
          <p:cNvPr id="20" name="Marcador de fecha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rtlCol="0"/>
          <a:lstStyle/>
          <a:p>
            <a:pPr rtl="0"/>
            <a:r>
              <a:rPr lang="es-ES" dirty="0"/>
              <a:t>2021</a:t>
            </a:r>
          </a:p>
        </p:txBody>
      </p:sp>
      <p:sp>
        <p:nvSpPr>
          <p:cNvPr id="21" name="Marcador de pie de página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rtlCol="0"/>
          <a:lstStyle/>
          <a:p>
            <a:pPr rtl="0"/>
            <a:r>
              <a:rPr lang="es-ES" dirty="0"/>
              <a:t>Taller practicas intermedias</a:t>
            </a:r>
          </a:p>
        </p:txBody>
      </p:sp>
      <p:sp>
        <p:nvSpPr>
          <p:cNvPr id="22" name="Marcador de número de diapositiva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rtlCol="0"/>
          <a:lstStyle/>
          <a:p>
            <a:pPr rtl="0"/>
            <a:fld id="{B5CEABB6-07DC-46E8-9B57-56EC44A396E5}" type="slidenum">
              <a:rPr lang="es-ES" smtClean="0"/>
              <a:pPr/>
              <a:t>5</a:t>
            </a:fld>
            <a:endParaRPr lang="es-ES"/>
          </a:p>
        </p:txBody>
      </p:sp>
    </p:spTree>
    <p:extLst>
      <p:ext uri="{BB962C8B-B14F-4D97-AF65-F5344CB8AC3E}">
        <p14:creationId xmlns:p14="http://schemas.microsoft.com/office/powerpoint/2010/main" val="184494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wipe(down)">
                                      <p:cBhvr>
                                        <p:cTn id="23" dur="580">
                                          <p:stCondLst>
                                            <p:cond delay="0"/>
                                          </p:stCondLst>
                                        </p:cTn>
                                        <p:tgtEl>
                                          <p:spTgt spid="4">
                                            <p:txEl>
                                              <p:pRg st="0" end="0"/>
                                            </p:txEl>
                                          </p:spTgt>
                                        </p:tgtEl>
                                      </p:cBhvr>
                                    </p:animEffect>
                                    <p:anim calcmode="lin" valueType="num">
                                      <p:cBhvr>
                                        <p:cTn id="24"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4">
                                            <p:txEl>
                                              <p:pRg st="0" end="0"/>
                                            </p:txEl>
                                          </p:spTgt>
                                        </p:tgtEl>
                                      </p:cBhvr>
                                      <p:to x="100000" y="60000"/>
                                    </p:animScale>
                                    <p:animScale>
                                      <p:cBhvr>
                                        <p:cTn id="30" dur="166" decel="50000">
                                          <p:stCondLst>
                                            <p:cond delay="676"/>
                                          </p:stCondLst>
                                        </p:cTn>
                                        <p:tgtEl>
                                          <p:spTgt spid="4">
                                            <p:txEl>
                                              <p:pRg st="0" end="0"/>
                                            </p:txEl>
                                          </p:spTgt>
                                        </p:tgtEl>
                                      </p:cBhvr>
                                      <p:to x="100000" y="100000"/>
                                    </p:animScale>
                                    <p:animScale>
                                      <p:cBhvr>
                                        <p:cTn id="31" dur="26">
                                          <p:stCondLst>
                                            <p:cond delay="1312"/>
                                          </p:stCondLst>
                                        </p:cTn>
                                        <p:tgtEl>
                                          <p:spTgt spid="4">
                                            <p:txEl>
                                              <p:pRg st="0" end="0"/>
                                            </p:txEl>
                                          </p:spTgt>
                                        </p:tgtEl>
                                      </p:cBhvr>
                                      <p:to x="100000" y="80000"/>
                                    </p:animScale>
                                    <p:animScale>
                                      <p:cBhvr>
                                        <p:cTn id="32" dur="166" decel="50000">
                                          <p:stCondLst>
                                            <p:cond delay="1338"/>
                                          </p:stCondLst>
                                        </p:cTn>
                                        <p:tgtEl>
                                          <p:spTgt spid="4">
                                            <p:txEl>
                                              <p:pRg st="0" end="0"/>
                                            </p:txEl>
                                          </p:spTgt>
                                        </p:tgtEl>
                                      </p:cBhvr>
                                      <p:to x="100000" y="100000"/>
                                    </p:animScale>
                                    <p:animScale>
                                      <p:cBhvr>
                                        <p:cTn id="33" dur="26">
                                          <p:stCondLst>
                                            <p:cond delay="1642"/>
                                          </p:stCondLst>
                                        </p:cTn>
                                        <p:tgtEl>
                                          <p:spTgt spid="4">
                                            <p:txEl>
                                              <p:pRg st="0" end="0"/>
                                            </p:txEl>
                                          </p:spTgt>
                                        </p:tgtEl>
                                      </p:cBhvr>
                                      <p:to x="100000" y="90000"/>
                                    </p:animScale>
                                    <p:animScale>
                                      <p:cBhvr>
                                        <p:cTn id="34" dur="166" decel="50000">
                                          <p:stCondLst>
                                            <p:cond delay="1668"/>
                                          </p:stCondLst>
                                        </p:cTn>
                                        <p:tgtEl>
                                          <p:spTgt spid="4">
                                            <p:txEl>
                                              <p:pRg st="0" end="0"/>
                                            </p:txEl>
                                          </p:spTgt>
                                        </p:tgtEl>
                                      </p:cBhvr>
                                      <p:to x="100000" y="100000"/>
                                    </p:animScale>
                                    <p:animScale>
                                      <p:cBhvr>
                                        <p:cTn id="35" dur="26">
                                          <p:stCondLst>
                                            <p:cond delay="1808"/>
                                          </p:stCondLst>
                                        </p:cTn>
                                        <p:tgtEl>
                                          <p:spTgt spid="4">
                                            <p:txEl>
                                              <p:pRg st="0" end="0"/>
                                            </p:txEl>
                                          </p:spTgt>
                                        </p:tgtEl>
                                      </p:cBhvr>
                                      <p:to x="100000" y="95000"/>
                                    </p:animScale>
                                    <p:animScale>
                                      <p:cBhvr>
                                        <p:cTn id="36" dur="166" decel="50000">
                                          <p:stCondLst>
                                            <p:cond delay="1834"/>
                                          </p:stCondLst>
                                        </p:cTn>
                                        <p:tgtEl>
                                          <p:spTgt spid="4">
                                            <p:txEl>
                                              <p:pRg st="0" end="0"/>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5">
                                            <p:txEl>
                                              <p:pRg st="0" end="0"/>
                                            </p:txEl>
                                          </p:spTgt>
                                        </p:tgtEl>
                                        <p:attrNameLst>
                                          <p:attrName>style.visibility</p:attrName>
                                        </p:attrNameLst>
                                      </p:cBhvr>
                                      <p:to>
                                        <p:strVal val="visible"/>
                                      </p:to>
                                    </p:set>
                                    <p:animEffect transition="in" filter="wipe(down)">
                                      <p:cBhvr>
                                        <p:cTn id="41" dur="580">
                                          <p:stCondLst>
                                            <p:cond delay="0"/>
                                          </p:stCondLst>
                                        </p:cTn>
                                        <p:tgtEl>
                                          <p:spTgt spid="5">
                                            <p:txEl>
                                              <p:pRg st="0" end="0"/>
                                            </p:txEl>
                                          </p:spTgt>
                                        </p:tgtEl>
                                      </p:cBhvr>
                                    </p:animEffect>
                                    <p:anim calcmode="lin" valueType="num">
                                      <p:cBhvr>
                                        <p:cTn id="42"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5">
                                            <p:txEl>
                                              <p:pRg st="0" end="0"/>
                                            </p:txEl>
                                          </p:spTgt>
                                        </p:tgtEl>
                                      </p:cBhvr>
                                      <p:to x="100000" y="60000"/>
                                    </p:animScale>
                                    <p:animScale>
                                      <p:cBhvr>
                                        <p:cTn id="48" dur="166" decel="50000">
                                          <p:stCondLst>
                                            <p:cond delay="676"/>
                                          </p:stCondLst>
                                        </p:cTn>
                                        <p:tgtEl>
                                          <p:spTgt spid="5">
                                            <p:txEl>
                                              <p:pRg st="0" end="0"/>
                                            </p:txEl>
                                          </p:spTgt>
                                        </p:tgtEl>
                                      </p:cBhvr>
                                      <p:to x="100000" y="100000"/>
                                    </p:animScale>
                                    <p:animScale>
                                      <p:cBhvr>
                                        <p:cTn id="49" dur="26">
                                          <p:stCondLst>
                                            <p:cond delay="1312"/>
                                          </p:stCondLst>
                                        </p:cTn>
                                        <p:tgtEl>
                                          <p:spTgt spid="5">
                                            <p:txEl>
                                              <p:pRg st="0" end="0"/>
                                            </p:txEl>
                                          </p:spTgt>
                                        </p:tgtEl>
                                      </p:cBhvr>
                                      <p:to x="100000" y="80000"/>
                                    </p:animScale>
                                    <p:animScale>
                                      <p:cBhvr>
                                        <p:cTn id="50" dur="166" decel="50000">
                                          <p:stCondLst>
                                            <p:cond delay="1338"/>
                                          </p:stCondLst>
                                        </p:cTn>
                                        <p:tgtEl>
                                          <p:spTgt spid="5">
                                            <p:txEl>
                                              <p:pRg st="0" end="0"/>
                                            </p:txEl>
                                          </p:spTgt>
                                        </p:tgtEl>
                                      </p:cBhvr>
                                      <p:to x="100000" y="100000"/>
                                    </p:animScale>
                                    <p:animScale>
                                      <p:cBhvr>
                                        <p:cTn id="51" dur="26">
                                          <p:stCondLst>
                                            <p:cond delay="1642"/>
                                          </p:stCondLst>
                                        </p:cTn>
                                        <p:tgtEl>
                                          <p:spTgt spid="5">
                                            <p:txEl>
                                              <p:pRg st="0" end="0"/>
                                            </p:txEl>
                                          </p:spTgt>
                                        </p:tgtEl>
                                      </p:cBhvr>
                                      <p:to x="100000" y="90000"/>
                                    </p:animScale>
                                    <p:animScale>
                                      <p:cBhvr>
                                        <p:cTn id="52" dur="166" decel="50000">
                                          <p:stCondLst>
                                            <p:cond delay="1668"/>
                                          </p:stCondLst>
                                        </p:cTn>
                                        <p:tgtEl>
                                          <p:spTgt spid="5">
                                            <p:txEl>
                                              <p:pRg st="0" end="0"/>
                                            </p:txEl>
                                          </p:spTgt>
                                        </p:tgtEl>
                                      </p:cBhvr>
                                      <p:to x="100000" y="100000"/>
                                    </p:animScale>
                                    <p:animScale>
                                      <p:cBhvr>
                                        <p:cTn id="53" dur="26">
                                          <p:stCondLst>
                                            <p:cond delay="1808"/>
                                          </p:stCondLst>
                                        </p:cTn>
                                        <p:tgtEl>
                                          <p:spTgt spid="5">
                                            <p:txEl>
                                              <p:pRg st="0" end="0"/>
                                            </p:txEl>
                                          </p:spTgt>
                                        </p:tgtEl>
                                      </p:cBhvr>
                                      <p:to x="100000" y="95000"/>
                                    </p:animScale>
                                    <p:animScale>
                                      <p:cBhvr>
                                        <p:cTn id="54" dur="166" decel="50000">
                                          <p:stCondLst>
                                            <p:cond delay="1834"/>
                                          </p:stCondLst>
                                        </p:cTn>
                                        <p:tgtEl>
                                          <p:spTgt spid="5">
                                            <p:txEl>
                                              <p:pRg st="0" end="0"/>
                                            </p:txEl>
                                          </p:spTgt>
                                        </p:tgtEl>
                                      </p:cBhvr>
                                      <p:to x="100000" y="100000"/>
                                    </p:animScale>
                                  </p:childTnLst>
                                </p:cTn>
                              </p:par>
                              <p:par>
                                <p:cTn id="55" presetID="26" presetClass="entr" presetSubtype="0" fill="hold" grpId="0" nodeType="withEffect">
                                  <p:stCondLst>
                                    <p:cond delay="0"/>
                                  </p:stCondLst>
                                  <p:childTnLst>
                                    <p:set>
                                      <p:cBhvr>
                                        <p:cTn id="56" dur="1" fill="hold">
                                          <p:stCondLst>
                                            <p:cond delay="0"/>
                                          </p:stCondLst>
                                        </p:cTn>
                                        <p:tgtEl>
                                          <p:spTgt spid="6">
                                            <p:txEl>
                                              <p:pRg st="0" end="0"/>
                                            </p:txEl>
                                          </p:spTgt>
                                        </p:tgtEl>
                                        <p:attrNameLst>
                                          <p:attrName>style.visibility</p:attrName>
                                        </p:attrNameLst>
                                      </p:cBhvr>
                                      <p:to>
                                        <p:strVal val="visible"/>
                                      </p:to>
                                    </p:set>
                                    <p:animEffect transition="in" filter="wipe(down)">
                                      <p:cBhvr>
                                        <p:cTn id="57" dur="580">
                                          <p:stCondLst>
                                            <p:cond delay="0"/>
                                          </p:stCondLst>
                                        </p:cTn>
                                        <p:tgtEl>
                                          <p:spTgt spid="6">
                                            <p:txEl>
                                              <p:pRg st="0" end="0"/>
                                            </p:txEl>
                                          </p:spTgt>
                                        </p:tgtEl>
                                      </p:cBhvr>
                                    </p:animEffect>
                                    <p:anim calcmode="lin" valueType="num">
                                      <p:cBhvr>
                                        <p:cTn id="58"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6">
                                            <p:txEl>
                                              <p:pRg st="0" end="0"/>
                                            </p:txEl>
                                          </p:spTgt>
                                        </p:tgtEl>
                                      </p:cBhvr>
                                      <p:to x="100000" y="60000"/>
                                    </p:animScale>
                                    <p:animScale>
                                      <p:cBhvr>
                                        <p:cTn id="64" dur="166" decel="50000">
                                          <p:stCondLst>
                                            <p:cond delay="676"/>
                                          </p:stCondLst>
                                        </p:cTn>
                                        <p:tgtEl>
                                          <p:spTgt spid="6">
                                            <p:txEl>
                                              <p:pRg st="0" end="0"/>
                                            </p:txEl>
                                          </p:spTgt>
                                        </p:tgtEl>
                                      </p:cBhvr>
                                      <p:to x="100000" y="100000"/>
                                    </p:animScale>
                                    <p:animScale>
                                      <p:cBhvr>
                                        <p:cTn id="65" dur="26">
                                          <p:stCondLst>
                                            <p:cond delay="1312"/>
                                          </p:stCondLst>
                                        </p:cTn>
                                        <p:tgtEl>
                                          <p:spTgt spid="6">
                                            <p:txEl>
                                              <p:pRg st="0" end="0"/>
                                            </p:txEl>
                                          </p:spTgt>
                                        </p:tgtEl>
                                      </p:cBhvr>
                                      <p:to x="100000" y="80000"/>
                                    </p:animScale>
                                    <p:animScale>
                                      <p:cBhvr>
                                        <p:cTn id="66" dur="166" decel="50000">
                                          <p:stCondLst>
                                            <p:cond delay="1338"/>
                                          </p:stCondLst>
                                        </p:cTn>
                                        <p:tgtEl>
                                          <p:spTgt spid="6">
                                            <p:txEl>
                                              <p:pRg st="0" end="0"/>
                                            </p:txEl>
                                          </p:spTgt>
                                        </p:tgtEl>
                                      </p:cBhvr>
                                      <p:to x="100000" y="100000"/>
                                    </p:animScale>
                                    <p:animScale>
                                      <p:cBhvr>
                                        <p:cTn id="67" dur="26">
                                          <p:stCondLst>
                                            <p:cond delay="1642"/>
                                          </p:stCondLst>
                                        </p:cTn>
                                        <p:tgtEl>
                                          <p:spTgt spid="6">
                                            <p:txEl>
                                              <p:pRg st="0" end="0"/>
                                            </p:txEl>
                                          </p:spTgt>
                                        </p:tgtEl>
                                      </p:cBhvr>
                                      <p:to x="100000" y="90000"/>
                                    </p:animScale>
                                    <p:animScale>
                                      <p:cBhvr>
                                        <p:cTn id="68" dur="166" decel="50000">
                                          <p:stCondLst>
                                            <p:cond delay="1668"/>
                                          </p:stCondLst>
                                        </p:cTn>
                                        <p:tgtEl>
                                          <p:spTgt spid="6">
                                            <p:txEl>
                                              <p:pRg st="0" end="0"/>
                                            </p:txEl>
                                          </p:spTgt>
                                        </p:tgtEl>
                                      </p:cBhvr>
                                      <p:to x="100000" y="100000"/>
                                    </p:animScale>
                                    <p:animScale>
                                      <p:cBhvr>
                                        <p:cTn id="69" dur="26">
                                          <p:stCondLst>
                                            <p:cond delay="1808"/>
                                          </p:stCondLst>
                                        </p:cTn>
                                        <p:tgtEl>
                                          <p:spTgt spid="6">
                                            <p:txEl>
                                              <p:pRg st="0" end="0"/>
                                            </p:txEl>
                                          </p:spTgt>
                                        </p:tgtEl>
                                      </p:cBhvr>
                                      <p:to x="100000" y="95000"/>
                                    </p:animScale>
                                    <p:animScale>
                                      <p:cBhvr>
                                        <p:cTn id="70" dur="166" decel="50000">
                                          <p:stCondLst>
                                            <p:cond delay="1834"/>
                                          </p:stCondLst>
                                        </p:cTn>
                                        <p:tgtEl>
                                          <p:spTgt spid="6">
                                            <p:txEl>
                                              <p:pRg st="0" end="0"/>
                                            </p:txEl>
                                          </p:spTgt>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grpId="0" nodeType="clickEffect">
                                  <p:stCondLst>
                                    <p:cond delay="0"/>
                                  </p:stCondLst>
                                  <p:childTnLst>
                                    <p:set>
                                      <p:cBhvr>
                                        <p:cTn id="74" dur="1" fill="hold">
                                          <p:stCondLst>
                                            <p:cond delay="0"/>
                                          </p:stCondLst>
                                        </p:cTn>
                                        <p:tgtEl>
                                          <p:spTgt spid="7">
                                            <p:txEl>
                                              <p:pRg st="0" end="0"/>
                                            </p:txEl>
                                          </p:spTgt>
                                        </p:tgtEl>
                                        <p:attrNameLst>
                                          <p:attrName>style.visibility</p:attrName>
                                        </p:attrNameLst>
                                      </p:cBhvr>
                                      <p:to>
                                        <p:strVal val="visible"/>
                                      </p:to>
                                    </p:set>
                                    <p:animEffect transition="in" filter="wipe(down)">
                                      <p:cBhvr>
                                        <p:cTn id="75" dur="580">
                                          <p:stCondLst>
                                            <p:cond delay="0"/>
                                          </p:stCondLst>
                                        </p:cTn>
                                        <p:tgtEl>
                                          <p:spTgt spid="7">
                                            <p:txEl>
                                              <p:pRg st="0" end="0"/>
                                            </p:txEl>
                                          </p:spTgt>
                                        </p:tgtEl>
                                      </p:cBhvr>
                                    </p:animEffect>
                                    <p:anim calcmode="lin" valueType="num">
                                      <p:cBhvr>
                                        <p:cTn id="76" dur="1822" tmFilter="0,0; 0.14,0.36; 0.43,0.73; 0.71,0.91; 1.0,1.0">
                                          <p:stCondLst>
                                            <p:cond delay="0"/>
                                          </p:stCondLst>
                                        </p:cTn>
                                        <p:tgtEl>
                                          <p:spTgt spid="7">
                                            <p:txEl>
                                              <p:pRg st="0" end="0"/>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7">
                                            <p:txEl>
                                              <p:pRg st="0" end="0"/>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7">
                                            <p:txEl>
                                              <p:pRg st="0" end="0"/>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7">
                                            <p:txEl>
                                              <p:pRg st="0" end="0"/>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7">
                                            <p:txEl>
                                              <p:pRg st="0" end="0"/>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7">
                                            <p:txEl>
                                              <p:pRg st="0" end="0"/>
                                            </p:txEl>
                                          </p:spTgt>
                                        </p:tgtEl>
                                      </p:cBhvr>
                                      <p:to x="100000" y="60000"/>
                                    </p:animScale>
                                    <p:animScale>
                                      <p:cBhvr>
                                        <p:cTn id="82" dur="166" decel="50000">
                                          <p:stCondLst>
                                            <p:cond delay="676"/>
                                          </p:stCondLst>
                                        </p:cTn>
                                        <p:tgtEl>
                                          <p:spTgt spid="7">
                                            <p:txEl>
                                              <p:pRg st="0" end="0"/>
                                            </p:txEl>
                                          </p:spTgt>
                                        </p:tgtEl>
                                      </p:cBhvr>
                                      <p:to x="100000" y="100000"/>
                                    </p:animScale>
                                    <p:animScale>
                                      <p:cBhvr>
                                        <p:cTn id="83" dur="26">
                                          <p:stCondLst>
                                            <p:cond delay="1312"/>
                                          </p:stCondLst>
                                        </p:cTn>
                                        <p:tgtEl>
                                          <p:spTgt spid="7">
                                            <p:txEl>
                                              <p:pRg st="0" end="0"/>
                                            </p:txEl>
                                          </p:spTgt>
                                        </p:tgtEl>
                                      </p:cBhvr>
                                      <p:to x="100000" y="80000"/>
                                    </p:animScale>
                                    <p:animScale>
                                      <p:cBhvr>
                                        <p:cTn id="84" dur="166" decel="50000">
                                          <p:stCondLst>
                                            <p:cond delay="1338"/>
                                          </p:stCondLst>
                                        </p:cTn>
                                        <p:tgtEl>
                                          <p:spTgt spid="7">
                                            <p:txEl>
                                              <p:pRg st="0" end="0"/>
                                            </p:txEl>
                                          </p:spTgt>
                                        </p:tgtEl>
                                      </p:cBhvr>
                                      <p:to x="100000" y="100000"/>
                                    </p:animScale>
                                    <p:animScale>
                                      <p:cBhvr>
                                        <p:cTn id="85" dur="26">
                                          <p:stCondLst>
                                            <p:cond delay="1642"/>
                                          </p:stCondLst>
                                        </p:cTn>
                                        <p:tgtEl>
                                          <p:spTgt spid="7">
                                            <p:txEl>
                                              <p:pRg st="0" end="0"/>
                                            </p:txEl>
                                          </p:spTgt>
                                        </p:tgtEl>
                                      </p:cBhvr>
                                      <p:to x="100000" y="90000"/>
                                    </p:animScale>
                                    <p:animScale>
                                      <p:cBhvr>
                                        <p:cTn id="86" dur="166" decel="50000">
                                          <p:stCondLst>
                                            <p:cond delay="1668"/>
                                          </p:stCondLst>
                                        </p:cTn>
                                        <p:tgtEl>
                                          <p:spTgt spid="7">
                                            <p:txEl>
                                              <p:pRg st="0" end="0"/>
                                            </p:txEl>
                                          </p:spTgt>
                                        </p:tgtEl>
                                      </p:cBhvr>
                                      <p:to x="100000" y="100000"/>
                                    </p:animScale>
                                    <p:animScale>
                                      <p:cBhvr>
                                        <p:cTn id="87" dur="26">
                                          <p:stCondLst>
                                            <p:cond delay="1808"/>
                                          </p:stCondLst>
                                        </p:cTn>
                                        <p:tgtEl>
                                          <p:spTgt spid="7">
                                            <p:txEl>
                                              <p:pRg st="0" end="0"/>
                                            </p:txEl>
                                          </p:spTgt>
                                        </p:tgtEl>
                                      </p:cBhvr>
                                      <p:to x="100000" y="95000"/>
                                    </p:animScale>
                                    <p:animScale>
                                      <p:cBhvr>
                                        <p:cTn id="88" dur="166" decel="50000">
                                          <p:stCondLst>
                                            <p:cond delay="1834"/>
                                          </p:stCondLst>
                                        </p:cTn>
                                        <p:tgtEl>
                                          <p:spTgt spid="7">
                                            <p:txEl>
                                              <p:pRg st="0" end="0"/>
                                            </p:txEl>
                                          </p:spTgt>
                                        </p:tgtEl>
                                      </p:cBhvr>
                                      <p:to x="100000" y="100000"/>
                                    </p:animScale>
                                  </p:childTnLst>
                                </p:cTn>
                              </p:par>
                              <p:par>
                                <p:cTn id="89" presetID="26" presetClass="entr" presetSubtype="0" fill="hold" grpId="0" nodeType="withEffect">
                                  <p:stCondLst>
                                    <p:cond delay="0"/>
                                  </p:stCondLst>
                                  <p:childTnLst>
                                    <p:set>
                                      <p:cBhvr>
                                        <p:cTn id="90" dur="1" fill="hold">
                                          <p:stCondLst>
                                            <p:cond delay="0"/>
                                          </p:stCondLst>
                                        </p:cTn>
                                        <p:tgtEl>
                                          <p:spTgt spid="8">
                                            <p:txEl>
                                              <p:pRg st="0" end="0"/>
                                            </p:txEl>
                                          </p:spTgt>
                                        </p:tgtEl>
                                        <p:attrNameLst>
                                          <p:attrName>style.visibility</p:attrName>
                                        </p:attrNameLst>
                                      </p:cBhvr>
                                      <p:to>
                                        <p:strVal val="visible"/>
                                      </p:to>
                                    </p:set>
                                    <p:animEffect transition="in" filter="wipe(down)">
                                      <p:cBhvr>
                                        <p:cTn id="91" dur="580">
                                          <p:stCondLst>
                                            <p:cond delay="0"/>
                                          </p:stCondLst>
                                        </p:cTn>
                                        <p:tgtEl>
                                          <p:spTgt spid="8">
                                            <p:txEl>
                                              <p:pRg st="0" end="0"/>
                                            </p:txEl>
                                          </p:spTgt>
                                        </p:tgtEl>
                                      </p:cBhvr>
                                    </p:animEffect>
                                    <p:anim calcmode="lin" valueType="num">
                                      <p:cBhvr>
                                        <p:cTn id="92"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97" dur="26">
                                          <p:stCondLst>
                                            <p:cond delay="650"/>
                                          </p:stCondLst>
                                        </p:cTn>
                                        <p:tgtEl>
                                          <p:spTgt spid="8">
                                            <p:txEl>
                                              <p:pRg st="0" end="0"/>
                                            </p:txEl>
                                          </p:spTgt>
                                        </p:tgtEl>
                                      </p:cBhvr>
                                      <p:to x="100000" y="60000"/>
                                    </p:animScale>
                                    <p:animScale>
                                      <p:cBhvr>
                                        <p:cTn id="98" dur="166" decel="50000">
                                          <p:stCondLst>
                                            <p:cond delay="676"/>
                                          </p:stCondLst>
                                        </p:cTn>
                                        <p:tgtEl>
                                          <p:spTgt spid="8">
                                            <p:txEl>
                                              <p:pRg st="0" end="0"/>
                                            </p:txEl>
                                          </p:spTgt>
                                        </p:tgtEl>
                                      </p:cBhvr>
                                      <p:to x="100000" y="100000"/>
                                    </p:animScale>
                                    <p:animScale>
                                      <p:cBhvr>
                                        <p:cTn id="99" dur="26">
                                          <p:stCondLst>
                                            <p:cond delay="1312"/>
                                          </p:stCondLst>
                                        </p:cTn>
                                        <p:tgtEl>
                                          <p:spTgt spid="8">
                                            <p:txEl>
                                              <p:pRg st="0" end="0"/>
                                            </p:txEl>
                                          </p:spTgt>
                                        </p:tgtEl>
                                      </p:cBhvr>
                                      <p:to x="100000" y="80000"/>
                                    </p:animScale>
                                    <p:animScale>
                                      <p:cBhvr>
                                        <p:cTn id="100" dur="166" decel="50000">
                                          <p:stCondLst>
                                            <p:cond delay="1338"/>
                                          </p:stCondLst>
                                        </p:cTn>
                                        <p:tgtEl>
                                          <p:spTgt spid="8">
                                            <p:txEl>
                                              <p:pRg st="0" end="0"/>
                                            </p:txEl>
                                          </p:spTgt>
                                        </p:tgtEl>
                                      </p:cBhvr>
                                      <p:to x="100000" y="100000"/>
                                    </p:animScale>
                                    <p:animScale>
                                      <p:cBhvr>
                                        <p:cTn id="101" dur="26">
                                          <p:stCondLst>
                                            <p:cond delay="1642"/>
                                          </p:stCondLst>
                                        </p:cTn>
                                        <p:tgtEl>
                                          <p:spTgt spid="8">
                                            <p:txEl>
                                              <p:pRg st="0" end="0"/>
                                            </p:txEl>
                                          </p:spTgt>
                                        </p:tgtEl>
                                      </p:cBhvr>
                                      <p:to x="100000" y="90000"/>
                                    </p:animScale>
                                    <p:animScale>
                                      <p:cBhvr>
                                        <p:cTn id="102" dur="166" decel="50000">
                                          <p:stCondLst>
                                            <p:cond delay="1668"/>
                                          </p:stCondLst>
                                        </p:cTn>
                                        <p:tgtEl>
                                          <p:spTgt spid="8">
                                            <p:txEl>
                                              <p:pRg st="0" end="0"/>
                                            </p:txEl>
                                          </p:spTgt>
                                        </p:tgtEl>
                                      </p:cBhvr>
                                      <p:to x="100000" y="100000"/>
                                    </p:animScale>
                                    <p:animScale>
                                      <p:cBhvr>
                                        <p:cTn id="103" dur="26">
                                          <p:stCondLst>
                                            <p:cond delay="1808"/>
                                          </p:stCondLst>
                                        </p:cTn>
                                        <p:tgtEl>
                                          <p:spTgt spid="8">
                                            <p:txEl>
                                              <p:pRg st="0" end="0"/>
                                            </p:txEl>
                                          </p:spTgt>
                                        </p:tgtEl>
                                      </p:cBhvr>
                                      <p:to x="100000" y="95000"/>
                                    </p:animScale>
                                    <p:animScale>
                                      <p:cBhvr>
                                        <p:cTn id="104" dur="166" decel="50000">
                                          <p:stCondLst>
                                            <p:cond delay="1834"/>
                                          </p:stCondLst>
                                        </p:cTn>
                                        <p:tgtEl>
                                          <p:spTgt spid="8">
                                            <p:txEl>
                                              <p:pRg st="0" end="0"/>
                                            </p:txEl>
                                          </p:spTgt>
                                        </p:tgtEl>
                                      </p:cBhvr>
                                      <p:to x="100000" y="100000"/>
                                    </p:animScale>
                                  </p:childTnLst>
                                </p:cTn>
                              </p:par>
                            </p:childTnLst>
                          </p:cTn>
                        </p:par>
                      </p:childTnLst>
                    </p:cTn>
                  </p:par>
                  <p:par>
                    <p:cTn id="105" fill="hold">
                      <p:stCondLst>
                        <p:cond delay="indefinite"/>
                      </p:stCondLst>
                      <p:childTnLst>
                        <p:par>
                          <p:cTn id="106" fill="hold">
                            <p:stCondLst>
                              <p:cond delay="0"/>
                            </p:stCondLst>
                            <p:childTnLst>
                              <p:par>
                                <p:cTn id="107" presetID="26" presetClass="entr" presetSubtype="0" fill="hold" grpId="0" nodeType="clickEffect">
                                  <p:stCondLst>
                                    <p:cond delay="0"/>
                                  </p:stCondLst>
                                  <p:childTnLst>
                                    <p:set>
                                      <p:cBhvr>
                                        <p:cTn id="108" dur="1" fill="hold">
                                          <p:stCondLst>
                                            <p:cond delay="0"/>
                                          </p:stCondLst>
                                        </p:cTn>
                                        <p:tgtEl>
                                          <p:spTgt spid="9">
                                            <p:txEl>
                                              <p:pRg st="0" end="0"/>
                                            </p:txEl>
                                          </p:spTgt>
                                        </p:tgtEl>
                                        <p:attrNameLst>
                                          <p:attrName>style.visibility</p:attrName>
                                        </p:attrNameLst>
                                      </p:cBhvr>
                                      <p:to>
                                        <p:strVal val="visible"/>
                                      </p:to>
                                    </p:set>
                                    <p:animEffect transition="in" filter="wipe(down)">
                                      <p:cBhvr>
                                        <p:cTn id="109" dur="580">
                                          <p:stCondLst>
                                            <p:cond delay="0"/>
                                          </p:stCondLst>
                                        </p:cTn>
                                        <p:tgtEl>
                                          <p:spTgt spid="9">
                                            <p:txEl>
                                              <p:pRg st="0" end="0"/>
                                            </p:txEl>
                                          </p:spTgt>
                                        </p:tgtEl>
                                      </p:cBhvr>
                                    </p:animEffect>
                                    <p:anim calcmode="lin" valueType="num">
                                      <p:cBhvr>
                                        <p:cTn id="110"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115" dur="26">
                                          <p:stCondLst>
                                            <p:cond delay="650"/>
                                          </p:stCondLst>
                                        </p:cTn>
                                        <p:tgtEl>
                                          <p:spTgt spid="9">
                                            <p:txEl>
                                              <p:pRg st="0" end="0"/>
                                            </p:txEl>
                                          </p:spTgt>
                                        </p:tgtEl>
                                      </p:cBhvr>
                                      <p:to x="100000" y="60000"/>
                                    </p:animScale>
                                    <p:animScale>
                                      <p:cBhvr>
                                        <p:cTn id="116" dur="166" decel="50000">
                                          <p:stCondLst>
                                            <p:cond delay="676"/>
                                          </p:stCondLst>
                                        </p:cTn>
                                        <p:tgtEl>
                                          <p:spTgt spid="9">
                                            <p:txEl>
                                              <p:pRg st="0" end="0"/>
                                            </p:txEl>
                                          </p:spTgt>
                                        </p:tgtEl>
                                      </p:cBhvr>
                                      <p:to x="100000" y="100000"/>
                                    </p:animScale>
                                    <p:animScale>
                                      <p:cBhvr>
                                        <p:cTn id="117" dur="26">
                                          <p:stCondLst>
                                            <p:cond delay="1312"/>
                                          </p:stCondLst>
                                        </p:cTn>
                                        <p:tgtEl>
                                          <p:spTgt spid="9">
                                            <p:txEl>
                                              <p:pRg st="0" end="0"/>
                                            </p:txEl>
                                          </p:spTgt>
                                        </p:tgtEl>
                                      </p:cBhvr>
                                      <p:to x="100000" y="80000"/>
                                    </p:animScale>
                                    <p:animScale>
                                      <p:cBhvr>
                                        <p:cTn id="118" dur="166" decel="50000">
                                          <p:stCondLst>
                                            <p:cond delay="1338"/>
                                          </p:stCondLst>
                                        </p:cTn>
                                        <p:tgtEl>
                                          <p:spTgt spid="9">
                                            <p:txEl>
                                              <p:pRg st="0" end="0"/>
                                            </p:txEl>
                                          </p:spTgt>
                                        </p:tgtEl>
                                      </p:cBhvr>
                                      <p:to x="100000" y="100000"/>
                                    </p:animScale>
                                    <p:animScale>
                                      <p:cBhvr>
                                        <p:cTn id="119" dur="26">
                                          <p:stCondLst>
                                            <p:cond delay="1642"/>
                                          </p:stCondLst>
                                        </p:cTn>
                                        <p:tgtEl>
                                          <p:spTgt spid="9">
                                            <p:txEl>
                                              <p:pRg st="0" end="0"/>
                                            </p:txEl>
                                          </p:spTgt>
                                        </p:tgtEl>
                                      </p:cBhvr>
                                      <p:to x="100000" y="90000"/>
                                    </p:animScale>
                                    <p:animScale>
                                      <p:cBhvr>
                                        <p:cTn id="120" dur="166" decel="50000">
                                          <p:stCondLst>
                                            <p:cond delay="1668"/>
                                          </p:stCondLst>
                                        </p:cTn>
                                        <p:tgtEl>
                                          <p:spTgt spid="9">
                                            <p:txEl>
                                              <p:pRg st="0" end="0"/>
                                            </p:txEl>
                                          </p:spTgt>
                                        </p:tgtEl>
                                      </p:cBhvr>
                                      <p:to x="100000" y="100000"/>
                                    </p:animScale>
                                    <p:animScale>
                                      <p:cBhvr>
                                        <p:cTn id="121" dur="26">
                                          <p:stCondLst>
                                            <p:cond delay="1808"/>
                                          </p:stCondLst>
                                        </p:cTn>
                                        <p:tgtEl>
                                          <p:spTgt spid="9">
                                            <p:txEl>
                                              <p:pRg st="0" end="0"/>
                                            </p:txEl>
                                          </p:spTgt>
                                        </p:tgtEl>
                                      </p:cBhvr>
                                      <p:to x="100000" y="95000"/>
                                    </p:animScale>
                                    <p:animScale>
                                      <p:cBhvr>
                                        <p:cTn id="122" dur="166" decel="50000">
                                          <p:stCondLst>
                                            <p:cond delay="1834"/>
                                          </p:stCondLst>
                                        </p:cTn>
                                        <p:tgtEl>
                                          <p:spTgt spid="9">
                                            <p:txEl>
                                              <p:pRg st="0" end="0"/>
                                            </p:txEl>
                                          </p:spTgt>
                                        </p:tgtEl>
                                      </p:cBhvr>
                                      <p:to x="100000" y="100000"/>
                                    </p:animScale>
                                  </p:childTnLst>
                                </p:cTn>
                              </p:par>
                              <p:par>
                                <p:cTn id="123" presetID="26" presetClass="entr" presetSubtype="0" fill="hold" grpId="0" nodeType="withEffect">
                                  <p:stCondLst>
                                    <p:cond delay="0"/>
                                  </p:stCondLst>
                                  <p:childTnLst>
                                    <p:set>
                                      <p:cBhvr>
                                        <p:cTn id="124" dur="1" fill="hold">
                                          <p:stCondLst>
                                            <p:cond delay="0"/>
                                          </p:stCondLst>
                                        </p:cTn>
                                        <p:tgtEl>
                                          <p:spTgt spid="10">
                                            <p:txEl>
                                              <p:pRg st="0" end="0"/>
                                            </p:txEl>
                                          </p:spTgt>
                                        </p:tgtEl>
                                        <p:attrNameLst>
                                          <p:attrName>style.visibility</p:attrName>
                                        </p:attrNameLst>
                                      </p:cBhvr>
                                      <p:to>
                                        <p:strVal val="visible"/>
                                      </p:to>
                                    </p:set>
                                    <p:animEffect transition="in" filter="wipe(down)">
                                      <p:cBhvr>
                                        <p:cTn id="125" dur="580">
                                          <p:stCondLst>
                                            <p:cond delay="0"/>
                                          </p:stCondLst>
                                        </p:cTn>
                                        <p:tgtEl>
                                          <p:spTgt spid="10">
                                            <p:txEl>
                                              <p:pRg st="0" end="0"/>
                                            </p:txEl>
                                          </p:spTgt>
                                        </p:tgtEl>
                                      </p:cBhvr>
                                    </p:animEffect>
                                    <p:anim calcmode="lin" valueType="num">
                                      <p:cBhvr>
                                        <p:cTn id="126"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1" dur="26">
                                          <p:stCondLst>
                                            <p:cond delay="650"/>
                                          </p:stCondLst>
                                        </p:cTn>
                                        <p:tgtEl>
                                          <p:spTgt spid="10">
                                            <p:txEl>
                                              <p:pRg st="0" end="0"/>
                                            </p:txEl>
                                          </p:spTgt>
                                        </p:tgtEl>
                                      </p:cBhvr>
                                      <p:to x="100000" y="60000"/>
                                    </p:animScale>
                                    <p:animScale>
                                      <p:cBhvr>
                                        <p:cTn id="132" dur="166" decel="50000">
                                          <p:stCondLst>
                                            <p:cond delay="676"/>
                                          </p:stCondLst>
                                        </p:cTn>
                                        <p:tgtEl>
                                          <p:spTgt spid="10">
                                            <p:txEl>
                                              <p:pRg st="0" end="0"/>
                                            </p:txEl>
                                          </p:spTgt>
                                        </p:tgtEl>
                                      </p:cBhvr>
                                      <p:to x="100000" y="100000"/>
                                    </p:animScale>
                                    <p:animScale>
                                      <p:cBhvr>
                                        <p:cTn id="133" dur="26">
                                          <p:stCondLst>
                                            <p:cond delay="1312"/>
                                          </p:stCondLst>
                                        </p:cTn>
                                        <p:tgtEl>
                                          <p:spTgt spid="10">
                                            <p:txEl>
                                              <p:pRg st="0" end="0"/>
                                            </p:txEl>
                                          </p:spTgt>
                                        </p:tgtEl>
                                      </p:cBhvr>
                                      <p:to x="100000" y="80000"/>
                                    </p:animScale>
                                    <p:animScale>
                                      <p:cBhvr>
                                        <p:cTn id="134" dur="166" decel="50000">
                                          <p:stCondLst>
                                            <p:cond delay="1338"/>
                                          </p:stCondLst>
                                        </p:cTn>
                                        <p:tgtEl>
                                          <p:spTgt spid="10">
                                            <p:txEl>
                                              <p:pRg st="0" end="0"/>
                                            </p:txEl>
                                          </p:spTgt>
                                        </p:tgtEl>
                                      </p:cBhvr>
                                      <p:to x="100000" y="100000"/>
                                    </p:animScale>
                                    <p:animScale>
                                      <p:cBhvr>
                                        <p:cTn id="135" dur="26">
                                          <p:stCondLst>
                                            <p:cond delay="1642"/>
                                          </p:stCondLst>
                                        </p:cTn>
                                        <p:tgtEl>
                                          <p:spTgt spid="10">
                                            <p:txEl>
                                              <p:pRg st="0" end="0"/>
                                            </p:txEl>
                                          </p:spTgt>
                                        </p:tgtEl>
                                      </p:cBhvr>
                                      <p:to x="100000" y="90000"/>
                                    </p:animScale>
                                    <p:animScale>
                                      <p:cBhvr>
                                        <p:cTn id="136" dur="166" decel="50000">
                                          <p:stCondLst>
                                            <p:cond delay="1668"/>
                                          </p:stCondLst>
                                        </p:cTn>
                                        <p:tgtEl>
                                          <p:spTgt spid="10">
                                            <p:txEl>
                                              <p:pRg st="0" end="0"/>
                                            </p:txEl>
                                          </p:spTgt>
                                        </p:tgtEl>
                                      </p:cBhvr>
                                      <p:to x="100000" y="100000"/>
                                    </p:animScale>
                                    <p:animScale>
                                      <p:cBhvr>
                                        <p:cTn id="137" dur="26">
                                          <p:stCondLst>
                                            <p:cond delay="1808"/>
                                          </p:stCondLst>
                                        </p:cTn>
                                        <p:tgtEl>
                                          <p:spTgt spid="10">
                                            <p:txEl>
                                              <p:pRg st="0" end="0"/>
                                            </p:txEl>
                                          </p:spTgt>
                                        </p:tgtEl>
                                      </p:cBhvr>
                                      <p:to x="100000" y="95000"/>
                                    </p:animScale>
                                    <p:animScale>
                                      <p:cBhvr>
                                        <p:cTn id="138" dur="166" decel="50000">
                                          <p:stCondLst>
                                            <p:cond delay="1834"/>
                                          </p:stCondLst>
                                        </p:cTn>
                                        <p:tgtEl>
                                          <p:spTgt spid="10">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7" grpId="0" build="p"/>
      <p:bldP spid="8" grpId="0" build="p"/>
      <p:bldP spid="9" grpId="0" build="p"/>
      <p:bldP spid="1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rtlCol="0"/>
          <a:lstStyle/>
          <a:p>
            <a:pPr rtl="0"/>
            <a:r>
              <a:rPr lang="es-ES" dirty="0"/>
              <a:t>Base de datos </a:t>
            </a:r>
          </a:p>
        </p:txBody>
      </p:sp>
      <p:sp>
        <p:nvSpPr>
          <p:cNvPr id="3" name="Marcador de contenido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pPr rtl="0"/>
            <a:r>
              <a:rPr lang="es-MX" noProof="1"/>
              <a:t>Una base de datos es un conjunto de datos pertenecientes a un mismo contexto y almacenados sistemáticamente para su posterior uso. En este sentido; una biblioteca puede considerarse una base de datos compuesta en su mayoría por documentos y textos impresos en papel e indexados para su consulta.</a:t>
            </a:r>
            <a:endParaRPr lang="es-ES" noProof="1"/>
          </a:p>
        </p:txBody>
      </p:sp>
      <p:sp>
        <p:nvSpPr>
          <p:cNvPr id="4" name="Marcador de fecha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rtlCol="0"/>
          <a:lstStyle/>
          <a:p>
            <a:pPr rtl="0"/>
            <a:r>
              <a:rPr lang="es-ES" dirty="0"/>
              <a:t>2021</a:t>
            </a:r>
          </a:p>
        </p:txBody>
      </p:sp>
      <p:sp>
        <p:nvSpPr>
          <p:cNvPr id="5" name="Marcador de pie de página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rtlCol="0"/>
          <a:lstStyle/>
          <a:p>
            <a:pPr rtl="0"/>
            <a:r>
              <a:rPr lang="es-ES" dirty="0"/>
              <a:t>Taller practicas intermedias</a:t>
            </a:r>
          </a:p>
        </p:txBody>
      </p:sp>
      <p:sp>
        <p:nvSpPr>
          <p:cNvPr id="6" name="Marcador de número de diapositiva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s-ES" smtClean="0"/>
              <a:pPr/>
              <a:t>6</a:t>
            </a:fld>
            <a:endParaRPr lang="es-ES" dirty="0"/>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A45ACD-FE9E-4859-8EDA-374F1A411C0C}"/>
              </a:ext>
            </a:extLst>
          </p:cNvPr>
          <p:cNvSpPr>
            <a:spLocks noGrp="1"/>
          </p:cNvSpPr>
          <p:nvPr>
            <p:ph type="title"/>
          </p:nvPr>
        </p:nvSpPr>
        <p:spPr/>
        <p:txBody>
          <a:bodyPr/>
          <a:lstStyle/>
          <a:p>
            <a:r>
              <a:rPr lang="es-MX" dirty="0"/>
              <a:t>SISTEMA DE GESTION DE BASE DE DATOS (DBMS)</a:t>
            </a:r>
          </a:p>
        </p:txBody>
      </p:sp>
      <p:sp>
        <p:nvSpPr>
          <p:cNvPr id="3" name="Marcador de texto 2">
            <a:extLst>
              <a:ext uri="{FF2B5EF4-FFF2-40B4-BE49-F238E27FC236}">
                <a16:creationId xmlns:a16="http://schemas.microsoft.com/office/drawing/2014/main" id="{3AF02647-CA34-4BAA-B1A2-0ECBAE90DB6F}"/>
              </a:ext>
            </a:extLst>
          </p:cNvPr>
          <p:cNvSpPr>
            <a:spLocks noGrp="1"/>
          </p:cNvSpPr>
          <p:nvPr>
            <p:ph type="body" idx="1"/>
          </p:nvPr>
        </p:nvSpPr>
        <p:spPr/>
        <p:txBody>
          <a:bodyPr/>
          <a:lstStyle/>
          <a:p>
            <a:r>
              <a:rPr lang="es-MX" dirty="0"/>
              <a:t>Es una colección de software muy específico, orientado al manejo de base de datos, cuya función es servir de interfaz entre la base de datos, el usuario y las distintas aplicaciones utilizadas.</a:t>
            </a:r>
          </a:p>
          <a:p>
            <a:r>
              <a:rPr lang="es-MX" dirty="0"/>
              <a:t>La forma en la que se interactúa con una base de datos es la siguiente.</a:t>
            </a:r>
          </a:p>
        </p:txBody>
      </p:sp>
      <p:sp>
        <p:nvSpPr>
          <p:cNvPr id="4" name="Marcador de fecha 3">
            <a:extLst>
              <a:ext uri="{FF2B5EF4-FFF2-40B4-BE49-F238E27FC236}">
                <a16:creationId xmlns:a16="http://schemas.microsoft.com/office/drawing/2014/main" id="{0DED7420-7D05-4C68-BA2F-0624D641BE50}"/>
              </a:ext>
            </a:extLst>
          </p:cNvPr>
          <p:cNvSpPr>
            <a:spLocks noGrp="1"/>
          </p:cNvSpPr>
          <p:nvPr>
            <p:ph type="dt" sz="half" idx="10"/>
          </p:nvPr>
        </p:nvSpPr>
        <p:spPr/>
        <p:txBody>
          <a:bodyPr/>
          <a:lstStyle/>
          <a:p>
            <a:pPr rtl="0"/>
            <a:r>
              <a:rPr lang="es-ES" noProof="0"/>
              <a:t>20XX</a:t>
            </a:r>
          </a:p>
        </p:txBody>
      </p:sp>
      <p:sp>
        <p:nvSpPr>
          <p:cNvPr id="5" name="Marcador de pie de página 4">
            <a:extLst>
              <a:ext uri="{FF2B5EF4-FFF2-40B4-BE49-F238E27FC236}">
                <a16:creationId xmlns:a16="http://schemas.microsoft.com/office/drawing/2014/main" id="{5ECEF903-DFF6-424E-9697-1B6FC6F34B42}"/>
              </a:ext>
            </a:extLst>
          </p:cNvPr>
          <p:cNvSpPr>
            <a:spLocks noGrp="1"/>
          </p:cNvSpPr>
          <p:nvPr>
            <p:ph type="ftr" sz="quarter" idx="11"/>
          </p:nvPr>
        </p:nvSpPr>
        <p:spPr/>
        <p:txBody>
          <a:bodyPr/>
          <a:lstStyle/>
          <a:p>
            <a:pPr rtl="0"/>
            <a:r>
              <a:rPr lang="es-ES" noProof="0"/>
              <a:t>Presentación de lanzamiento</a:t>
            </a:r>
          </a:p>
        </p:txBody>
      </p:sp>
      <p:sp>
        <p:nvSpPr>
          <p:cNvPr id="6" name="Marcador de número de diapositiva 5">
            <a:extLst>
              <a:ext uri="{FF2B5EF4-FFF2-40B4-BE49-F238E27FC236}">
                <a16:creationId xmlns:a16="http://schemas.microsoft.com/office/drawing/2014/main" id="{A3A91226-8F35-4C3A-AE21-1863168A1BF2}"/>
              </a:ext>
            </a:extLst>
          </p:cNvPr>
          <p:cNvSpPr>
            <a:spLocks noGrp="1"/>
          </p:cNvSpPr>
          <p:nvPr>
            <p:ph type="sldNum" sz="quarter" idx="12"/>
          </p:nvPr>
        </p:nvSpPr>
        <p:spPr/>
        <p:txBody>
          <a:bodyPr/>
          <a:lstStyle/>
          <a:p>
            <a:pPr rtl="0"/>
            <a:fld id="{B5CEABB6-07DC-46E8-9B57-56EC44A396E5}" type="slidenum">
              <a:rPr lang="es-ES" noProof="0" smtClean="0"/>
              <a:t>7</a:t>
            </a:fld>
            <a:endParaRPr lang="es-ES" noProof="0"/>
          </a:p>
        </p:txBody>
      </p:sp>
    </p:spTree>
    <p:extLst>
      <p:ext uri="{BB962C8B-B14F-4D97-AF65-F5344CB8AC3E}">
        <p14:creationId xmlns:p14="http://schemas.microsoft.com/office/powerpoint/2010/main" val="989432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AF2F8D7-0395-4EE8-BBF4-79FADD8BCBA2}"/>
              </a:ext>
            </a:extLst>
          </p:cNvPr>
          <p:cNvSpPr>
            <a:spLocks noGrp="1"/>
          </p:cNvSpPr>
          <p:nvPr>
            <p:ph type="dt" sz="half" idx="10"/>
          </p:nvPr>
        </p:nvSpPr>
        <p:spPr/>
        <p:txBody>
          <a:bodyPr/>
          <a:lstStyle/>
          <a:p>
            <a:pPr rtl="0"/>
            <a:r>
              <a:rPr lang="es-ES" noProof="0" dirty="0"/>
              <a:t>2021</a:t>
            </a:r>
          </a:p>
        </p:txBody>
      </p:sp>
      <p:sp>
        <p:nvSpPr>
          <p:cNvPr id="5" name="Marcador de pie de página 4">
            <a:extLst>
              <a:ext uri="{FF2B5EF4-FFF2-40B4-BE49-F238E27FC236}">
                <a16:creationId xmlns:a16="http://schemas.microsoft.com/office/drawing/2014/main" id="{CA812364-F8F1-42B1-BF61-253CCBC1568E}"/>
              </a:ext>
            </a:extLst>
          </p:cNvPr>
          <p:cNvSpPr>
            <a:spLocks noGrp="1"/>
          </p:cNvSpPr>
          <p:nvPr>
            <p:ph type="ftr" sz="quarter" idx="11"/>
          </p:nvPr>
        </p:nvSpPr>
        <p:spPr/>
        <p:txBody>
          <a:bodyPr/>
          <a:lstStyle/>
          <a:p>
            <a:pPr rtl="0"/>
            <a:r>
              <a:rPr lang="es-ES" noProof="0" dirty="0"/>
              <a:t>Taller practicas intermedias</a:t>
            </a:r>
          </a:p>
        </p:txBody>
      </p:sp>
      <p:sp>
        <p:nvSpPr>
          <p:cNvPr id="6" name="Marcador de número de diapositiva 5">
            <a:extLst>
              <a:ext uri="{FF2B5EF4-FFF2-40B4-BE49-F238E27FC236}">
                <a16:creationId xmlns:a16="http://schemas.microsoft.com/office/drawing/2014/main" id="{767F6057-14D0-44F2-A8EE-004D269E07F7}"/>
              </a:ext>
            </a:extLst>
          </p:cNvPr>
          <p:cNvSpPr>
            <a:spLocks noGrp="1"/>
          </p:cNvSpPr>
          <p:nvPr>
            <p:ph type="sldNum" sz="quarter" idx="12"/>
          </p:nvPr>
        </p:nvSpPr>
        <p:spPr/>
        <p:txBody>
          <a:bodyPr/>
          <a:lstStyle/>
          <a:p>
            <a:pPr rtl="0"/>
            <a:fld id="{B5CEABB6-07DC-46E8-9B57-56EC44A396E5}" type="slidenum">
              <a:rPr lang="es-ES" noProof="0" smtClean="0"/>
              <a:t>8</a:t>
            </a:fld>
            <a:endParaRPr lang="es-ES" noProof="0"/>
          </a:p>
        </p:txBody>
      </p:sp>
      <p:pic>
        <p:nvPicPr>
          <p:cNvPr id="8" name="Imagen 7">
            <a:extLst>
              <a:ext uri="{FF2B5EF4-FFF2-40B4-BE49-F238E27FC236}">
                <a16:creationId xmlns:a16="http://schemas.microsoft.com/office/drawing/2014/main" id="{B175CE26-FA8F-4A37-B767-7C25A6985DDC}"/>
              </a:ext>
            </a:extLst>
          </p:cNvPr>
          <p:cNvPicPr>
            <a:picLocks noChangeAspect="1"/>
          </p:cNvPicPr>
          <p:nvPr/>
        </p:nvPicPr>
        <p:blipFill>
          <a:blip r:embed="rId2"/>
          <a:stretch>
            <a:fillRect/>
          </a:stretch>
        </p:blipFill>
        <p:spPr>
          <a:xfrm>
            <a:off x="1714699" y="568541"/>
            <a:ext cx="8513875" cy="5527459"/>
          </a:xfrm>
          <a:prstGeom prst="rect">
            <a:avLst/>
          </a:prstGeom>
        </p:spPr>
      </p:pic>
    </p:spTree>
    <p:extLst>
      <p:ext uri="{BB962C8B-B14F-4D97-AF65-F5344CB8AC3E}">
        <p14:creationId xmlns:p14="http://schemas.microsoft.com/office/powerpoint/2010/main" val="7959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DED67D-BA01-48A9-90EC-CA4641EEA124}"/>
              </a:ext>
            </a:extLst>
          </p:cNvPr>
          <p:cNvSpPr>
            <a:spLocks noGrp="1"/>
          </p:cNvSpPr>
          <p:nvPr>
            <p:ph type="title"/>
          </p:nvPr>
        </p:nvSpPr>
        <p:spPr/>
        <p:txBody>
          <a:bodyPr/>
          <a:lstStyle/>
          <a:p>
            <a:r>
              <a:rPr lang="es-MX" dirty="0"/>
              <a:t>DBMS MAS comunes</a:t>
            </a:r>
          </a:p>
        </p:txBody>
      </p:sp>
      <p:sp>
        <p:nvSpPr>
          <p:cNvPr id="4" name="Marcador de fecha 3">
            <a:extLst>
              <a:ext uri="{FF2B5EF4-FFF2-40B4-BE49-F238E27FC236}">
                <a16:creationId xmlns:a16="http://schemas.microsoft.com/office/drawing/2014/main" id="{4281A3D7-B2EF-476A-8BE7-A376A67F92AE}"/>
              </a:ext>
            </a:extLst>
          </p:cNvPr>
          <p:cNvSpPr>
            <a:spLocks noGrp="1"/>
          </p:cNvSpPr>
          <p:nvPr>
            <p:ph type="dt" sz="half" idx="10"/>
          </p:nvPr>
        </p:nvSpPr>
        <p:spPr/>
        <p:txBody>
          <a:bodyPr/>
          <a:lstStyle/>
          <a:p>
            <a:pPr rtl="0"/>
            <a:r>
              <a:rPr lang="es-ES" noProof="0" dirty="0"/>
              <a:t>2021</a:t>
            </a:r>
          </a:p>
        </p:txBody>
      </p:sp>
      <p:sp>
        <p:nvSpPr>
          <p:cNvPr id="5" name="Marcador de pie de página 4">
            <a:extLst>
              <a:ext uri="{FF2B5EF4-FFF2-40B4-BE49-F238E27FC236}">
                <a16:creationId xmlns:a16="http://schemas.microsoft.com/office/drawing/2014/main" id="{A1601CCA-85C1-4513-95D0-C20E0F3C1768}"/>
              </a:ext>
            </a:extLst>
          </p:cNvPr>
          <p:cNvSpPr>
            <a:spLocks noGrp="1"/>
          </p:cNvSpPr>
          <p:nvPr>
            <p:ph type="ftr" sz="quarter" idx="11"/>
          </p:nvPr>
        </p:nvSpPr>
        <p:spPr/>
        <p:txBody>
          <a:bodyPr/>
          <a:lstStyle/>
          <a:p>
            <a:pPr rtl="0"/>
            <a:r>
              <a:rPr lang="es-ES" noProof="0" dirty="0"/>
              <a:t>Taller practicas intermedias</a:t>
            </a:r>
          </a:p>
        </p:txBody>
      </p:sp>
      <p:sp>
        <p:nvSpPr>
          <p:cNvPr id="6" name="Marcador de número de diapositiva 5">
            <a:extLst>
              <a:ext uri="{FF2B5EF4-FFF2-40B4-BE49-F238E27FC236}">
                <a16:creationId xmlns:a16="http://schemas.microsoft.com/office/drawing/2014/main" id="{B5D64E4C-6E76-4CBE-BAEB-C63B913A2A5F}"/>
              </a:ext>
            </a:extLst>
          </p:cNvPr>
          <p:cNvSpPr>
            <a:spLocks noGrp="1"/>
          </p:cNvSpPr>
          <p:nvPr>
            <p:ph type="sldNum" sz="quarter" idx="12"/>
          </p:nvPr>
        </p:nvSpPr>
        <p:spPr/>
        <p:txBody>
          <a:bodyPr/>
          <a:lstStyle/>
          <a:p>
            <a:pPr rtl="0"/>
            <a:fld id="{B5CEABB6-07DC-46E8-9B57-56EC44A396E5}" type="slidenum">
              <a:rPr lang="es-ES" noProof="0" smtClean="0"/>
              <a:t>9</a:t>
            </a:fld>
            <a:endParaRPr lang="es-ES" noProof="0"/>
          </a:p>
        </p:txBody>
      </p:sp>
      <p:pic>
        <p:nvPicPr>
          <p:cNvPr id="7" name="Imagen 6">
            <a:extLst>
              <a:ext uri="{FF2B5EF4-FFF2-40B4-BE49-F238E27FC236}">
                <a16:creationId xmlns:a16="http://schemas.microsoft.com/office/drawing/2014/main" id="{D67539C5-10D2-48F2-84EF-017002381AD2}"/>
              </a:ext>
            </a:extLst>
          </p:cNvPr>
          <p:cNvPicPr>
            <a:picLocks noChangeAspect="1"/>
          </p:cNvPicPr>
          <p:nvPr/>
        </p:nvPicPr>
        <p:blipFill>
          <a:blip r:embed="rId2"/>
          <a:stretch>
            <a:fillRect/>
          </a:stretch>
        </p:blipFill>
        <p:spPr>
          <a:xfrm>
            <a:off x="1190625" y="1910642"/>
            <a:ext cx="4037720" cy="1615088"/>
          </a:xfrm>
          <a:prstGeom prst="rect">
            <a:avLst/>
          </a:prstGeom>
        </p:spPr>
      </p:pic>
      <p:pic>
        <p:nvPicPr>
          <p:cNvPr id="8" name="Imagen 7">
            <a:extLst>
              <a:ext uri="{FF2B5EF4-FFF2-40B4-BE49-F238E27FC236}">
                <a16:creationId xmlns:a16="http://schemas.microsoft.com/office/drawing/2014/main" id="{95658D11-6CC6-4728-AD37-9D9EF2F5F80A}"/>
              </a:ext>
            </a:extLst>
          </p:cNvPr>
          <p:cNvPicPr>
            <a:picLocks noChangeAspect="1"/>
          </p:cNvPicPr>
          <p:nvPr/>
        </p:nvPicPr>
        <p:blipFill>
          <a:blip r:embed="rId3"/>
          <a:stretch>
            <a:fillRect/>
          </a:stretch>
        </p:blipFill>
        <p:spPr>
          <a:xfrm>
            <a:off x="6181725" y="1706155"/>
            <a:ext cx="4547392" cy="2024062"/>
          </a:xfrm>
          <a:prstGeom prst="rect">
            <a:avLst/>
          </a:prstGeom>
        </p:spPr>
      </p:pic>
      <p:pic>
        <p:nvPicPr>
          <p:cNvPr id="9" name="Imagen 8">
            <a:extLst>
              <a:ext uri="{FF2B5EF4-FFF2-40B4-BE49-F238E27FC236}">
                <a16:creationId xmlns:a16="http://schemas.microsoft.com/office/drawing/2014/main" id="{8A1E713D-C776-48C0-ADA7-65A4BA2FAF03}"/>
              </a:ext>
            </a:extLst>
          </p:cNvPr>
          <p:cNvPicPr>
            <a:picLocks noChangeAspect="1"/>
          </p:cNvPicPr>
          <p:nvPr/>
        </p:nvPicPr>
        <p:blipFill>
          <a:blip r:embed="rId4"/>
          <a:stretch>
            <a:fillRect/>
          </a:stretch>
        </p:blipFill>
        <p:spPr>
          <a:xfrm>
            <a:off x="1190626" y="3869987"/>
            <a:ext cx="4359128" cy="1998153"/>
          </a:xfrm>
          <a:prstGeom prst="rect">
            <a:avLst/>
          </a:prstGeom>
        </p:spPr>
      </p:pic>
      <p:pic>
        <p:nvPicPr>
          <p:cNvPr id="10" name="Imagen 9">
            <a:extLst>
              <a:ext uri="{FF2B5EF4-FFF2-40B4-BE49-F238E27FC236}">
                <a16:creationId xmlns:a16="http://schemas.microsoft.com/office/drawing/2014/main" id="{D05A8686-2D9B-4437-A17C-3E0C0E2789A8}"/>
              </a:ext>
            </a:extLst>
          </p:cNvPr>
          <p:cNvPicPr>
            <a:picLocks noChangeAspect="1"/>
          </p:cNvPicPr>
          <p:nvPr/>
        </p:nvPicPr>
        <p:blipFill>
          <a:blip r:embed="rId5"/>
          <a:stretch>
            <a:fillRect/>
          </a:stretch>
        </p:blipFill>
        <p:spPr>
          <a:xfrm>
            <a:off x="6013425" y="4284107"/>
            <a:ext cx="5420274" cy="1504923"/>
          </a:xfrm>
          <a:prstGeom prst="rect">
            <a:avLst/>
          </a:prstGeom>
        </p:spPr>
      </p:pic>
    </p:spTree>
    <p:extLst>
      <p:ext uri="{BB962C8B-B14F-4D97-AF65-F5344CB8AC3E}">
        <p14:creationId xmlns:p14="http://schemas.microsoft.com/office/powerpoint/2010/main" val="210492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90"/>
                                          </p:val>
                                        </p:tav>
                                        <p:tav tm="100000">
                                          <p:val>
                                            <p:fltVal val="0"/>
                                          </p:val>
                                        </p:tav>
                                      </p:tavLst>
                                    </p:anim>
                                    <p:animEffect transition="in" filter="fade">
                                      <p:cBhvr>
                                        <p:cTn id="18" dur="1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fltVal val="0"/>
                                          </p:val>
                                        </p:tav>
                                        <p:tav tm="100000">
                                          <p:val>
                                            <p:strVal val="#ppt_w"/>
                                          </p:val>
                                        </p:tav>
                                      </p:tavLst>
                                    </p:anim>
                                    <p:anim calcmode="lin" valueType="num">
                                      <p:cBhvr>
                                        <p:cTn id="24" dur="1000" fill="hold"/>
                                        <p:tgtEl>
                                          <p:spTgt spid="9"/>
                                        </p:tgtEl>
                                        <p:attrNameLst>
                                          <p:attrName>ppt_h</p:attrName>
                                        </p:attrNameLst>
                                      </p:cBhvr>
                                      <p:tavLst>
                                        <p:tav tm="0">
                                          <p:val>
                                            <p:fltVal val="0"/>
                                          </p:val>
                                        </p:tav>
                                        <p:tav tm="100000">
                                          <p:val>
                                            <p:strVal val="#ppt_h"/>
                                          </p:val>
                                        </p:tav>
                                      </p:tavLst>
                                    </p:anim>
                                    <p:anim calcmode="lin" valueType="num">
                                      <p:cBhvr>
                                        <p:cTn id="25" dur="1000" fill="hold"/>
                                        <p:tgtEl>
                                          <p:spTgt spid="9"/>
                                        </p:tgtEl>
                                        <p:attrNameLst>
                                          <p:attrName>style.rotation</p:attrName>
                                        </p:attrNameLst>
                                      </p:cBhvr>
                                      <p:tavLst>
                                        <p:tav tm="0">
                                          <p:val>
                                            <p:fltVal val="90"/>
                                          </p:val>
                                        </p:tav>
                                        <p:tav tm="100000">
                                          <p:val>
                                            <p:fltVal val="0"/>
                                          </p:val>
                                        </p:tav>
                                      </p:tavLst>
                                    </p:anim>
                                    <p:animEffect transition="in" filter="fade">
                                      <p:cBhvr>
                                        <p:cTn id="26" dur="1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1000" fill="hold"/>
                                        <p:tgtEl>
                                          <p:spTgt spid="10"/>
                                        </p:tgtEl>
                                        <p:attrNameLst>
                                          <p:attrName>ppt_w</p:attrName>
                                        </p:attrNameLst>
                                      </p:cBhvr>
                                      <p:tavLst>
                                        <p:tav tm="0">
                                          <p:val>
                                            <p:fltVal val="0"/>
                                          </p:val>
                                        </p:tav>
                                        <p:tav tm="100000">
                                          <p:val>
                                            <p:strVal val="#ppt_w"/>
                                          </p:val>
                                        </p:tav>
                                      </p:tavLst>
                                    </p:anim>
                                    <p:anim calcmode="lin" valueType="num">
                                      <p:cBhvr>
                                        <p:cTn id="32" dur="1000" fill="hold"/>
                                        <p:tgtEl>
                                          <p:spTgt spid="10"/>
                                        </p:tgtEl>
                                        <p:attrNameLst>
                                          <p:attrName>ppt_h</p:attrName>
                                        </p:attrNameLst>
                                      </p:cBhvr>
                                      <p:tavLst>
                                        <p:tav tm="0">
                                          <p:val>
                                            <p:fltVal val="0"/>
                                          </p:val>
                                        </p:tav>
                                        <p:tav tm="100000">
                                          <p:val>
                                            <p:strVal val="#ppt_h"/>
                                          </p:val>
                                        </p:tav>
                                      </p:tavLst>
                                    </p:anim>
                                    <p:anim calcmode="lin" valueType="num">
                                      <p:cBhvr>
                                        <p:cTn id="33" dur="1000" fill="hold"/>
                                        <p:tgtEl>
                                          <p:spTgt spid="10"/>
                                        </p:tgtEl>
                                        <p:attrNameLst>
                                          <p:attrName>style.rotation</p:attrName>
                                        </p:attrNameLst>
                                      </p:cBhvr>
                                      <p:tavLst>
                                        <p:tav tm="0">
                                          <p:val>
                                            <p:fltVal val="90"/>
                                          </p:val>
                                        </p:tav>
                                        <p:tav tm="100000">
                                          <p:val>
                                            <p:fltVal val="0"/>
                                          </p:val>
                                        </p:tav>
                                      </p:tavLst>
                                    </p:anim>
                                    <p:animEffect transition="in" filter="fade">
                                      <p:cBhvr>
                                        <p:cTn id="3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na sola línea">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419046_TF22318419_Win32" id="{09B7D6E8-71E0-4E9F-9533-7859122552A9}" vid="{B2A888A1-2BEF-435D-8EDA-2DF8A1A8DEF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Presentación de ventas minimalista</Template>
  <TotalTime>1082</TotalTime>
  <Words>1670</Words>
  <Application>Microsoft Office PowerPoint</Application>
  <PresentationFormat>Panorámica</PresentationFormat>
  <Paragraphs>278</Paragraphs>
  <Slides>32</Slides>
  <Notes>11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32</vt:i4>
      </vt:variant>
    </vt:vector>
  </HeadingPairs>
  <TitlesOfParts>
    <vt:vector size="41" baseType="lpstr">
      <vt:lpstr>Aharoni</vt:lpstr>
      <vt:lpstr>Arial</vt:lpstr>
      <vt:lpstr>Calibri</vt:lpstr>
      <vt:lpstr>Lato</vt:lpstr>
      <vt:lpstr>Mongolian Baiti</vt:lpstr>
      <vt:lpstr>open sans</vt:lpstr>
      <vt:lpstr>system-ui</vt:lpstr>
      <vt:lpstr>Tenorite</vt:lpstr>
      <vt:lpstr>Una sola línea</vt:lpstr>
      <vt:lpstr>Sql – bases de datos</vt:lpstr>
      <vt:lpstr>QUIÉN soy</vt:lpstr>
      <vt:lpstr>CONTENIDO</vt:lpstr>
      <vt:lpstr>introducción</vt:lpstr>
      <vt:lpstr>Conceptos clave</vt:lpstr>
      <vt:lpstr>Base de datos </vt:lpstr>
      <vt:lpstr>SISTEMA DE GESTION DE BASE DE DATOS (DBMS)</vt:lpstr>
      <vt:lpstr>Presentación de PowerPoint</vt:lpstr>
      <vt:lpstr>DBMS MAS comunes</vt:lpstr>
      <vt:lpstr>Modelado de datos</vt:lpstr>
      <vt:lpstr>BASE DE DATOS RELACIONAL</vt:lpstr>
      <vt:lpstr>Abstraigamos la información</vt:lpstr>
      <vt:lpstr>Presentación de PowerPoint</vt:lpstr>
      <vt:lpstr>Un pequeño pero vital análisis </vt:lpstr>
      <vt:lpstr>MODELO RELACIONAL</vt:lpstr>
      <vt:lpstr>Entidades y atributos</vt:lpstr>
      <vt:lpstr>relaciones</vt:lpstr>
      <vt:lpstr>RELACION UNO A UNO</vt:lpstr>
      <vt:lpstr>Relación uno a muchos</vt:lpstr>
      <vt:lpstr>Relación muchos a muchos</vt:lpstr>
      <vt:lpstr>SQL</vt:lpstr>
      <vt:lpstr>TIPOS DE INSTRUCCIONES SQL</vt:lpstr>
      <vt:lpstr>INSTRUCCIONES DDL</vt:lpstr>
      <vt:lpstr>Presentación de PowerPoint</vt:lpstr>
      <vt:lpstr>Presentación de PowerPoint</vt:lpstr>
      <vt:lpstr>INSTRUCCIONES DML</vt:lpstr>
      <vt:lpstr>Instrucciones dcl</vt:lpstr>
      <vt:lpstr>EJEMPLO PRACTICO</vt:lpstr>
      <vt:lpstr>Carga de datos con python</vt:lpstr>
      <vt:lpstr>Instalamos pyodbc</vt:lpstr>
      <vt:lpstr>El resto lo veremos en código</vt:lpstr>
      <vt:lpstr>Consultas propuestas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 bases de datos</dc:title>
  <dc:creator>Welmann Saul Paniagua Illescas</dc:creator>
  <cp:lastModifiedBy>Welmann Saul Paniagua Illescas</cp:lastModifiedBy>
  <cp:revision>4</cp:revision>
  <dcterms:created xsi:type="dcterms:W3CDTF">2021-08-25T19:04:00Z</dcterms:created>
  <dcterms:modified xsi:type="dcterms:W3CDTF">2021-09-09T06:37:05Z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