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DC3E8-8FFB-4A00-B660-3144DFE2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97" y="-123350"/>
            <a:ext cx="8825658" cy="2677648"/>
          </a:xfrm>
        </p:spPr>
        <p:txBody>
          <a:bodyPr/>
          <a:lstStyle/>
          <a:p>
            <a:r>
              <a:rPr lang="es-ES" sz="6600" dirty="0"/>
              <a:t>SERVIDOR FRONTEND</a:t>
            </a:r>
            <a:endParaRPr lang="es-GT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681B48-09B2-4AA8-998C-91E0F1C1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72993"/>
            <a:ext cx="8825658" cy="86142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err="1"/>
              <a:t>Powered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:</a:t>
            </a:r>
          </a:p>
          <a:p>
            <a:r>
              <a:rPr lang="es-ES" sz="2400" dirty="0"/>
              <a:t>Romeo Ernesto marroquín Sánchez</a:t>
            </a:r>
            <a:endParaRPr lang="es-GT" sz="2400" dirty="0"/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5428C84D-6C5D-46A9-BCFE-E8C66C69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45" y="2645976"/>
            <a:ext cx="3624195" cy="36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1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illa De Sitio Web Computadora - Imagen gratis en Pixabay">
            <a:extLst>
              <a:ext uri="{FF2B5EF4-FFF2-40B4-BE49-F238E27FC236}">
                <a16:creationId xmlns:a16="http://schemas.microsoft.com/office/drawing/2014/main" id="{9381B587-6D0D-4260-A00A-D9D919FF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3" y="-147506"/>
            <a:ext cx="6922173" cy="69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24BCC2-03E9-4500-AD96-E4F5B00A2BBA}"/>
              </a:ext>
            </a:extLst>
          </p:cNvPr>
          <p:cNvSpPr txBox="1"/>
          <p:nvPr/>
        </p:nvSpPr>
        <p:spPr>
          <a:xfrm>
            <a:off x="4257869" y="3044279"/>
            <a:ext cx="3676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Página Web</a:t>
            </a:r>
            <a:endParaRPr lang="es-GT" sz="4400" dirty="0"/>
          </a:p>
        </p:txBody>
      </p:sp>
    </p:spTree>
    <p:extLst>
      <p:ext uri="{BB962C8B-B14F-4D97-AF65-F5344CB8AC3E}">
        <p14:creationId xmlns:p14="http://schemas.microsoft.com/office/powerpoint/2010/main" val="3349039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illa De Sitio Web Computadora - Imagen gratis en Pixabay">
            <a:extLst>
              <a:ext uri="{FF2B5EF4-FFF2-40B4-BE49-F238E27FC236}">
                <a16:creationId xmlns:a16="http://schemas.microsoft.com/office/drawing/2014/main" id="{9381B587-6D0D-4260-A00A-D9D919FF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3" y="-147506"/>
            <a:ext cx="6922173" cy="69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ngular (framework) - Wikipedia, la enciclopedia libre">
            <a:extLst>
              <a:ext uri="{FF2B5EF4-FFF2-40B4-BE49-F238E27FC236}">
                <a16:creationId xmlns:a16="http://schemas.microsoft.com/office/drawing/2014/main" id="{BD711049-263A-4220-B45F-DA8C3445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87" y="1138334"/>
            <a:ext cx="4859825" cy="48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3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illa De Sitio Web Computadora - Imagen gratis en Pixabay">
            <a:extLst>
              <a:ext uri="{FF2B5EF4-FFF2-40B4-BE49-F238E27FC236}">
                <a16:creationId xmlns:a16="http://schemas.microsoft.com/office/drawing/2014/main" id="{9381B587-6D0D-4260-A00A-D9D919FF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3" y="-147506"/>
            <a:ext cx="6922173" cy="69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F98ABCF-4B21-4F01-90F0-BDDC1420D486}"/>
              </a:ext>
            </a:extLst>
          </p:cNvPr>
          <p:cNvSpPr/>
          <p:nvPr/>
        </p:nvSpPr>
        <p:spPr>
          <a:xfrm>
            <a:off x="2782666" y="1474471"/>
            <a:ext cx="6613004" cy="43894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5BE825A-7700-46C4-B328-956FEEB243CC}"/>
              </a:ext>
            </a:extLst>
          </p:cNvPr>
          <p:cNvSpPr/>
          <p:nvPr/>
        </p:nvSpPr>
        <p:spPr>
          <a:xfrm>
            <a:off x="3147269" y="1677798"/>
            <a:ext cx="5897460" cy="662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C756A3-B05D-4DBA-A7E2-934E769E1298}"/>
              </a:ext>
            </a:extLst>
          </p:cNvPr>
          <p:cNvSpPr/>
          <p:nvPr/>
        </p:nvSpPr>
        <p:spPr>
          <a:xfrm>
            <a:off x="3147269" y="2627151"/>
            <a:ext cx="1340841" cy="2934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E56927-C6CC-4E9B-B740-5D317987AD2B}"/>
              </a:ext>
            </a:extLst>
          </p:cNvPr>
          <p:cNvSpPr/>
          <p:nvPr/>
        </p:nvSpPr>
        <p:spPr>
          <a:xfrm>
            <a:off x="4755162" y="4899171"/>
            <a:ext cx="4289567" cy="662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6D92E-357A-421C-843F-10A6E43367A2}"/>
              </a:ext>
            </a:extLst>
          </p:cNvPr>
          <p:cNvSpPr txBox="1"/>
          <p:nvPr/>
        </p:nvSpPr>
        <p:spPr>
          <a:xfrm>
            <a:off x="5346580" y="3105834"/>
            <a:ext cx="150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BODY</a:t>
            </a:r>
            <a:endParaRPr lang="es-GT" sz="36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AA15E-B69F-439A-A772-527670BDB830}"/>
              </a:ext>
            </a:extLst>
          </p:cNvPr>
          <p:cNvSpPr/>
          <p:nvPr/>
        </p:nvSpPr>
        <p:spPr>
          <a:xfrm>
            <a:off x="4755161" y="2627151"/>
            <a:ext cx="4289567" cy="19784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B1B018-C264-4FE3-8AD5-DDF896D3A64E}"/>
              </a:ext>
            </a:extLst>
          </p:cNvPr>
          <p:cNvSpPr txBox="1"/>
          <p:nvPr/>
        </p:nvSpPr>
        <p:spPr>
          <a:xfrm>
            <a:off x="5529742" y="182449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NAVBAR</a:t>
            </a:r>
            <a:endParaRPr lang="es-GT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357E31-0D27-48E9-A577-4CE92231D705}"/>
              </a:ext>
            </a:extLst>
          </p:cNvPr>
          <p:cNvSpPr txBox="1"/>
          <p:nvPr/>
        </p:nvSpPr>
        <p:spPr>
          <a:xfrm>
            <a:off x="3251432" y="3909860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SIDEBAR</a:t>
            </a:r>
            <a:endParaRPr lang="es-GT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C742E1-DB7F-4482-975F-2E7AB1FE7F7A}"/>
              </a:ext>
            </a:extLst>
          </p:cNvPr>
          <p:cNvSpPr txBox="1"/>
          <p:nvPr/>
        </p:nvSpPr>
        <p:spPr>
          <a:xfrm>
            <a:off x="6384020" y="5045870"/>
            <a:ext cx="103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FOOTER</a:t>
            </a:r>
            <a:endParaRPr lang="es-GT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140521-ADD2-40A8-80A5-AE20E0A74354}"/>
              </a:ext>
            </a:extLst>
          </p:cNvPr>
          <p:cNvSpPr txBox="1"/>
          <p:nvPr/>
        </p:nvSpPr>
        <p:spPr>
          <a:xfrm>
            <a:off x="6283351" y="3431982"/>
            <a:ext cx="123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CONTENT</a:t>
            </a:r>
            <a:endParaRPr lang="es-GT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FA0198-E5EA-43F2-8C47-DA073314C7E7}"/>
              </a:ext>
            </a:extLst>
          </p:cNvPr>
          <p:cNvSpPr txBox="1"/>
          <p:nvPr/>
        </p:nvSpPr>
        <p:spPr>
          <a:xfrm>
            <a:off x="3753723" y="96761"/>
            <a:ext cx="468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COMPONENTES</a:t>
            </a:r>
            <a:endParaRPr lang="es-GT" sz="4800" b="1" dirty="0"/>
          </a:p>
        </p:txBody>
      </p:sp>
    </p:spTree>
    <p:extLst>
      <p:ext uri="{BB962C8B-B14F-4D97-AF65-F5344CB8AC3E}">
        <p14:creationId xmlns:p14="http://schemas.microsoft.com/office/powerpoint/2010/main" val="1994000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5" grpId="0" animBg="1"/>
      <p:bldP spid="7" grpId="0" animBg="1"/>
      <p:bldP spid="14" grpId="0"/>
      <p:bldP spid="8" grpId="0" animBg="1"/>
      <p:bldP spid="3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illa De Sitio Web Computadora - Imagen gratis en Pixabay">
            <a:extLst>
              <a:ext uri="{FF2B5EF4-FFF2-40B4-BE49-F238E27FC236}">
                <a16:creationId xmlns:a16="http://schemas.microsoft.com/office/drawing/2014/main" id="{9381B587-6D0D-4260-A00A-D9D919FF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3" y="-147506"/>
            <a:ext cx="6922173" cy="69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B644E3-AE9E-478A-A5EE-467A78CBE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9" r="13062"/>
          <a:stretch/>
        </p:blipFill>
        <p:spPr>
          <a:xfrm>
            <a:off x="2776756" y="1471220"/>
            <a:ext cx="6610525" cy="439208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9364A5-A11A-41E3-8A48-C0B4047D1178}"/>
              </a:ext>
            </a:extLst>
          </p:cNvPr>
          <p:cNvSpPr txBox="1"/>
          <p:nvPr/>
        </p:nvSpPr>
        <p:spPr>
          <a:xfrm>
            <a:off x="3713526" y="6056851"/>
            <a:ext cx="47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PD. La imagen es puramente ilustrativa :3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17680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2BFD97A-AE25-49F2-B00F-77CBA518A819}"/>
              </a:ext>
            </a:extLst>
          </p:cNvPr>
          <p:cNvGrpSpPr/>
          <p:nvPr/>
        </p:nvGrpSpPr>
        <p:grpSpPr>
          <a:xfrm>
            <a:off x="1410122" y="1887348"/>
            <a:ext cx="3228990" cy="3083303"/>
            <a:chOff x="2634913" y="-147506"/>
            <a:chExt cx="6922173" cy="6922173"/>
          </a:xfrm>
        </p:grpSpPr>
        <p:pic>
          <p:nvPicPr>
            <p:cNvPr id="3074" name="Picture 2" descr="Plantilla De Sitio Web Computadora - Imagen gratis en Pixabay">
              <a:extLst>
                <a:ext uri="{FF2B5EF4-FFF2-40B4-BE49-F238E27FC236}">
                  <a16:creationId xmlns:a16="http://schemas.microsoft.com/office/drawing/2014/main" id="{9381B587-6D0D-4260-A00A-D9D919FF6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913" y="-147506"/>
              <a:ext cx="6922173" cy="692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9B644E3-AE9E-478A-A5EE-467A78CBE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49" r="13062"/>
            <a:stretch/>
          </p:blipFill>
          <p:spPr>
            <a:xfrm>
              <a:off x="2776756" y="1471220"/>
              <a:ext cx="6610525" cy="4392081"/>
            </a:xfrm>
            <a:prstGeom prst="rect">
              <a:avLst/>
            </a:prstGeom>
          </p:spPr>
        </p:pic>
      </p:grpSp>
      <p:pic>
        <p:nvPicPr>
          <p:cNvPr id="7" name="Picture 2" descr="Angular (framework) - Wikipedia, la enciclopedia libre">
            <a:extLst>
              <a:ext uri="{FF2B5EF4-FFF2-40B4-BE49-F238E27FC236}">
                <a16:creationId xmlns:a16="http://schemas.microsoft.com/office/drawing/2014/main" id="{02E583C2-CBB3-4036-923D-63DEF00D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88" y="2228089"/>
            <a:ext cx="2401820" cy="24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A5324E5-4B34-4562-832F-9EEF0ABF44B2}"/>
              </a:ext>
            </a:extLst>
          </p:cNvPr>
          <p:cNvCxnSpPr>
            <a:stCxn id="7" idx="1"/>
            <a:endCxn id="3074" idx="3"/>
          </p:cNvCxnSpPr>
          <p:nvPr/>
        </p:nvCxnSpPr>
        <p:spPr>
          <a:xfrm flipH="1">
            <a:off x="4639112" y="3428999"/>
            <a:ext cx="26845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53D8B7-4EDE-4079-8E16-73C38596A3CC}"/>
              </a:ext>
            </a:extLst>
          </p:cNvPr>
          <p:cNvSpPr txBox="1"/>
          <p:nvPr/>
        </p:nvSpPr>
        <p:spPr>
          <a:xfrm>
            <a:off x="5192884" y="3057323"/>
            <a:ext cx="15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Herramienta</a:t>
            </a:r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271596-2AC4-47EC-81AD-1EBF05AC3329}"/>
              </a:ext>
            </a:extLst>
          </p:cNvPr>
          <p:cNvSpPr txBox="1"/>
          <p:nvPr/>
        </p:nvSpPr>
        <p:spPr>
          <a:xfrm>
            <a:off x="5029199" y="3427436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Facilita el Trabajo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74774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2BFD97A-AE25-49F2-B00F-77CBA518A819}"/>
              </a:ext>
            </a:extLst>
          </p:cNvPr>
          <p:cNvGrpSpPr/>
          <p:nvPr/>
        </p:nvGrpSpPr>
        <p:grpSpPr>
          <a:xfrm>
            <a:off x="547189" y="4417039"/>
            <a:ext cx="2028471" cy="1871974"/>
            <a:chOff x="2634913" y="-147506"/>
            <a:chExt cx="6922173" cy="6922173"/>
          </a:xfrm>
        </p:grpSpPr>
        <p:pic>
          <p:nvPicPr>
            <p:cNvPr id="3074" name="Picture 2" descr="Plantilla De Sitio Web Computadora - Imagen gratis en Pixabay">
              <a:extLst>
                <a:ext uri="{FF2B5EF4-FFF2-40B4-BE49-F238E27FC236}">
                  <a16:creationId xmlns:a16="http://schemas.microsoft.com/office/drawing/2014/main" id="{9381B587-6D0D-4260-A00A-D9D919FF6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913" y="-147506"/>
              <a:ext cx="6922173" cy="692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9B644E3-AE9E-478A-A5EE-467A78CBE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49" r="13062"/>
            <a:stretch/>
          </p:blipFill>
          <p:spPr>
            <a:xfrm>
              <a:off x="2776756" y="1471220"/>
              <a:ext cx="6610525" cy="4392081"/>
            </a:xfrm>
            <a:prstGeom prst="rect">
              <a:avLst/>
            </a:prstGeom>
          </p:spPr>
        </p:pic>
      </p:grpSp>
      <p:pic>
        <p:nvPicPr>
          <p:cNvPr id="7" name="Picture 2" descr="Angular (framework) - Wikipedia, la enciclopedia libre">
            <a:extLst>
              <a:ext uri="{FF2B5EF4-FFF2-40B4-BE49-F238E27FC236}">
                <a16:creationId xmlns:a16="http://schemas.microsoft.com/office/drawing/2014/main" id="{02E583C2-CBB3-4036-923D-63DEF00D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70" y="4518054"/>
            <a:ext cx="1669943" cy="16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A5324E5-4B34-4562-832F-9EEF0ABF44B2}"/>
              </a:ext>
            </a:extLst>
          </p:cNvPr>
          <p:cNvCxnSpPr>
            <a:stCxn id="7" idx="1"/>
            <a:endCxn id="3074" idx="3"/>
          </p:cNvCxnSpPr>
          <p:nvPr/>
        </p:nvCxnSpPr>
        <p:spPr>
          <a:xfrm flipH="1">
            <a:off x="2575660" y="5353026"/>
            <a:ext cx="1232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53D8B7-4EDE-4079-8E16-73C38596A3CC}"/>
              </a:ext>
            </a:extLst>
          </p:cNvPr>
          <p:cNvSpPr txBox="1"/>
          <p:nvPr/>
        </p:nvSpPr>
        <p:spPr>
          <a:xfrm>
            <a:off x="2734318" y="5098211"/>
            <a:ext cx="1577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Herramienta</a:t>
            </a:r>
            <a:endParaRPr lang="es-GT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271596-2AC4-47EC-81AD-1EBF05AC3329}"/>
              </a:ext>
            </a:extLst>
          </p:cNvPr>
          <p:cNvSpPr txBox="1"/>
          <p:nvPr/>
        </p:nvSpPr>
        <p:spPr>
          <a:xfrm>
            <a:off x="2574229" y="5366105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Facilita el Trabajo</a:t>
            </a:r>
            <a:endParaRPr lang="es-GT" sz="1200" dirty="0"/>
          </a:p>
        </p:txBody>
      </p:sp>
      <p:pic>
        <p:nvPicPr>
          <p:cNvPr id="9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C35009BE-2CAC-4AF1-A356-FD1801F9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" y="378785"/>
            <a:ext cx="1394137" cy="19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2DB5714-29F1-4A65-88F1-A81B22F0E4DA}"/>
              </a:ext>
            </a:extLst>
          </p:cNvPr>
          <p:cNvSpPr txBox="1"/>
          <p:nvPr/>
        </p:nvSpPr>
        <p:spPr>
          <a:xfrm>
            <a:off x="139817" y="178730"/>
            <a:ext cx="32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Base de Datos</a:t>
            </a:r>
            <a:endParaRPr lang="es-GT" sz="2000" dirty="0"/>
          </a:p>
        </p:txBody>
      </p:sp>
      <p:pic>
        <p:nvPicPr>
          <p:cNvPr id="12" name="Picture 2" descr="Node.js Backend Frameworks. JavaScript on the frontend, Javascript… | by  Daniel Jung | Medium">
            <a:extLst>
              <a:ext uri="{FF2B5EF4-FFF2-40B4-BE49-F238E27FC236}">
                <a16:creationId xmlns:a16="http://schemas.microsoft.com/office/drawing/2014/main" id="{EE8A0F34-0049-4879-8F14-618067BA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00" y="605606"/>
            <a:ext cx="2231514" cy="13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9BCEC9-919A-4F4E-8CA0-DE0158BA3736}"/>
              </a:ext>
            </a:extLst>
          </p:cNvPr>
          <p:cNvSpPr txBox="1"/>
          <p:nvPr/>
        </p:nvSpPr>
        <p:spPr>
          <a:xfrm>
            <a:off x="3272551" y="205496"/>
            <a:ext cx="239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Servidor </a:t>
            </a:r>
            <a:r>
              <a:rPr lang="es-ES" sz="2000" dirty="0" err="1"/>
              <a:t>Backend</a:t>
            </a:r>
            <a:endParaRPr lang="es-GT" sz="2000" dirty="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5F7C176B-4FE6-4F34-8711-CDADED4C89C3}"/>
              </a:ext>
            </a:extLst>
          </p:cNvPr>
          <p:cNvSpPr/>
          <p:nvPr/>
        </p:nvSpPr>
        <p:spPr>
          <a:xfrm rot="5400000">
            <a:off x="2198156" y="437061"/>
            <a:ext cx="1476463" cy="2749924"/>
          </a:xfrm>
          <a:prstGeom prst="arc">
            <a:avLst>
              <a:gd name="adj1" fmla="val 16635855"/>
              <a:gd name="adj2" fmla="val 489963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413FE6-E933-4818-B307-C5715AADC8A6}"/>
              </a:ext>
            </a:extLst>
          </p:cNvPr>
          <p:cNvSpPr txBox="1"/>
          <p:nvPr/>
        </p:nvSpPr>
        <p:spPr>
          <a:xfrm>
            <a:off x="2064701" y="1953604"/>
            <a:ext cx="174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Credenciales</a:t>
            </a:r>
          </a:p>
          <a:p>
            <a:r>
              <a:rPr lang="es-ES" dirty="0"/>
              <a:t>	   +</a:t>
            </a:r>
            <a:endParaRPr lang="es-GT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6501BC-B371-40D3-AB9B-30102D573A66}"/>
              </a:ext>
            </a:extLst>
          </p:cNvPr>
          <p:cNvSpPr txBox="1"/>
          <p:nvPr/>
        </p:nvSpPr>
        <p:spPr>
          <a:xfrm>
            <a:off x="2395801" y="2550255"/>
            <a:ext cx="10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Librerías</a:t>
            </a:r>
            <a:endParaRPr lang="es-GT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8D4C8BA-52EE-4179-A3C1-DA394134CB48}"/>
              </a:ext>
            </a:extLst>
          </p:cNvPr>
          <p:cNvGrpSpPr/>
          <p:nvPr/>
        </p:nvGrpSpPr>
        <p:grpSpPr>
          <a:xfrm>
            <a:off x="5712809" y="1212219"/>
            <a:ext cx="4083390" cy="1137980"/>
            <a:chOff x="4024745" y="2986985"/>
            <a:chExt cx="6023949" cy="2493942"/>
          </a:xfrm>
        </p:grpSpPr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A1A79114-9834-44D3-BBC4-9BC9D22CCCC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024745" y="2986987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D6FE3F0B-E728-4D1C-B550-F23CFD5CD812}"/>
                </a:ext>
              </a:extLst>
            </p:cNvPr>
            <p:cNvCxnSpPr>
              <a:cxnSpLocks/>
            </p:cNvCxnSpPr>
            <p:nvPr/>
          </p:nvCxnSpPr>
          <p:spPr>
            <a:xfrm>
              <a:off x="5235592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260DD34B-48F3-4B3C-82C5-BA6AEF7F5CCC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44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8F8F18F5-8D60-48F7-96F6-E2D4FA07567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095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1566490E-CD0F-460A-8C66-A0C4895033A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847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77021ED-F492-40D7-BD16-0821C3BD7758}"/>
              </a:ext>
            </a:extLst>
          </p:cNvPr>
          <p:cNvSpPr txBox="1"/>
          <p:nvPr/>
        </p:nvSpPr>
        <p:spPr>
          <a:xfrm>
            <a:off x="6968198" y="578840"/>
            <a:ext cx="14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Endpoints</a:t>
            </a:r>
            <a:endParaRPr lang="es-GT" sz="2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F6378F-1D11-4001-B7F0-40067D5182B9}"/>
              </a:ext>
            </a:extLst>
          </p:cNvPr>
          <p:cNvSpPr txBox="1"/>
          <p:nvPr/>
        </p:nvSpPr>
        <p:spPr>
          <a:xfrm rot="5400000">
            <a:off x="6163597" y="1642708"/>
            <a:ext cx="103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/endpoint1</a:t>
            </a:r>
            <a:endParaRPr lang="es-GT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FD6D043-1ADE-4523-8D6B-5D8E7835D5A0}"/>
              </a:ext>
            </a:extLst>
          </p:cNvPr>
          <p:cNvSpPr txBox="1"/>
          <p:nvPr/>
        </p:nvSpPr>
        <p:spPr>
          <a:xfrm rot="5400000">
            <a:off x="6983585" y="1664996"/>
            <a:ext cx="107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/endpoint2</a:t>
            </a:r>
            <a:endParaRPr lang="es-GT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BB8D2F1-1CAD-4E1F-A6FF-3DB1A59AFCD9}"/>
              </a:ext>
            </a:extLst>
          </p:cNvPr>
          <p:cNvSpPr txBox="1"/>
          <p:nvPr/>
        </p:nvSpPr>
        <p:spPr>
          <a:xfrm rot="5400000">
            <a:off x="7779541" y="1673524"/>
            <a:ext cx="111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/endpoint3</a:t>
            </a:r>
            <a:endParaRPr lang="es-GT" sz="12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A8495C-44BF-4B23-A4A8-3706B8F44151}"/>
              </a:ext>
            </a:extLst>
          </p:cNvPr>
          <p:cNvSpPr txBox="1"/>
          <p:nvPr/>
        </p:nvSpPr>
        <p:spPr>
          <a:xfrm rot="5400000">
            <a:off x="8300258" y="1957349"/>
            <a:ext cx="166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/endpoint4</a:t>
            </a:r>
            <a:endParaRPr lang="es-GT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5EEA958-61FB-4CE5-92C8-DBD38998671E}"/>
              </a:ext>
            </a:extLst>
          </p:cNvPr>
          <p:cNvSpPr txBox="1"/>
          <p:nvPr/>
        </p:nvSpPr>
        <p:spPr>
          <a:xfrm rot="5400000">
            <a:off x="9096100" y="1945800"/>
            <a:ext cx="166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/endpoint5</a:t>
            </a:r>
            <a:endParaRPr lang="es-GT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1AC4AB4-054B-4690-9915-2D644479ED66}"/>
              </a:ext>
            </a:extLst>
          </p:cNvPr>
          <p:cNvSpPr txBox="1"/>
          <p:nvPr/>
        </p:nvSpPr>
        <p:spPr>
          <a:xfrm rot="5400000">
            <a:off x="6108515" y="1653960"/>
            <a:ext cx="58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POST</a:t>
            </a:r>
            <a:endParaRPr lang="es-GT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F5820E5-118A-471B-8BD0-9DF21AA880BF}"/>
              </a:ext>
            </a:extLst>
          </p:cNvPr>
          <p:cNvSpPr txBox="1"/>
          <p:nvPr/>
        </p:nvSpPr>
        <p:spPr>
          <a:xfrm rot="5400000">
            <a:off x="6979948" y="1642708"/>
            <a:ext cx="45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PUT</a:t>
            </a:r>
            <a:endParaRPr lang="es-GT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73E9353-5E95-4A35-9867-6476BD90E916}"/>
              </a:ext>
            </a:extLst>
          </p:cNvPr>
          <p:cNvSpPr txBox="1"/>
          <p:nvPr/>
        </p:nvSpPr>
        <p:spPr>
          <a:xfrm rot="5400000">
            <a:off x="7706844" y="1754695"/>
            <a:ext cx="68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GET</a:t>
            </a:r>
            <a:endParaRPr lang="es-GT" sz="1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E1DFC0-0D4F-4013-89CC-29A98540DE19}"/>
              </a:ext>
            </a:extLst>
          </p:cNvPr>
          <p:cNvSpPr txBox="1"/>
          <p:nvPr/>
        </p:nvSpPr>
        <p:spPr>
          <a:xfrm rot="5400000">
            <a:off x="8387771" y="1754695"/>
            <a:ext cx="100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DELETE</a:t>
            </a:r>
            <a:endParaRPr lang="es-GT" sz="12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320D2F7-ABCD-4153-BA32-1A5A596CF2EA}"/>
              </a:ext>
            </a:extLst>
          </p:cNvPr>
          <p:cNvSpPr txBox="1"/>
          <p:nvPr/>
        </p:nvSpPr>
        <p:spPr>
          <a:xfrm rot="5400000">
            <a:off x="9190457" y="1754696"/>
            <a:ext cx="100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PATCH</a:t>
            </a:r>
            <a:endParaRPr lang="es-GT" sz="12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4986E9-F64F-433C-87BE-41F95294C359}"/>
              </a:ext>
            </a:extLst>
          </p:cNvPr>
          <p:cNvSpPr txBox="1"/>
          <p:nvPr/>
        </p:nvSpPr>
        <p:spPr>
          <a:xfrm>
            <a:off x="6599326" y="2206147"/>
            <a:ext cx="513878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700" dirty="0"/>
              <a:t>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96659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2BFD97A-AE25-49F2-B00F-77CBA518A819}"/>
              </a:ext>
            </a:extLst>
          </p:cNvPr>
          <p:cNvGrpSpPr/>
          <p:nvPr/>
        </p:nvGrpSpPr>
        <p:grpSpPr>
          <a:xfrm>
            <a:off x="547189" y="4417039"/>
            <a:ext cx="2028471" cy="1871974"/>
            <a:chOff x="2634913" y="-147506"/>
            <a:chExt cx="6922173" cy="6922173"/>
          </a:xfrm>
        </p:grpSpPr>
        <p:pic>
          <p:nvPicPr>
            <p:cNvPr id="3074" name="Picture 2" descr="Plantilla De Sitio Web Computadora - Imagen gratis en Pixabay">
              <a:extLst>
                <a:ext uri="{FF2B5EF4-FFF2-40B4-BE49-F238E27FC236}">
                  <a16:creationId xmlns:a16="http://schemas.microsoft.com/office/drawing/2014/main" id="{9381B587-6D0D-4260-A00A-D9D919FF6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913" y="-147506"/>
              <a:ext cx="6922173" cy="692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9B644E3-AE9E-478A-A5EE-467A78CBE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49" r="13062"/>
            <a:stretch/>
          </p:blipFill>
          <p:spPr>
            <a:xfrm>
              <a:off x="2776756" y="1471220"/>
              <a:ext cx="6610525" cy="4392081"/>
            </a:xfrm>
            <a:prstGeom prst="rect">
              <a:avLst/>
            </a:prstGeom>
          </p:spPr>
        </p:pic>
      </p:grpSp>
      <p:pic>
        <p:nvPicPr>
          <p:cNvPr id="7" name="Picture 2" descr="Angular (framework) - Wikipedia, la enciclopedia libre">
            <a:extLst>
              <a:ext uri="{FF2B5EF4-FFF2-40B4-BE49-F238E27FC236}">
                <a16:creationId xmlns:a16="http://schemas.microsoft.com/office/drawing/2014/main" id="{02E583C2-CBB3-4036-923D-63DEF00D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2" y="4338790"/>
            <a:ext cx="2028471" cy="20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A5324E5-4B34-4562-832F-9EEF0ABF44B2}"/>
              </a:ext>
            </a:extLst>
          </p:cNvPr>
          <p:cNvCxnSpPr>
            <a:stCxn id="7" idx="1"/>
            <a:endCxn id="3074" idx="3"/>
          </p:cNvCxnSpPr>
          <p:nvPr/>
        </p:nvCxnSpPr>
        <p:spPr>
          <a:xfrm flipH="1">
            <a:off x="2575660" y="5353026"/>
            <a:ext cx="122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53D8B7-4EDE-4079-8E16-73C38596A3CC}"/>
              </a:ext>
            </a:extLst>
          </p:cNvPr>
          <p:cNvSpPr txBox="1"/>
          <p:nvPr/>
        </p:nvSpPr>
        <p:spPr>
          <a:xfrm>
            <a:off x="2734318" y="5098211"/>
            <a:ext cx="1577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Herramienta</a:t>
            </a:r>
            <a:endParaRPr lang="es-GT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271596-2AC4-47EC-81AD-1EBF05AC3329}"/>
              </a:ext>
            </a:extLst>
          </p:cNvPr>
          <p:cNvSpPr txBox="1"/>
          <p:nvPr/>
        </p:nvSpPr>
        <p:spPr>
          <a:xfrm>
            <a:off x="2574229" y="5366105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Facilita el Trabajo</a:t>
            </a:r>
            <a:endParaRPr lang="es-GT" sz="1200" dirty="0"/>
          </a:p>
        </p:txBody>
      </p:sp>
      <p:pic>
        <p:nvPicPr>
          <p:cNvPr id="9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C35009BE-2CAC-4AF1-A356-FD1801F9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" y="378785"/>
            <a:ext cx="1394137" cy="19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2DB5714-29F1-4A65-88F1-A81B22F0E4DA}"/>
              </a:ext>
            </a:extLst>
          </p:cNvPr>
          <p:cNvSpPr txBox="1"/>
          <p:nvPr/>
        </p:nvSpPr>
        <p:spPr>
          <a:xfrm>
            <a:off x="139817" y="178730"/>
            <a:ext cx="32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Base de Datos</a:t>
            </a:r>
            <a:endParaRPr lang="es-GT" sz="2000" dirty="0"/>
          </a:p>
        </p:txBody>
      </p:sp>
      <p:pic>
        <p:nvPicPr>
          <p:cNvPr id="12" name="Picture 2" descr="Node.js Backend Frameworks. JavaScript on the frontend, Javascript… | by  Daniel Jung | Medium">
            <a:extLst>
              <a:ext uri="{FF2B5EF4-FFF2-40B4-BE49-F238E27FC236}">
                <a16:creationId xmlns:a16="http://schemas.microsoft.com/office/drawing/2014/main" id="{EE8A0F34-0049-4879-8F14-618067BA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00" y="605606"/>
            <a:ext cx="2231514" cy="13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9BCEC9-919A-4F4E-8CA0-DE0158BA3736}"/>
              </a:ext>
            </a:extLst>
          </p:cNvPr>
          <p:cNvSpPr txBox="1"/>
          <p:nvPr/>
        </p:nvSpPr>
        <p:spPr>
          <a:xfrm>
            <a:off x="3272551" y="205496"/>
            <a:ext cx="239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Servidor </a:t>
            </a:r>
            <a:r>
              <a:rPr lang="es-ES" sz="2000" dirty="0" err="1"/>
              <a:t>Backend</a:t>
            </a:r>
            <a:endParaRPr lang="es-GT" sz="2000" dirty="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5F7C176B-4FE6-4F34-8711-CDADED4C89C3}"/>
              </a:ext>
            </a:extLst>
          </p:cNvPr>
          <p:cNvSpPr/>
          <p:nvPr/>
        </p:nvSpPr>
        <p:spPr>
          <a:xfrm rot="5400000">
            <a:off x="2198156" y="437061"/>
            <a:ext cx="1476463" cy="2749924"/>
          </a:xfrm>
          <a:prstGeom prst="arc">
            <a:avLst>
              <a:gd name="adj1" fmla="val 16635855"/>
              <a:gd name="adj2" fmla="val 489963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413FE6-E933-4818-B307-C5715AADC8A6}"/>
              </a:ext>
            </a:extLst>
          </p:cNvPr>
          <p:cNvSpPr txBox="1"/>
          <p:nvPr/>
        </p:nvSpPr>
        <p:spPr>
          <a:xfrm>
            <a:off x="2064701" y="1953604"/>
            <a:ext cx="174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Credenciales</a:t>
            </a:r>
          </a:p>
          <a:p>
            <a:r>
              <a:rPr lang="es-ES" dirty="0"/>
              <a:t>	   +</a:t>
            </a:r>
            <a:endParaRPr lang="es-GT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6501BC-B371-40D3-AB9B-30102D573A66}"/>
              </a:ext>
            </a:extLst>
          </p:cNvPr>
          <p:cNvSpPr txBox="1"/>
          <p:nvPr/>
        </p:nvSpPr>
        <p:spPr>
          <a:xfrm>
            <a:off x="2395801" y="2550255"/>
            <a:ext cx="10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Librerías</a:t>
            </a:r>
            <a:endParaRPr lang="es-GT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8D4C8BA-52EE-4179-A3C1-DA394134CB48}"/>
              </a:ext>
            </a:extLst>
          </p:cNvPr>
          <p:cNvGrpSpPr/>
          <p:nvPr/>
        </p:nvGrpSpPr>
        <p:grpSpPr>
          <a:xfrm>
            <a:off x="5712809" y="1212219"/>
            <a:ext cx="4083390" cy="1137980"/>
            <a:chOff x="4024745" y="2986985"/>
            <a:chExt cx="6023949" cy="2493942"/>
          </a:xfrm>
        </p:grpSpPr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A1A79114-9834-44D3-BBC4-9BC9D22CCCC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024745" y="2986987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D6FE3F0B-E728-4D1C-B550-F23CFD5CD812}"/>
                </a:ext>
              </a:extLst>
            </p:cNvPr>
            <p:cNvCxnSpPr>
              <a:cxnSpLocks/>
            </p:cNvCxnSpPr>
            <p:nvPr/>
          </p:nvCxnSpPr>
          <p:spPr>
            <a:xfrm>
              <a:off x="5235592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260DD34B-48F3-4B3C-82C5-BA6AEF7F5CCC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44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8F8F18F5-8D60-48F7-96F6-E2D4FA07567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095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1566490E-CD0F-460A-8C66-A0C4895033A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847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77021ED-F492-40D7-BD16-0821C3BD7758}"/>
              </a:ext>
            </a:extLst>
          </p:cNvPr>
          <p:cNvSpPr txBox="1"/>
          <p:nvPr/>
        </p:nvSpPr>
        <p:spPr>
          <a:xfrm>
            <a:off x="6968198" y="578840"/>
            <a:ext cx="14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Endpoints</a:t>
            </a:r>
            <a:endParaRPr lang="es-GT" sz="2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F6378F-1D11-4001-B7F0-40067D5182B9}"/>
              </a:ext>
            </a:extLst>
          </p:cNvPr>
          <p:cNvSpPr txBox="1"/>
          <p:nvPr/>
        </p:nvSpPr>
        <p:spPr>
          <a:xfrm rot="5400000">
            <a:off x="6163597" y="1642708"/>
            <a:ext cx="103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/endpoint1</a:t>
            </a:r>
            <a:endParaRPr lang="es-GT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FD6D043-1ADE-4523-8D6B-5D8E7835D5A0}"/>
              </a:ext>
            </a:extLst>
          </p:cNvPr>
          <p:cNvSpPr txBox="1"/>
          <p:nvPr/>
        </p:nvSpPr>
        <p:spPr>
          <a:xfrm rot="5400000">
            <a:off x="6983585" y="1664996"/>
            <a:ext cx="107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/endpoint2</a:t>
            </a:r>
            <a:endParaRPr lang="es-GT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BB8D2F1-1CAD-4E1F-A6FF-3DB1A59AFCD9}"/>
              </a:ext>
            </a:extLst>
          </p:cNvPr>
          <p:cNvSpPr txBox="1"/>
          <p:nvPr/>
        </p:nvSpPr>
        <p:spPr>
          <a:xfrm rot="5400000">
            <a:off x="7779541" y="1673524"/>
            <a:ext cx="111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/endpoint3</a:t>
            </a:r>
            <a:endParaRPr lang="es-GT" sz="12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A8495C-44BF-4B23-A4A8-3706B8F44151}"/>
              </a:ext>
            </a:extLst>
          </p:cNvPr>
          <p:cNvSpPr txBox="1"/>
          <p:nvPr/>
        </p:nvSpPr>
        <p:spPr>
          <a:xfrm rot="5400000">
            <a:off x="8300258" y="1957349"/>
            <a:ext cx="166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/endpoint4</a:t>
            </a:r>
            <a:endParaRPr lang="es-GT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5EEA958-61FB-4CE5-92C8-DBD38998671E}"/>
              </a:ext>
            </a:extLst>
          </p:cNvPr>
          <p:cNvSpPr txBox="1"/>
          <p:nvPr/>
        </p:nvSpPr>
        <p:spPr>
          <a:xfrm rot="5400000">
            <a:off x="9096100" y="1945800"/>
            <a:ext cx="166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/endpoint5</a:t>
            </a:r>
            <a:endParaRPr lang="es-GT" sz="1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1AC4AB4-054B-4690-9915-2D644479ED66}"/>
              </a:ext>
            </a:extLst>
          </p:cNvPr>
          <p:cNvSpPr txBox="1"/>
          <p:nvPr/>
        </p:nvSpPr>
        <p:spPr>
          <a:xfrm rot="5400000">
            <a:off x="6108515" y="1653960"/>
            <a:ext cx="58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POST</a:t>
            </a:r>
            <a:endParaRPr lang="es-GT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F5820E5-118A-471B-8BD0-9DF21AA880BF}"/>
              </a:ext>
            </a:extLst>
          </p:cNvPr>
          <p:cNvSpPr txBox="1"/>
          <p:nvPr/>
        </p:nvSpPr>
        <p:spPr>
          <a:xfrm rot="5400000">
            <a:off x="6979948" y="1642708"/>
            <a:ext cx="45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PUT</a:t>
            </a:r>
            <a:endParaRPr lang="es-GT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73E9353-5E95-4A35-9867-6476BD90E916}"/>
              </a:ext>
            </a:extLst>
          </p:cNvPr>
          <p:cNvSpPr txBox="1"/>
          <p:nvPr/>
        </p:nvSpPr>
        <p:spPr>
          <a:xfrm rot="5400000">
            <a:off x="7706844" y="1754695"/>
            <a:ext cx="68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GET</a:t>
            </a:r>
            <a:endParaRPr lang="es-GT" sz="1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E1DFC0-0D4F-4013-89CC-29A98540DE19}"/>
              </a:ext>
            </a:extLst>
          </p:cNvPr>
          <p:cNvSpPr txBox="1"/>
          <p:nvPr/>
        </p:nvSpPr>
        <p:spPr>
          <a:xfrm rot="5400000">
            <a:off x="8387771" y="1754695"/>
            <a:ext cx="100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DELETE</a:t>
            </a:r>
            <a:endParaRPr lang="es-GT" sz="12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320D2F7-ABCD-4153-BA32-1A5A596CF2EA}"/>
              </a:ext>
            </a:extLst>
          </p:cNvPr>
          <p:cNvSpPr txBox="1"/>
          <p:nvPr/>
        </p:nvSpPr>
        <p:spPr>
          <a:xfrm rot="5400000">
            <a:off x="9190457" y="1754696"/>
            <a:ext cx="100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PATCH</a:t>
            </a:r>
            <a:endParaRPr lang="es-GT" sz="1200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CA312FC-4AB2-4933-9B9B-D87F3EBEADB0}"/>
              </a:ext>
            </a:extLst>
          </p:cNvPr>
          <p:cNvGrpSpPr/>
          <p:nvPr/>
        </p:nvGrpSpPr>
        <p:grpSpPr>
          <a:xfrm flipV="1">
            <a:off x="5733254" y="2467803"/>
            <a:ext cx="4083390" cy="2872611"/>
            <a:chOff x="4024745" y="2986985"/>
            <a:chExt cx="6023949" cy="2493942"/>
          </a:xfrm>
        </p:grpSpPr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BE0EA7-BBD8-47C8-BD65-AD4FB4F2746D}"/>
                </a:ext>
              </a:extLst>
            </p:cNvPr>
            <p:cNvCxnSpPr>
              <a:cxnSpLocks/>
            </p:cNvCxnSpPr>
            <p:nvPr/>
          </p:nvCxnSpPr>
          <p:spPr>
            <a:xfrm>
              <a:off x="4024745" y="2986987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: angular 36">
              <a:extLst>
                <a:ext uri="{FF2B5EF4-FFF2-40B4-BE49-F238E27FC236}">
                  <a16:creationId xmlns:a16="http://schemas.microsoft.com/office/drawing/2014/main" id="{88C4EC43-2BBB-4B92-AFE5-1C24E90B5F65}"/>
                </a:ext>
              </a:extLst>
            </p:cNvPr>
            <p:cNvCxnSpPr>
              <a:cxnSpLocks/>
            </p:cNvCxnSpPr>
            <p:nvPr/>
          </p:nvCxnSpPr>
          <p:spPr>
            <a:xfrm>
              <a:off x="5235592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: angular 37">
              <a:extLst>
                <a:ext uri="{FF2B5EF4-FFF2-40B4-BE49-F238E27FC236}">
                  <a16:creationId xmlns:a16="http://schemas.microsoft.com/office/drawing/2014/main" id="{6DA05F15-E017-417A-80DC-27BABDFA4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44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71BFCC74-BDA4-4B82-BF74-84D3BAEC49C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095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: angular 39">
              <a:extLst>
                <a:ext uri="{FF2B5EF4-FFF2-40B4-BE49-F238E27FC236}">
                  <a16:creationId xmlns:a16="http://schemas.microsoft.com/office/drawing/2014/main" id="{05B79F0F-980E-4F75-A3A6-A6A7429640B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847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CC995A1-3C2A-4DF2-879F-98A73B85DF63}"/>
              </a:ext>
            </a:extLst>
          </p:cNvPr>
          <p:cNvSpPr txBox="1"/>
          <p:nvPr/>
        </p:nvSpPr>
        <p:spPr>
          <a:xfrm>
            <a:off x="6923791" y="5375210"/>
            <a:ext cx="22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Angular </a:t>
            </a:r>
            <a:r>
              <a:rPr lang="es-ES" sz="2000" b="1" dirty="0" err="1"/>
              <a:t>Services</a:t>
            </a:r>
            <a:endParaRPr lang="es-GT" sz="2000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FAE498E-CAAC-4DEE-8545-456E9AA7ADF8}"/>
              </a:ext>
            </a:extLst>
          </p:cNvPr>
          <p:cNvSpPr txBox="1"/>
          <p:nvPr/>
        </p:nvSpPr>
        <p:spPr>
          <a:xfrm rot="5400000">
            <a:off x="6063011" y="3795588"/>
            <a:ext cx="125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HTTP </a:t>
            </a:r>
            <a:r>
              <a:rPr lang="es-ES" sz="1200" dirty="0" err="1"/>
              <a:t>request</a:t>
            </a:r>
            <a:r>
              <a:rPr lang="es-ES" sz="1200" dirty="0"/>
              <a:t> 1</a:t>
            </a:r>
            <a:endParaRPr lang="es-GT"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98A8C82-241B-4FE0-B404-AD1AB83687ED}"/>
              </a:ext>
            </a:extLst>
          </p:cNvPr>
          <p:cNvSpPr txBox="1"/>
          <p:nvPr/>
        </p:nvSpPr>
        <p:spPr>
          <a:xfrm rot="5400000">
            <a:off x="6929815" y="3795588"/>
            <a:ext cx="125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HTTP </a:t>
            </a:r>
            <a:r>
              <a:rPr lang="es-ES" sz="1200" dirty="0" err="1"/>
              <a:t>request</a:t>
            </a:r>
            <a:r>
              <a:rPr lang="es-ES" sz="1200" dirty="0"/>
              <a:t> 2</a:t>
            </a:r>
            <a:endParaRPr lang="es-GT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A84FD9B-5829-4458-AD74-E6B10190BB56}"/>
              </a:ext>
            </a:extLst>
          </p:cNvPr>
          <p:cNvSpPr txBox="1"/>
          <p:nvPr/>
        </p:nvSpPr>
        <p:spPr>
          <a:xfrm rot="5400000">
            <a:off x="7721416" y="3765607"/>
            <a:ext cx="125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HTTP </a:t>
            </a:r>
            <a:r>
              <a:rPr lang="es-ES" sz="1200" dirty="0" err="1"/>
              <a:t>request</a:t>
            </a:r>
            <a:r>
              <a:rPr lang="es-ES" sz="1200" dirty="0"/>
              <a:t> 3</a:t>
            </a:r>
            <a:endParaRPr lang="es-GT" sz="12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91317E5-101E-4ECD-A4A4-7EA6B4A792F8}"/>
              </a:ext>
            </a:extLst>
          </p:cNvPr>
          <p:cNvSpPr txBox="1"/>
          <p:nvPr/>
        </p:nvSpPr>
        <p:spPr>
          <a:xfrm rot="5400000">
            <a:off x="8542515" y="3795588"/>
            <a:ext cx="125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HTTP </a:t>
            </a:r>
            <a:r>
              <a:rPr lang="es-ES" sz="1200" dirty="0" err="1"/>
              <a:t>request</a:t>
            </a:r>
            <a:r>
              <a:rPr lang="es-ES" sz="1200" dirty="0"/>
              <a:t> 4</a:t>
            </a:r>
            <a:endParaRPr lang="es-GT" sz="12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AD201DB-8C36-4A93-A438-93042BDB578E}"/>
              </a:ext>
            </a:extLst>
          </p:cNvPr>
          <p:cNvSpPr txBox="1"/>
          <p:nvPr/>
        </p:nvSpPr>
        <p:spPr>
          <a:xfrm rot="5400000">
            <a:off x="9356456" y="3795587"/>
            <a:ext cx="125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HTTP </a:t>
            </a:r>
            <a:r>
              <a:rPr lang="es-ES" sz="1200" dirty="0" err="1"/>
              <a:t>request</a:t>
            </a:r>
            <a:r>
              <a:rPr lang="es-ES" sz="1200" dirty="0"/>
              <a:t> 5</a:t>
            </a:r>
            <a:endParaRPr lang="es-GT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DA00A62-AFF0-4704-ADF0-6C0190923A62}"/>
              </a:ext>
            </a:extLst>
          </p:cNvPr>
          <p:cNvSpPr txBox="1"/>
          <p:nvPr/>
        </p:nvSpPr>
        <p:spPr>
          <a:xfrm>
            <a:off x="10414657" y="2027032"/>
            <a:ext cx="116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HTTP</a:t>
            </a:r>
            <a:endParaRPr lang="es-GT" sz="36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345485F-B424-4164-8B92-5FB9016AAC02}"/>
              </a:ext>
            </a:extLst>
          </p:cNvPr>
          <p:cNvSpPr txBox="1"/>
          <p:nvPr/>
        </p:nvSpPr>
        <p:spPr>
          <a:xfrm>
            <a:off x="10758879" y="2467803"/>
            <a:ext cx="47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+</a:t>
            </a:r>
            <a:endParaRPr lang="es-GT" sz="3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F582ED0-00E0-41E9-B1C7-8684CC5020E5}"/>
              </a:ext>
            </a:extLst>
          </p:cNvPr>
          <p:cNvSpPr txBox="1"/>
          <p:nvPr/>
        </p:nvSpPr>
        <p:spPr>
          <a:xfrm>
            <a:off x="10155319" y="2916054"/>
            <a:ext cx="176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ROUTER</a:t>
            </a:r>
            <a:endParaRPr lang="es-GT" sz="32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E92C0D1-2B6D-4126-900E-3B93C673D8F4}"/>
              </a:ext>
            </a:extLst>
          </p:cNvPr>
          <p:cNvSpPr txBox="1"/>
          <p:nvPr/>
        </p:nvSpPr>
        <p:spPr>
          <a:xfrm>
            <a:off x="10800287" y="3306379"/>
            <a:ext cx="47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=</a:t>
            </a:r>
            <a:endParaRPr lang="es-GT" sz="36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C43A35F-09C1-41A8-B1C9-6BF73CB51EB1}"/>
              </a:ext>
            </a:extLst>
          </p:cNvPr>
          <p:cNvSpPr txBox="1"/>
          <p:nvPr/>
        </p:nvSpPr>
        <p:spPr>
          <a:xfrm>
            <a:off x="10101011" y="3783170"/>
            <a:ext cx="187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GOD</a:t>
            </a:r>
            <a:endParaRPr lang="es-GT" sz="5400" b="1" dirty="0"/>
          </a:p>
        </p:txBody>
      </p:sp>
    </p:spTree>
    <p:extLst>
      <p:ext uri="{BB962C8B-B14F-4D97-AF65-F5344CB8AC3E}">
        <p14:creationId xmlns:p14="http://schemas.microsoft.com/office/powerpoint/2010/main" val="47280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6" grpId="0"/>
      <p:bldP spid="47" grpId="0"/>
      <p:bldP spid="42" grpId="0"/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ice GIF - Nice - Descubre &amp;amp; Comparte GIFs">
            <a:extLst>
              <a:ext uri="{FF2B5EF4-FFF2-40B4-BE49-F238E27FC236}">
                <a16:creationId xmlns:a16="http://schemas.microsoft.com/office/drawing/2014/main" id="{1A52E301-A5CE-4A45-BD75-A0EB787E96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39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lue Vet Clínica Veterinaria - Veterinaria en Apodaca">
            <a:extLst>
              <a:ext uri="{FF2B5EF4-FFF2-40B4-BE49-F238E27FC236}">
                <a16:creationId xmlns:a16="http://schemas.microsoft.com/office/drawing/2014/main" id="{E72A4989-9507-41BE-8D16-2DD652ECA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"/>
          <a:stretch/>
        </p:blipFill>
        <p:spPr bwMode="auto">
          <a:xfrm>
            <a:off x="0" y="0"/>
            <a:ext cx="12192000" cy="6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74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040C-C46E-46A5-AA85-CD0F7EFF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Angular?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5363B-B065-4BD5-902B-11153BF0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Angular es un </a:t>
            </a:r>
            <a:r>
              <a:rPr lang="es-ES" dirty="0" err="1"/>
              <a:t>framework</a:t>
            </a:r>
            <a:r>
              <a:rPr lang="es-ES" dirty="0"/>
              <a:t> para aplicaciones web desarrollado en </a:t>
            </a:r>
            <a:r>
              <a:rPr lang="es-ES" dirty="0" err="1"/>
              <a:t>TypeScript</a:t>
            </a:r>
            <a:r>
              <a:rPr lang="es-ES" dirty="0"/>
              <a:t> (superconjunto de JavaScript desarrollado y mantenido por Microsoft), de código abierto, mantenido por Google, que se utiliza para crear y mantener aplicaciones web.</a:t>
            </a:r>
            <a:endParaRPr lang="es-GT" dirty="0"/>
          </a:p>
        </p:txBody>
      </p:sp>
      <p:pic>
        <p:nvPicPr>
          <p:cNvPr id="2050" name="Picture 2" descr="TypeScript - Wikipedia, la enciclopedia libre">
            <a:extLst>
              <a:ext uri="{FF2B5EF4-FFF2-40B4-BE49-F238E27FC236}">
                <a16:creationId xmlns:a16="http://schemas.microsoft.com/office/drawing/2014/main" id="{027BFECB-F3C4-4A24-ADB3-E1230359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78" y="4311650"/>
            <a:ext cx="1988345" cy="19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gular (framework) - Wikipedia, la enciclopedia libre">
            <a:extLst>
              <a:ext uri="{FF2B5EF4-FFF2-40B4-BE49-F238E27FC236}">
                <a16:creationId xmlns:a16="http://schemas.microsoft.com/office/drawing/2014/main" id="{0BF79056-5D73-4457-94FB-9EFAF0FA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2" y="3952609"/>
            <a:ext cx="2539224" cy="253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C65BB3-F49F-4D46-9FAB-A91FBA71907B}"/>
              </a:ext>
            </a:extLst>
          </p:cNvPr>
          <p:cNvSpPr txBox="1"/>
          <p:nvPr/>
        </p:nvSpPr>
        <p:spPr>
          <a:xfrm>
            <a:off x="3227541" y="4114225"/>
            <a:ext cx="1442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/>
              <a:t>+</a:t>
            </a:r>
            <a:endParaRPr lang="es-GT" sz="13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04E17-FA7E-4B4A-81E4-8FE0FC35F697}"/>
              </a:ext>
            </a:extLst>
          </p:cNvPr>
          <p:cNvSpPr txBox="1"/>
          <p:nvPr/>
        </p:nvSpPr>
        <p:spPr>
          <a:xfrm>
            <a:off x="7521554" y="4206564"/>
            <a:ext cx="1442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/>
              <a:t>=</a:t>
            </a:r>
            <a:endParaRPr lang="es-GT" sz="13800" dirty="0"/>
          </a:p>
        </p:txBody>
      </p:sp>
      <p:pic>
        <p:nvPicPr>
          <p:cNvPr id="2052" name="Picture 4" descr="Old Spice Macho Man GIF - Old Spice Macho Man Macho - Discover &amp;amp; Share GIFs">
            <a:extLst>
              <a:ext uri="{FF2B5EF4-FFF2-40B4-BE49-F238E27FC236}">
                <a16:creationId xmlns:a16="http://schemas.microsoft.com/office/drawing/2014/main" id="{76B2EFAE-403D-4E9F-91EB-D50183B8E5D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478" y="4311650"/>
            <a:ext cx="2276466" cy="211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5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EDF6-DA41-4F33-994F-67968D1C8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94390"/>
            <a:ext cx="8825658" cy="2677648"/>
          </a:xfrm>
        </p:spPr>
        <p:txBody>
          <a:bodyPr/>
          <a:lstStyle/>
          <a:p>
            <a:r>
              <a:rPr lang="es-ES" sz="7200" dirty="0"/>
              <a:t>¿Cómo funciona?</a:t>
            </a:r>
            <a:endParaRPr lang="es-GT" sz="7200" dirty="0"/>
          </a:p>
        </p:txBody>
      </p:sp>
    </p:spTree>
    <p:extLst>
      <p:ext uri="{BB962C8B-B14F-4D97-AF65-F5344CB8AC3E}">
        <p14:creationId xmlns:p14="http://schemas.microsoft.com/office/powerpoint/2010/main" val="1956794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677BAB28-F2CE-4F79-9CFD-8A569ED2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50" y="964734"/>
            <a:ext cx="4262496" cy="60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757536-E34B-41CE-BDCA-EBBBE7CB8434}"/>
              </a:ext>
            </a:extLst>
          </p:cNvPr>
          <p:cNvSpPr txBox="1"/>
          <p:nvPr/>
        </p:nvSpPr>
        <p:spPr>
          <a:xfrm>
            <a:off x="4100117" y="713065"/>
            <a:ext cx="3991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Base de Datos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1844354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677BAB28-F2CE-4F79-9CFD-8A569ED2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90" y="1300292"/>
            <a:ext cx="3307365" cy="46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757536-E34B-41CE-BDCA-EBBBE7CB8434}"/>
              </a:ext>
            </a:extLst>
          </p:cNvPr>
          <p:cNvSpPr txBox="1"/>
          <p:nvPr/>
        </p:nvSpPr>
        <p:spPr>
          <a:xfrm>
            <a:off x="6096000" y="1719744"/>
            <a:ext cx="32150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Base de Datos</a:t>
            </a:r>
            <a:endParaRPr lang="es-GT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94D6E3-7EE8-4C92-9C49-B7AAFB215CC8}"/>
              </a:ext>
            </a:extLst>
          </p:cNvPr>
          <p:cNvSpPr txBox="1"/>
          <p:nvPr/>
        </p:nvSpPr>
        <p:spPr>
          <a:xfrm>
            <a:off x="6096001" y="2623060"/>
            <a:ext cx="248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Creación de la Base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B54EC5-8651-4B9A-AA3C-EBDFEE529B4C}"/>
              </a:ext>
            </a:extLst>
          </p:cNvPr>
          <p:cNvSpPr txBox="1"/>
          <p:nvPr/>
        </p:nvSpPr>
        <p:spPr>
          <a:xfrm>
            <a:off x="6096000" y="3310932"/>
            <a:ext cx="45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Conexión con credenciales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478822-919B-4F40-83DB-E6CD2B46FBB7}"/>
              </a:ext>
            </a:extLst>
          </p:cNvPr>
          <p:cNvSpPr txBox="1"/>
          <p:nvPr/>
        </p:nvSpPr>
        <p:spPr>
          <a:xfrm>
            <a:off x="6095999" y="3996059"/>
            <a:ext cx="45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C82AC4-A875-40A8-AC77-CCA0A6A6F8E4}"/>
              </a:ext>
            </a:extLst>
          </p:cNvPr>
          <p:cNvSpPr txBox="1"/>
          <p:nvPr/>
        </p:nvSpPr>
        <p:spPr>
          <a:xfrm>
            <a:off x="6095998" y="4681186"/>
            <a:ext cx="45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 e Integridad de Datos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15085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677BAB28-F2CE-4F79-9CFD-8A569ED2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" y="378785"/>
            <a:ext cx="1394137" cy="19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757536-E34B-41CE-BDCA-EBBBE7CB8434}"/>
              </a:ext>
            </a:extLst>
          </p:cNvPr>
          <p:cNvSpPr txBox="1"/>
          <p:nvPr/>
        </p:nvSpPr>
        <p:spPr>
          <a:xfrm>
            <a:off x="139817" y="178730"/>
            <a:ext cx="32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Base de Datos</a:t>
            </a:r>
            <a:endParaRPr lang="es-GT" sz="2000" dirty="0"/>
          </a:p>
        </p:txBody>
      </p:sp>
      <p:pic>
        <p:nvPicPr>
          <p:cNvPr id="5122" name="Picture 2" descr="Node.js Backend Frameworks. JavaScript on the frontend, Javascript… | by  Daniel Jung | Medium">
            <a:extLst>
              <a:ext uri="{FF2B5EF4-FFF2-40B4-BE49-F238E27FC236}">
                <a16:creationId xmlns:a16="http://schemas.microsoft.com/office/drawing/2014/main" id="{D6EBF114-3E01-4DD6-A316-358A4826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75" y="1782443"/>
            <a:ext cx="6519241" cy="39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F41BBC-078E-4A29-9B13-7533A32C48AD}"/>
              </a:ext>
            </a:extLst>
          </p:cNvPr>
          <p:cNvSpPr txBox="1"/>
          <p:nvPr/>
        </p:nvSpPr>
        <p:spPr>
          <a:xfrm>
            <a:off x="3825372" y="1010549"/>
            <a:ext cx="454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Servidor </a:t>
            </a:r>
            <a:r>
              <a:rPr lang="es-ES" sz="4000" dirty="0" err="1"/>
              <a:t>Backend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61236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677BAB28-F2CE-4F79-9CFD-8A569ED2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" y="378785"/>
            <a:ext cx="1394137" cy="19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757536-E34B-41CE-BDCA-EBBBE7CB8434}"/>
              </a:ext>
            </a:extLst>
          </p:cNvPr>
          <p:cNvSpPr txBox="1"/>
          <p:nvPr/>
        </p:nvSpPr>
        <p:spPr>
          <a:xfrm>
            <a:off x="139817" y="178730"/>
            <a:ext cx="32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Base de Datos</a:t>
            </a:r>
            <a:endParaRPr lang="es-GT" sz="2000" dirty="0"/>
          </a:p>
        </p:txBody>
      </p:sp>
      <p:pic>
        <p:nvPicPr>
          <p:cNvPr id="5122" name="Picture 2" descr="Node.js Backend Frameworks. JavaScript on the frontend, Javascript… | by  Daniel Jung | Medium">
            <a:extLst>
              <a:ext uri="{FF2B5EF4-FFF2-40B4-BE49-F238E27FC236}">
                <a16:creationId xmlns:a16="http://schemas.microsoft.com/office/drawing/2014/main" id="{D6EBF114-3E01-4DD6-A316-358A4826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98" y="2350199"/>
            <a:ext cx="4397453" cy="26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F41BBC-078E-4A29-9B13-7533A32C48AD}"/>
              </a:ext>
            </a:extLst>
          </p:cNvPr>
          <p:cNvSpPr txBox="1"/>
          <p:nvPr/>
        </p:nvSpPr>
        <p:spPr>
          <a:xfrm>
            <a:off x="6873623" y="1765424"/>
            <a:ext cx="4093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Servidor </a:t>
            </a:r>
            <a:r>
              <a:rPr lang="es-ES" sz="3200" dirty="0" err="1"/>
              <a:t>Backend</a:t>
            </a:r>
            <a:endParaRPr lang="es-GT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AF16E6-B5E9-4B19-A108-27D04DF1024C}"/>
              </a:ext>
            </a:extLst>
          </p:cNvPr>
          <p:cNvSpPr txBox="1"/>
          <p:nvPr/>
        </p:nvSpPr>
        <p:spPr>
          <a:xfrm>
            <a:off x="6873626" y="2611630"/>
            <a:ext cx="26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Conexión con la Base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0EC5E1-0306-4B1F-A3C8-CDE87CB9B081}"/>
              </a:ext>
            </a:extLst>
          </p:cNvPr>
          <p:cNvSpPr txBox="1"/>
          <p:nvPr/>
        </p:nvSpPr>
        <p:spPr>
          <a:xfrm>
            <a:off x="6873625" y="3299502"/>
            <a:ext cx="45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Generación de </a:t>
            </a:r>
            <a:r>
              <a:rPr lang="es-ES" dirty="0" err="1"/>
              <a:t>endpoints</a:t>
            </a:r>
            <a:r>
              <a:rPr lang="es-ES" dirty="0"/>
              <a:t> consumibles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9A98D6-CA45-4DEB-94B8-83D8E3D29DE8}"/>
              </a:ext>
            </a:extLst>
          </p:cNvPr>
          <p:cNvSpPr txBox="1"/>
          <p:nvPr/>
        </p:nvSpPr>
        <p:spPr>
          <a:xfrm>
            <a:off x="6873624" y="3984629"/>
            <a:ext cx="45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Simplificar procesos de desarrollo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0AEE73-FC57-4D4D-959E-6F9ADD1A06D0}"/>
              </a:ext>
            </a:extLst>
          </p:cNvPr>
          <p:cNvSpPr txBox="1"/>
          <p:nvPr/>
        </p:nvSpPr>
        <p:spPr>
          <a:xfrm>
            <a:off x="6873623" y="4669756"/>
            <a:ext cx="45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Procesar información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0608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677BAB28-F2CE-4F79-9CFD-8A569ED2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" y="378785"/>
            <a:ext cx="1394137" cy="19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757536-E34B-41CE-BDCA-EBBBE7CB8434}"/>
              </a:ext>
            </a:extLst>
          </p:cNvPr>
          <p:cNvSpPr txBox="1"/>
          <p:nvPr/>
        </p:nvSpPr>
        <p:spPr>
          <a:xfrm>
            <a:off x="139817" y="178730"/>
            <a:ext cx="32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Base de Datos</a:t>
            </a:r>
            <a:endParaRPr lang="es-GT" sz="2000" dirty="0"/>
          </a:p>
        </p:txBody>
      </p:sp>
      <p:pic>
        <p:nvPicPr>
          <p:cNvPr id="5122" name="Picture 2" descr="Node.js Backend Frameworks. JavaScript on the frontend, Javascript… | by  Daniel Jung | Medium">
            <a:extLst>
              <a:ext uri="{FF2B5EF4-FFF2-40B4-BE49-F238E27FC236}">
                <a16:creationId xmlns:a16="http://schemas.microsoft.com/office/drawing/2014/main" id="{D6EBF114-3E01-4DD6-A316-358A4826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00" y="605606"/>
            <a:ext cx="2231514" cy="13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F41BBC-078E-4A29-9B13-7533A32C48AD}"/>
              </a:ext>
            </a:extLst>
          </p:cNvPr>
          <p:cNvSpPr txBox="1"/>
          <p:nvPr/>
        </p:nvSpPr>
        <p:spPr>
          <a:xfrm>
            <a:off x="3272551" y="205496"/>
            <a:ext cx="239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Servidor </a:t>
            </a:r>
            <a:r>
              <a:rPr lang="es-ES" sz="2000" dirty="0" err="1"/>
              <a:t>Backend</a:t>
            </a:r>
            <a:endParaRPr lang="es-GT" sz="2000" dirty="0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3F405B78-E4FE-4A7A-ACB0-63A44FB63AF8}"/>
              </a:ext>
            </a:extLst>
          </p:cNvPr>
          <p:cNvSpPr/>
          <p:nvPr/>
        </p:nvSpPr>
        <p:spPr>
          <a:xfrm rot="5400000">
            <a:off x="2198156" y="437061"/>
            <a:ext cx="1476463" cy="2749924"/>
          </a:xfrm>
          <a:prstGeom prst="arc">
            <a:avLst>
              <a:gd name="adj1" fmla="val 16635855"/>
              <a:gd name="adj2" fmla="val 489963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72581E-00C7-4CCA-AB41-728ECD97BF99}"/>
              </a:ext>
            </a:extLst>
          </p:cNvPr>
          <p:cNvSpPr txBox="1"/>
          <p:nvPr/>
        </p:nvSpPr>
        <p:spPr>
          <a:xfrm>
            <a:off x="2064701" y="1953604"/>
            <a:ext cx="174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Credenciales</a:t>
            </a:r>
          </a:p>
          <a:p>
            <a:r>
              <a:rPr lang="es-ES" dirty="0"/>
              <a:t>	   +</a:t>
            </a:r>
            <a:endParaRPr lang="es-GT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4B1683-C12F-47DE-B3BC-4865DA012537}"/>
              </a:ext>
            </a:extLst>
          </p:cNvPr>
          <p:cNvSpPr txBox="1"/>
          <p:nvPr/>
        </p:nvSpPr>
        <p:spPr>
          <a:xfrm>
            <a:off x="2395801" y="2550255"/>
            <a:ext cx="10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Librerías</a:t>
            </a:r>
            <a:endParaRPr lang="es-GT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7FC3502-9194-4A49-8340-871A2C336D65}"/>
              </a:ext>
            </a:extLst>
          </p:cNvPr>
          <p:cNvGrpSpPr/>
          <p:nvPr/>
        </p:nvGrpSpPr>
        <p:grpSpPr>
          <a:xfrm>
            <a:off x="4024745" y="2986985"/>
            <a:ext cx="6023949" cy="2493942"/>
            <a:chOff x="4024745" y="2986985"/>
            <a:chExt cx="6023949" cy="2493942"/>
          </a:xfrm>
        </p:grpSpPr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4C21136A-4552-4686-B771-3A840DF89858}"/>
                </a:ext>
              </a:extLst>
            </p:cNvPr>
            <p:cNvCxnSpPr>
              <a:cxnSpLocks/>
              <a:stCxn id="5122" idx="3"/>
            </p:cNvCxnSpPr>
            <p:nvPr/>
          </p:nvCxnSpPr>
          <p:spPr>
            <a:xfrm>
              <a:off x="4024745" y="2986987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0A299274-95E0-44CD-8946-53FD01E62845}"/>
                </a:ext>
              </a:extLst>
            </p:cNvPr>
            <p:cNvCxnSpPr>
              <a:cxnSpLocks/>
            </p:cNvCxnSpPr>
            <p:nvPr/>
          </p:nvCxnSpPr>
          <p:spPr>
            <a:xfrm>
              <a:off x="5235592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: angular 43">
              <a:extLst>
                <a:ext uri="{FF2B5EF4-FFF2-40B4-BE49-F238E27FC236}">
                  <a16:creationId xmlns:a16="http://schemas.microsoft.com/office/drawing/2014/main" id="{C989F937-8014-4083-8203-6A2FB7DAF1C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44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4599E307-A890-456F-BD46-83FBF6A18FB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095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: angular 45">
              <a:extLst>
                <a:ext uri="{FF2B5EF4-FFF2-40B4-BE49-F238E27FC236}">
                  <a16:creationId xmlns:a16="http://schemas.microsoft.com/office/drawing/2014/main" id="{DA33B3A7-2626-4683-A5FB-3B01B5EAD96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847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A3D1945-BC32-4C7F-BBE2-923710234956}"/>
              </a:ext>
            </a:extLst>
          </p:cNvPr>
          <p:cNvSpPr txBox="1"/>
          <p:nvPr/>
        </p:nvSpPr>
        <p:spPr>
          <a:xfrm>
            <a:off x="6030309" y="2164362"/>
            <a:ext cx="2673315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/>
              <a:t>Endpoints</a:t>
            </a:r>
            <a:endParaRPr lang="es-GT" sz="40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A980AFC-0D23-43E7-A5F0-74810053F28B}"/>
              </a:ext>
            </a:extLst>
          </p:cNvPr>
          <p:cNvSpPr txBox="1"/>
          <p:nvPr/>
        </p:nvSpPr>
        <p:spPr>
          <a:xfrm rot="5400000">
            <a:off x="4620183" y="4024734"/>
            <a:ext cx="166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/endpoint1</a:t>
            </a:r>
            <a:endParaRPr lang="es-GT" sz="20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F0CD93B-B204-41DC-BF00-B50B093B94C4}"/>
              </a:ext>
            </a:extLst>
          </p:cNvPr>
          <p:cNvSpPr txBox="1"/>
          <p:nvPr/>
        </p:nvSpPr>
        <p:spPr>
          <a:xfrm rot="5400000">
            <a:off x="5837706" y="4060699"/>
            <a:ext cx="166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/endpoint2</a:t>
            </a:r>
            <a:endParaRPr lang="es-GT" sz="2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3C42DF8-5165-43AB-AD4A-CA7855C8FEB7}"/>
              </a:ext>
            </a:extLst>
          </p:cNvPr>
          <p:cNvSpPr txBox="1"/>
          <p:nvPr/>
        </p:nvSpPr>
        <p:spPr>
          <a:xfrm rot="5400000">
            <a:off x="7041862" y="4024734"/>
            <a:ext cx="166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/endpoint3</a:t>
            </a:r>
            <a:endParaRPr lang="es-GT" sz="2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B977831-2FB1-42B9-B3B0-ED00257EC365}"/>
              </a:ext>
            </a:extLst>
          </p:cNvPr>
          <p:cNvSpPr txBox="1"/>
          <p:nvPr/>
        </p:nvSpPr>
        <p:spPr>
          <a:xfrm rot="5400000">
            <a:off x="8254328" y="4024734"/>
            <a:ext cx="166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/endpoint4</a:t>
            </a:r>
            <a:endParaRPr lang="es-GT" sz="20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8FD8990-6931-4D13-A385-D86379A2E65D}"/>
              </a:ext>
            </a:extLst>
          </p:cNvPr>
          <p:cNvSpPr txBox="1"/>
          <p:nvPr/>
        </p:nvSpPr>
        <p:spPr>
          <a:xfrm rot="5400000">
            <a:off x="9455080" y="4024734"/>
            <a:ext cx="166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/endpoint5</a:t>
            </a:r>
            <a:endParaRPr lang="es-GT" sz="20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260DFBA-287C-4907-A389-9C9B69A8BCAA}"/>
              </a:ext>
            </a:extLst>
          </p:cNvPr>
          <p:cNvSpPr txBox="1"/>
          <p:nvPr/>
        </p:nvSpPr>
        <p:spPr>
          <a:xfrm rot="5400000">
            <a:off x="4610074" y="4060699"/>
            <a:ext cx="83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POST</a:t>
            </a:r>
            <a:endParaRPr lang="es-GT" sz="20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E45391-CA8E-4558-8B8E-99EEF1A8AFBE}"/>
              </a:ext>
            </a:extLst>
          </p:cNvPr>
          <p:cNvSpPr txBox="1"/>
          <p:nvPr/>
        </p:nvSpPr>
        <p:spPr>
          <a:xfrm rot="5400000">
            <a:off x="5919890" y="4060699"/>
            <a:ext cx="64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PUT</a:t>
            </a:r>
            <a:endParaRPr lang="es-GT" sz="2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DA43468-1543-4807-8554-885C7F0C870D}"/>
              </a:ext>
            </a:extLst>
          </p:cNvPr>
          <p:cNvSpPr txBox="1"/>
          <p:nvPr/>
        </p:nvSpPr>
        <p:spPr>
          <a:xfrm rot="5400000">
            <a:off x="7111901" y="4042716"/>
            <a:ext cx="6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GET</a:t>
            </a:r>
            <a:endParaRPr lang="es-GT" sz="20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80F7B26-2A76-4D1D-B603-16773342C034}"/>
              </a:ext>
            </a:extLst>
          </p:cNvPr>
          <p:cNvSpPr txBox="1"/>
          <p:nvPr/>
        </p:nvSpPr>
        <p:spPr>
          <a:xfrm rot="5400000">
            <a:off x="8137104" y="4060699"/>
            <a:ext cx="100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DELETE</a:t>
            </a:r>
            <a:endParaRPr lang="es-GT" sz="20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7693974-3D91-4F01-9FA0-DCF5D9A38477}"/>
              </a:ext>
            </a:extLst>
          </p:cNvPr>
          <p:cNvSpPr txBox="1"/>
          <p:nvPr/>
        </p:nvSpPr>
        <p:spPr>
          <a:xfrm rot="5400000">
            <a:off x="9347149" y="4033900"/>
            <a:ext cx="100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PATCH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489323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0" grpId="0"/>
      <p:bldP spid="41" grpId="0"/>
      <p:bldP spid="47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Como crear Base de Datos en MYSQL WORKBENCH 【2021】">
            <a:extLst>
              <a:ext uri="{FF2B5EF4-FFF2-40B4-BE49-F238E27FC236}">
                <a16:creationId xmlns:a16="http://schemas.microsoft.com/office/drawing/2014/main" id="{677BAB28-F2CE-4F79-9CFD-8A569ED2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" y="378785"/>
            <a:ext cx="1394137" cy="19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757536-E34B-41CE-BDCA-EBBBE7CB8434}"/>
              </a:ext>
            </a:extLst>
          </p:cNvPr>
          <p:cNvSpPr txBox="1"/>
          <p:nvPr/>
        </p:nvSpPr>
        <p:spPr>
          <a:xfrm>
            <a:off x="139817" y="178730"/>
            <a:ext cx="321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Base de Datos</a:t>
            </a:r>
            <a:endParaRPr lang="es-GT" sz="2000" dirty="0"/>
          </a:p>
        </p:txBody>
      </p:sp>
      <p:pic>
        <p:nvPicPr>
          <p:cNvPr id="5122" name="Picture 2" descr="Node.js Backend Frameworks. JavaScript on the frontend, Javascript… | by  Daniel Jung | Medium">
            <a:extLst>
              <a:ext uri="{FF2B5EF4-FFF2-40B4-BE49-F238E27FC236}">
                <a16:creationId xmlns:a16="http://schemas.microsoft.com/office/drawing/2014/main" id="{D6EBF114-3E01-4DD6-A316-358A4826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00" y="605606"/>
            <a:ext cx="2231514" cy="13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F41BBC-078E-4A29-9B13-7533A32C48AD}"/>
              </a:ext>
            </a:extLst>
          </p:cNvPr>
          <p:cNvSpPr txBox="1"/>
          <p:nvPr/>
        </p:nvSpPr>
        <p:spPr>
          <a:xfrm>
            <a:off x="3272551" y="205496"/>
            <a:ext cx="239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Servidor </a:t>
            </a:r>
            <a:r>
              <a:rPr lang="es-ES" sz="2000" dirty="0" err="1"/>
              <a:t>Backend</a:t>
            </a:r>
            <a:endParaRPr lang="es-GT" sz="2000" dirty="0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3F405B78-E4FE-4A7A-ACB0-63A44FB63AF8}"/>
              </a:ext>
            </a:extLst>
          </p:cNvPr>
          <p:cNvSpPr/>
          <p:nvPr/>
        </p:nvSpPr>
        <p:spPr>
          <a:xfrm rot="5400000">
            <a:off x="2198156" y="437061"/>
            <a:ext cx="1476463" cy="2749924"/>
          </a:xfrm>
          <a:prstGeom prst="arc">
            <a:avLst>
              <a:gd name="adj1" fmla="val 16635855"/>
              <a:gd name="adj2" fmla="val 489963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72581E-00C7-4CCA-AB41-728ECD97BF99}"/>
              </a:ext>
            </a:extLst>
          </p:cNvPr>
          <p:cNvSpPr txBox="1"/>
          <p:nvPr/>
        </p:nvSpPr>
        <p:spPr>
          <a:xfrm>
            <a:off x="2064701" y="1953604"/>
            <a:ext cx="174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Credenciales</a:t>
            </a:r>
          </a:p>
          <a:p>
            <a:r>
              <a:rPr lang="es-ES" dirty="0"/>
              <a:t>	   +</a:t>
            </a:r>
            <a:endParaRPr lang="es-GT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4B1683-C12F-47DE-B3BC-4865DA012537}"/>
              </a:ext>
            </a:extLst>
          </p:cNvPr>
          <p:cNvSpPr txBox="1"/>
          <p:nvPr/>
        </p:nvSpPr>
        <p:spPr>
          <a:xfrm>
            <a:off x="2395801" y="2550255"/>
            <a:ext cx="10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Librerías</a:t>
            </a:r>
            <a:endParaRPr lang="es-GT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7FC3502-9194-4A49-8340-871A2C336D65}"/>
              </a:ext>
            </a:extLst>
          </p:cNvPr>
          <p:cNvGrpSpPr/>
          <p:nvPr/>
        </p:nvGrpSpPr>
        <p:grpSpPr>
          <a:xfrm>
            <a:off x="5712809" y="1212219"/>
            <a:ext cx="4083390" cy="1137980"/>
            <a:chOff x="4024745" y="2986985"/>
            <a:chExt cx="6023949" cy="2493942"/>
          </a:xfrm>
        </p:grpSpPr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4C21136A-4552-4686-B771-3A840DF89858}"/>
                </a:ext>
              </a:extLst>
            </p:cNvPr>
            <p:cNvCxnSpPr>
              <a:cxnSpLocks/>
              <a:stCxn id="5122" idx="3"/>
            </p:cNvCxnSpPr>
            <p:nvPr/>
          </p:nvCxnSpPr>
          <p:spPr>
            <a:xfrm>
              <a:off x="4024745" y="2986987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0A299274-95E0-44CD-8946-53FD01E62845}"/>
                </a:ext>
              </a:extLst>
            </p:cNvPr>
            <p:cNvCxnSpPr>
              <a:cxnSpLocks/>
            </p:cNvCxnSpPr>
            <p:nvPr/>
          </p:nvCxnSpPr>
          <p:spPr>
            <a:xfrm>
              <a:off x="5235592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: angular 43">
              <a:extLst>
                <a:ext uri="{FF2B5EF4-FFF2-40B4-BE49-F238E27FC236}">
                  <a16:creationId xmlns:a16="http://schemas.microsoft.com/office/drawing/2014/main" id="{C989F937-8014-4083-8203-6A2FB7DAF1C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44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4599E307-A890-456F-BD46-83FBF6A18FB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095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: angular 45">
              <a:extLst>
                <a:ext uri="{FF2B5EF4-FFF2-40B4-BE49-F238E27FC236}">
                  <a16:creationId xmlns:a16="http://schemas.microsoft.com/office/drawing/2014/main" id="{DA33B3A7-2626-4683-A5FB-3B01B5EAD96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847" y="2986985"/>
              <a:ext cx="1210847" cy="24939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A3D1945-BC32-4C7F-BBE2-923710234956}"/>
              </a:ext>
            </a:extLst>
          </p:cNvPr>
          <p:cNvSpPr txBox="1"/>
          <p:nvPr/>
        </p:nvSpPr>
        <p:spPr>
          <a:xfrm>
            <a:off x="6968198" y="578840"/>
            <a:ext cx="141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Endpoints</a:t>
            </a:r>
            <a:endParaRPr lang="es-GT" sz="20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A980AFC-0D23-43E7-A5F0-74810053F28B}"/>
              </a:ext>
            </a:extLst>
          </p:cNvPr>
          <p:cNvSpPr txBox="1"/>
          <p:nvPr/>
        </p:nvSpPr>
        <p:spPr>
          <a:xfrm rot="5400000">
            <a:off x="6163597" y="1642708"/>
            <a:ext cx="103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/endpoint1</a:t>
            </a:r>
            <a:endParaRPr lang="es-GT" sz="12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F0CD93B-B204-41DC-BF00-B50B093B94C4}"/>
              </a:ext>
            </a:extLst>
          </p:cNvPr>
          <p:cNvSpPr txBox="1"/>
          <p:nvPr/>
        </p:nvSpPr>
        <p:spPr>
          <a:xfrm rot="5400000">
            <a:off x="6983585" y="1664996"/>
            <a:ext cx="1078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/endpoint2</a:t>
            </a:r>
            <a:endParaRPr lang="es-GT" sz="12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3C42DF8-5165-43AB-AD4A-CA7855C8FEB7}"/>
              </a:ext>
            </a:extLst>
          </p:cNvPr>
          <p:cNvSpPr txBox="1"/>
          <p:nvPr/>
        </p:nvSpPr>
        <p:spPr>
          <a:xfrm rot="5400000">
            <a:off x="7779541" y="1673524"/>
            <a:ext cx="111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/endpoint3</a:t>
            </a:r>
            <a:endParaRPr lang="es-GT" sz="12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B977831-2FB1-42B9-B3B0-ED00257EC365}"/>
              </a:ext>
            </a:extLst>
          </p:cNvPr>
          <p:cNvSpPr txBox="1"/>
          <p:nvPr/>
        </p:nvSpPr>
        <p:spPr>
          <a:xfrm rot="5400000">
            <a:off x="8300258" y="1957349"/>
            <a:ext cx="166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/endpoint4</a:t>
            </a:r>
            <a:endParaRPr lang="es-GT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8FD8990-6931-4D13-A385-D86379A2E65D}"/>
              </a:ext>
            </a:extLst>
          </p:cNvPr>
          <p:cNvSpPr txBox="1"/>
          <p:nvPr/>
        </p:nvSpPr>
        <p:spPr>
          <a:xfrm rot="5400000">
            <a:off x="9096100" y="1945800"/>
            <a:ext cx="166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/endpoint5</a:t>
            </a:r>
            <a:endParaRPr lang="es-GT" sz="12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260DFBA-287C-4907-A389-9C9B69A8BCAA}"/>
              </a:ext>
            </a:extLst>
          </p:cNvPr>
          <p:cNvSpPr txBox="1"/>
          <p:nvPr/>
        </p:nvSpPr>
        <p:spPr>
          <a:xfrm rot="5400000">
            <a:off x="6108515" y="1653960"/>
            <a:ext cx="58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POST</a:t>
            </a:r>
            <a:endParaRPr lang="es-GT" sz="12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E45391-CA8E-4558-8B8E-99EEF1A8AFBE}"/>
              </a:ext>
            </a:extLst>
          </p:cNvPr>
          <p:cNvSpPr txBox="1"/>
          <p:nvPr/>
        </p:nvSpPr>
        <p:spPr>
          <a:xfrm rot="5400000">
            <a:off x="6979948" y="1642708"/>
            <a:ext cx="458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PUT</a:t>
            </a:r>
            <a:endParaRPr lang="es-GT" sz="12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DA43468-1543-4807-8554-885C7F0C870D}"/>
              </a:ext>
            </a:extLst>
          </p:cNvPr>
          <p:cNvSpPr txBox="1"/>
          <p:nvPr/>
        </p:nvSpPr>
        <p:spPr>
          <a:xfrm rot="5400000">
            <a:off x="7706844" y="1754695"/>
            <a:ext cx="68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GET</a:t>
            </a:r>
            <a:endParaRPr lang="es-GT" sz="12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80F7B26-2A76-4D1D-B603-16773342C034}"/>
              </a:ext>
            </a:extLst>
          </p:cNvPr>
          <p:cNvSpPr txBox="1"/>
          <p:nvPr/>
        </p:nvSpPr>
        <p:spPr>
          <a:xfrm rot="5400000">
            <a:off x="8387771" y="1754695"/>
            <a:ext cx="100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DELETE</a:t>
            </a:r>
            <a:endParaRPr lang="es-GT" sz="12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7693974-3D91-4F01-9FA0-DCF5D9A38477}"/>
              </a:ext>
            </a:extLst>
          </p:cNvPr>
          <p:cNvSpPr txBox="1"/>
          <p:nvPr/>
        </p:nvSpPr>
        <p:spPr>
          <a:xfrm rot="5400000">
            <a:off x="9190457" y="1754696"/>
            <a:ext cx="100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PATCH</a:t>
            </a:r>
            <a:endParaRPr lang="es-GT" sz="1200" dirty="0"/>
          </a:p>
        </p:txBody>
      </p:sp>
    </p:spTree>
    <p:extLst>
      <p:ext uri="{BB962C8B-B14F-4D97-AF65-F5344CB8AC3E}">
        <p14:creationId xmlns:p14="http://schemas.microsoft.com/office/powerpoint/2010/main" val="3446590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{CCD9725C-D2F2-4F42-8A79-2F96A1EB4375}tf02900722</Template>
  <TotalTime>91</TotalTime>
  <Words>259</Words>
  <Application>Microsoft Office PowerPoint</Application>
  <PresentationFormat>Panorámica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Sala de reuniones Ion</vt:lpstr>
      <vt:lpstr>SERVIDOR FRONTEND</vt:lpstr>
      <vt:lpstr>¿Qué es Angular?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FRONTEND</dc:title>
  <dc:creator>Romeo Marroquin</dc:creator>
  <cp:lastModifiedBy>Romeo Marroquin</cp:lastModifiedBy>
  <cp:revision>1</cp:revision>
  <dcterms:created xsi:type="dcterms:W3CDTF">2021-09-23T07:55:39Z</dcterms:created>
  <dcterms:modified xsi:type="dcterms:W3CDTF">2021-09-23T09:27:31Z</dcterms:modified>
</cp:coreProperties>
</file>