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Black"/>
      <p:bold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r0VBaQ54vNUVruaJzXEU9Joe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Black-bold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fd5a5d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e9fd5a5dd0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fd5a5dd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e9fd5a5dd0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fd5a5dd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e9fd5a5dd0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fd5a5dd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e9fd5a5dd0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fd5a5d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e9fd5a5dd0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fd5a5dd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e9fd5a5dd0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9fd5a5dd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9fd5a5dd0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fd5a5dd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e9fd5a5dd0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9fd5a5dd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e9fd5a5dd0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fd5a5dd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e9fd5a5dd0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5200ad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d35200ad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9fd5a5dd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e9fd5a5dd0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9fd5a5d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9fd5a5d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fd5a5d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e9fd5a5d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fd5a5d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e9fd5a5dd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fd5a5d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e9fd5a5dd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fd5a5d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e9fd5a5dd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9fd5a5d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e9fd5a5dd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unsplash.com/@diegoelbueno" TargetMode="External"/><Relationship Id="rId5" Type="http://schemas.openxmlformats.org/officeDocument/2006/relationships/hyperlink" Target="https://unsplash.com/s/photos/elder-person?utm_source=unsplash&amp;utm_medium=referral&amp;utm_content=creditCopyText" TargetMode="External"/><Relationship Id="rId6" Type="http://schemas.openxmlformats.org/officeDocument/2006/relationships/hyperlink" Target="https://unsplash.com/s/photos/elder-person?utm_source=unsplash&amp;utm_medium=referral&amp;utm_content=creditCopyText" TargetMode="External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unsplash.com/@diegoelbueno" TargetMode="External"/><Relationship Id="rId5" Type="http://schemas.openxmlformats.org/officeDocument/2006/relationships/hyperlink" Target="https://unsplash.com/s/photos/elder-person?utm_source=unsplash&amp;utm_medium=referral&amp;utm_content=creditCopyText" TargetMode="External"/><Relationship Id="rId6" Type="http://schemas.openxmlformats.org/officeDocument/2006/relationships/hyperlink" Target="https://unsplash.com/s/photos/elder-person?utm_source=unsplash&amp;utm_medium=referral&amp;utm_content=creditCopyTex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296100" y="965900"/>
            <a:ext cx="8551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s" sz="3000">
                <a:solidFill>
                  <a:srgbClr val="418550"/>
                </a:solidFill>
                <a:latin typeface="Roboto Slab"/>
                <a:ea typeface="Roboto Slab"/>
                <a:cs typeface="Roboto Slab"/>
                <a:sym typeface="Roboto Slab"/>
              </a:rPr>
              <a:t>Trabajo Práctico Final CLP</a:t>
            </a:r>
            <a:endParaRPr b="1" sz="3000">
              <a:solidFill>
                <a:srgbClr val="41855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75" y="49375"/>
            <a:ext cx="2468875" cy="7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type="title"/>
          </p:nvPr>
        </p:nvSpPr>
        <p:spPr>
          <a:xfrm>
            <a:off x="729575" y="1900400"/>
            <a:ext cx="54510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418550"/>
                </a:solidFill>
                <a:latin typeface="Lato Black"/>
                <a:ea typeface="Lato Black"/>
                <a:cs typeface="Lato Black"/>
                <a:sym typeface="Lato Black"/>
              </a:rPr>
              <a:t>Controlador VGA </a:t>
            </a:r>
            <a:endParaRPr sz="4000">
              <a:solidFill>
                <a:srgbClr val="41855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418550"/>
                </a:solidFill>
                <a:latin typeface="Lato Black"/>
                <a:ea typeface="Lato Black"/>
                <a:cs typeface="Lato Black"/>
                <a:sym typeface="Lato Black"/>
              </a:rPr>
              <a:t>en VHDL</a:t>
            </a:r>
            <a:endParaRPr sz="4000">
              <a:solidFill>
                <a:srgbClr val="41855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890500" y="4538000"/>
            <a:ext cx="3000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s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Diego González</a:t>
            </a:r>
            <a:r>
              <a:rPr b="0" i="0" lang="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s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>
            <p:ph type="title"/>
          </p:nvPr>
        </p:nvSpPr>
        <p:spPr>
          <a:xfrm>
            <a:off x="729575" y="3818000"/>
            <a:ext cx="4132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1600">
                <a:solidFill>
                  <a:srgbClr val="418550"/>
                </a:solidFill>
                <a:latin typeface="Roboto Slab"/>
                <a:ea typeface="Roboto Slab"/>
                <a:cs typeface="Roboto Slab"/>
                <a:sym typeface="Roboto Slab"/>
              </a:rPr>
              <a:t>Autor: Ing. William’s Limonchi</a:t>
            </a:r>
            <a:endParaRPr sz="1600">
              <a:solidFill>
                <a:srgbClr val="41855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600">
              <a:solidFill>
                <a:srgbClr val="41855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7">
            <a:alphaModFix/>
          </a:blip>
          <a:srcRect b="0" l="8742" r="0" t="0"/>
          <a:stretch/>
        </p:blipFill>
        <p:spPr>
          <a:xfrm>
            <a:off x="5497250" y="1728800"/>
            <a:ext cx="3258426" cy="26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fd5a5dd0_0_210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Tiempos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4" name="Google Shape;234;ge9fd5a5dd0_0_210"/>
          <p:cNvSpPr txBox="1"/>
          <p:nvPr/>
        </p:nvSpPr>
        <p:spPr>
          <a:xfrm>
            <a:off x="94925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5" name="Google Shape;235;ge9fd5a5dd0_0_210"/>
          <p:cNvSpPr txBox="1"/>
          <p:nvPr/>
        </p:nvSpPr>
        <p:spPr>
          <a:xfrm>
            <a:off x="233725" y="4754700"/>
            <a:ext cx="225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Imagen de </a:t>
            </a:r>
            <a:r>
              <a:rPr lang="es" sz="800">
                <a:latin typeface="Roboto Slab"/>
                <a:ea typeface="Roboto Slab"/>
                <a:cs typeface="Roboto Slab"/>
                <a:sym typeface="Roboto Slab"/>
              </a:rPr>
              <a:t>TinyVGA</a:t>
            </a:r>
            <a:endParaRPr b="0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6" name="Google Shape;236;ge9fd5a5dd0_0_210"/>
          <p:cNvPicPr preferRelativeResize="0"/>
          <p:nvPr/>
        </p:nvPicPr>
        <p:blipFill rotWithShape="1">
          <a:blip r:embed="rId3">
            <a:alphaModFix/>
          </a:blip>
          <a:srcRect b="0" l="0" r="0" t="33612"/>
          <a:stretch/>
        </p:blipFill>
        <p:spPr>
          <a:xfrm>
            <a:off x="2328500" y="3664825"/>
            <a:ext cx="3629025" cy="11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e9fd5a5dd0_0_210"/>
          <p:cNvPicPr preferRelativeResize="0"/>
          <p:nvPr/>
        </p:nvPicPr>
        <p:blipFill rotWithShape="1">
          <a:blip r:embed="rId4">
            <a:alphaModFix/>
          </a:blip>
          <a:srcRect b="0" l="0" r="0" t="29512"/>
          <a:stretch/>
        </p:blipFill>
        <p:spPr>
          <a:xfrm>
            <a:off x="4628600" y="1297311"/>
            <a:ext cx="4210050" cy="20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e9fd5a5dd0_0_210"/>
          <p:cNvPicPr preferRelativeResize="0"/>
          <p:nvPr/>
        </p:nvPicPr>
        <p:blipFill rotWithShape="1">
          <a:blip r:embed="rId5">
            <a:alphaModFix/>
          </a:blip>
          <a:srcRect b="0" l="0" r="0" t="29686"/>
          <a:stretch/>
        </p:blipFill>
        <p:spPr>
          <a:xfrm>
            <a:off x="291450" y="1333350"/>
            <a:ext cx="4076700" cy="20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9fd5a5dd0_0_210"/>
          <p:cNvSpPr txBox="1"/>
          <p:nvPr/>
        </p:nvSpPr>
        <p:spPr>
          <a:xfrm>
            <a:off x="1301800" y="955125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highlight>
                  <a:srgbClr val="418550"/>
                </a:highlight>
                <a:latin typeface="Lato"/>
                <a:ea typeface="Lato"/>
                <a:cs typeface="Lato"/>
                <a:sym typeface="Lato"/>
              </a:rPr>
              <a:t>VERTICAL</a:t>
            </a:r>
            <a:endParaRPr b="1" sz="2000">
              <a:solidFill>
                <a:schemeClr val="lt1"/>
              </a:solidFill>
              <a:highlight>
                <a:srgbClr val="41855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e9fd5a5dd0_0_210"/>
          <p:cNvSpPr txBox="1"/>
          <p:nvPr/>
        </p:nvSpPr>
        <p:spPr>
          <a:xfrm>
            <a:off x="5817425" y="955125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highlight>
                  <a:srgbClr val="418550"/>
                </a:highlight>
                <a:latin typeface="Lato"/>
                <a:ea typeface="Lato"/>
                <a:cs typeface="Lato"/>
                <a:sym typeface="Lato"/>
              </a:rPr>
              <a:t>HORIZONTAL</a:t>
            </a:r>
            <a:endParaRPr b="1" sz="2000">
              <a:solidFill>
                <a:schemeClr val="lt1"/>
              </a:solidFill>
              <a:highlight>
                <a:srgbClr val="41855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ge9fd5a5dd0_0_210"/>
          <p:cNvSpPr txBox="1"/>
          <p:nvPr/>
        </p:nvSpPr>
        <p:spPr>
          <a:xfrm>
            <a:off x="5425050" y="3984475"/>
            <a:ext cx="18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highlight>
                  <a:srgbClr val="418550"/>
                </a:highlight>
                <a:latin typeface="Lato"/>
                <a:ea typeface="Lato"/>
                <a:cs typeface="Lato"/>
                <a:sym typeface="Lato"/>
              </a:rPr>
              <a:t>GENERAL</a:t>
            </a:r>
            <a:endParaRPr b="1" sz="2000">
              <a:solidFill>
                <a:schemeClr val="lt1"/>
              </a:solidFill>
              <a:highlight>
                <a:srgbClr val="41855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9fd5a5dd0_0_177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Esquemático RTL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7" name="Google Shape;247;ge9fd5a5dd0_0_177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8" name="Google Shape;248;ge9fd5a5dd0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00" y="1192444"/>
            <a:ext cx="7868902" cy="3296656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9fd5a5dd0_0_200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Clocking Wizard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4" name="Google Shape;254;ge9fd5a5dd0_0_200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5" name="Google Shape;255;ge9fd5a5dd0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75" y="1069244"/>
            <a:ext cx="5173233" cy="3685457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ge9fd5a5dd0_0_200"/>
          <p:cNvPicPr preferRelativeResize="0"/>
          <p:nvPr/>
        </p:nvPicPr>
        <p:blipFill rotWithShape="1">
          <a:blip r:embed="rId4">
            <a:alphaModFix/>
          </a:blip>
          <a:srcRect b="25428" l="0" r="0" t="0"/>
          <a:stretch/>
        </p:blipFill>
        <p:spPr>
          <a:xfrm>
            <a:off x="6131725" y="2360023"/>
            <a:ext cx="2824500" cy="1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fd5a5dd0_0_192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SYNC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2" name="Google Shape;262;ge9fd5a5dd0_0_192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12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3" name="Google Shape;263;ge9fd5a5dd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50" y="1040944"/>
            <a:ext cx="4144053" cy="368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e9fd5a5dd0_0_192"/>
          <p:cNvPicPr preferRelativeResize="0"/>
          <p:nvPr/>
        </p:nvPicPr>
        <p:blipFill rotWithShape="1">
          <a:blip r:embed="rId4">
            <a:alphaModFix/>
          </a:blip>
          <a:srcRect b="21781" l="55968" r="15408" t="23061"/>
          <a:stretch/>
        </p:blipFill>
        <p:spPr>
          <a:xfrm>
            <a:off x="5426500" y="1734313"/>
            <a:ext cx="2847599" cy="2298725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9fd5a5dd0_0_225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0" name="Google Shape;270;ge9fd5a5dd0_0_225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13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1" name="Google Shape;271;ge9fd5a5dd0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5" y="1153250"/>
            <a:ext cx="4171049" cy="3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e9fd5a5dd0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751" y="1797625"/>
            <a:ext cx="4745599" cy="1988150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9fd5a5dd0_0_235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Ping Pong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8" name="Google Shape;278;ge9fd5a5dd0_0_235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14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9" name="Google Shape;279;ge9fd5a5dd0_0_235"/>
          <p:cNvPicPr preferRelativeResize="0"/>
          <p:nvPr/>
        </p:nvPicPr>
        <p:blipFill rotWithShape="1">
          <a:blip r:embed="rId3">
            <a:alphaModFix/>
          </a:blip>
          <a:srcRect b="5499" l="2454" r="4227" t="5650"/>
          <a:stretch/>
        </p:blipFill>
        <p:spPr>
          <a:xfrm>
            <a:off x="1246888" y="1193450"/>
            <a:ext cx="6650224" cy="35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9fd5a5dd0_0_269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Ping Pong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5" name="Google Shape;285;ge9fd5a5dd0_0_269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15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6" name="Google Shape;286;ge9fd5a5dd0_0_269"/>
          <p:cNvPicPr preferRelativeResize="0"/>
          <p:nvPr/>
        </p:nvPicPr>
        <p:blipFill rotWithShape="1">
          <a:blip r:embed="rId3">
            <a:alphaModFix/>
          </a:blip>
          <a:srcRect b="5499" l="2454" r="4227" t="5650"/>
          <a:stretch/>
        </p:blipFill>
        <p:spPr>
          <a:xfrm>
            <a:off x="1246888" y="1193450"/>
            <a:ext cx="6650224" cy="356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e9fd5a5dd0_0_269"/>
          <p:cNvSpPr txBox="1"/>
          <p:nvPr/>
        </p:nvSpPr>
        <p:spPr>
          <a:xfrm>
            <a:off x="290075" y="2285225"/>
            <a:ext cx="1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WALL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e9fd5a5dd0_0_269"/>
          <p:cNvSpPr/>
          <p:nvPr/>
        </p:nvSpPr>
        <p:spPr>
          <a:xfrm rot="10800000">
            <a:off x="1009675" y="2306375"/>
            <a:ext cx="700500" cy="35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e9fd5a5dd0_0_269"/>
          <p:cNvSpPr/>
          <p:nvPr/>
        </p:nvSpPr>
        <p:spPr>
          <a:xfrm rot="9782819">
            <a:off x="6447532" y="2989482"/>
            <a:ext cx="700647" cy="3578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e9fd5a5dd0_0_269"/>
          <p:cNvSpPr/>
          <p:nvPr/>
        </p:nvSpPr>
        <p:spPr>
          <a:xfrm rot="2157421">
            <a:off x="7463114" y="2857042"/>
            <a:ext cx="700469" cy="357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9fd5a5dd0_0_269"/>
          <p:cNvSpPr txBox="1"/>
          <p:nvPr/>
        </p:nvSpPr>
        <p:spPr>
          <a:xfrm>
            <a:off x="5946800" y="3386525"/>
            <a:ext cx="1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e9fd5a5dd0_0_269"/>
          <p:cNvSpPr txBox="1"/>
          <p:nvPr/>
        </p:nvSpPr>
        <p:spPr>
          <a:xfrm>
            <a:off x="8080175" y="3149800"/>
            <a:ext cx="13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5B117"/>
                </a:solidFill>
                <a:latin typeface="Lato"/>
                <a:ea typeface="Lato"/>
                <a:cs typeface="Lato"/>
                <a:sym typeface="Lato"/>
              </a:rPr>
              <a:t>BAR</a:t>
            </a:r>
            <a:endParaRPr b="1">
              <a:solidFill>
                <a:srgbClr val="45B11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9fd5a5dd0_0_260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Ping Pong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8" name="Google Shape;298;ge9fd5a5dd0_0_260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16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9" name="Google Shape;299;ge9fd5a5dd0_0_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98" y="1082227"/>
            <a:ext cx="4745600" cy="36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e9fd5a5dd0_0_260"/>
          <p:cNvPicPr preferRelativeResize="0"/>
          <p:nvPr/>
        </p:nvPicPr>
        <p:blipFill rotWithShape="1">
          <a:blip r:embed="rId4">
            <a:alphaModFix/>
          </a:blip>
          <a:srcRect b="5499" l="2454" r="4227" t="5650"/>
          <a:stretch/>
        </p:blipFill>
        <p:spPr>
          <a:xfrm>
            <a:off x="5128730" y="1910113"/>
            <a:ext cx="3765952" cy="2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9fd5a5dd0_0_244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Ping Pong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ge9fd5a5dd0_0_244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17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07" name="Google Shape;307;ge9fd5a5dd0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25" y="1069244"/>
            <a:ext cx="2944921" cy="368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e9fd5a5dd0_0_244"/>
          <p:cNvPicPr preferRelativeResize="0"/>
          <p:nvPr/>
        </p:nvPicPr>
        <p:blipFill rotWithShape="1">
          <a:blip r:embed="rId4">
            <a:alphaModFix/>
          </a:blip>
          <a:srcRect b="5499" l="2454" r="4227" t="5650"/>
          <a:stretch/>
        </p:blipFill>
        <p:spPr>
          <a:xfrm>
            <a:off x="4188375" y="1646588"/>
            <a:ext cx="4725924" cy="25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9fd5a5dd0_0_252"/>
          <p:cNvSpPr txBox="1"/>
          <p:nvPr>
            <p:ph type="title"/>
          </p:nvPr>
        </p:nvSpPr>
        <p:spPr>
          <a:xfrm>
            <a:off x="1958850" y="195350"/>
            <a:ext cx="57459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VGA TOP Ping Pong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4" name="Google Shape;314;ge9fd5a5dd0_0_252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5" name="Google Shape;315;ge9fd5a5dd0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0" y="1033869"/>
            <a:ext cx="4100999" cy="368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e9fd5a5dd0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450" y="1961750"/>
            <a:ext cx="5351826" cy="2147100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5200ad24_0_7"/>
          <p:cNvSpPr txBox="1"/>
          <p:nvPr>
            <p:ph type="title"/>
          </p:nvPr>
        </p:nvSpPr>
        <p:spPr>
          <a:xfrm>
            <a:off x="419250" y="129950"/>
            <a:ext cx="8305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418550"/>
                </a:solidFill>
                <a:latin typeface="Lato Black"/>
                <a:ea typeface="Lato Black"/>
                <a:cs typeface="Lato Black"/>
                <a:sym typeface="Lato Black"/>
              </a:rPr>
              <a:t>VGA (Video Graphics Array)</a:t>
            </a:r>
            <a:endParaRPr sz="4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gd35200ad24_0_7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7" name="Google Shape;77;gd35200ad24_0_7"/>
          <p:cNvPicPr preferRelativeResize="0"/>
          <p:nvPr/>
        </p:nvPicPr>
        <p:blipFill rotWithShape="1">
          <a:blip r:embed="rId3">
            <a:alphaModFix/>
          </a:blip>
          <a:srcRect b="0" l="8742" r="0" t="0"/>
          <a:stretch/>
        </p:blipFill>
        <p:spPr>
          <a:xfrm>
            <a:off x="679200" y="1390238"/>
            <a:ext cx="3258426" cy="26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d35200ad24_0_7"/>
          <p:cNvSpPr txBox="1"/>
          <p:nvPr/>
        </p:nvSpPr>
        <p:spPr>
          <a:xfrm>
            <a:off x="4145725" y="1698238"/>
            <a:ext cx="46485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Matriz gráfica de vídeo.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La pantalla estándar analógica de computadora.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Aparecen a finales de los 80s en las PCs de IBM.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Pantalla 640 x 480 resolución.</a:t>
            </a:r>
            <a:endParaRPr b="0" i="0" sz="2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gd35200ad24_0_7"/>
          <p:cNvSpPr txBox="1"/>
          <p:nvPr/>
        </p:nvSpPr>
        <p:spPr>
          <a:xfrm>
            <a:off x="-321325" y="4707800"/>
            <a:ext cx="3000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s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Diego González</a:t>
            </a:r>
            <a:r>
              <a:rPr b="0" i="0" lang="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s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s" sz="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9fd5a5dd0_0_284"/>
          <p:cNvSpPr txBox="1"/>
          <p:nvPr>
            <p:ph type="title"/>
          </p:nvPr>
        </p:nvSpPr>
        <p:spPr>
          <a:xfrm>
            <a:off x="1958850" y="1953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Constraint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2" name="Google Shape;322;ge9fd5a5dd0_0_284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19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3" name="Google Shape;323;ge9fd5a5dd0_0_284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5744925" y="1001487"/>
            <a:ext cx="2252400" cy="372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e9fd5a5dd0_0_284"/>
          <p:cNvPicPr preferRelativeResize="0"/>
          <p:nvPr/>
        </p:nvPicPr>
        <p:blipFill rotWithShape="1">
          <a:blip r:embed="rId4">
            <a:alphaModFix/>
          </a:blip>
          <a:srcRect b="28320" l="33081" r="701" t="12381"/>
          <a:stretch/>
        </p:blipFill>
        <p:spPr>
          <a:xfrm>
            <a:off x="410375" y="1594125"/>
            <a:ext cx="5226302" cy="2535377"/>
          </a:xfrm>
          <a:prstGeom prst="rect">
            <a:avLst/>
          </a:prstGeom>
          <a:noFill/>
          <a:ln cap="flat" cmpd="sng" w="28575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fd5a5dd0_0_18"/>
          <p:cNvSpPr txBox="1"/>
          <p:nvPr>
            <p:ph type="title"/>
          </p:nvPr>
        </p:nvSpPr>
        <p:spPr>
          <a:xfrm>
            <a:off x="419250" y="129950"/>
            <a:ext cx="8305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418550"/>
                </a:solidFill>
                <a:latin typeface="Lato Black"/>
                <a:ea typeface="Lato Black"/>
                <a:cs typeface="Lato Black"/>
                <a:sym typeface="Lato Black"/>
              </a:rPr>
              <a:t>SIMULACIÓN</a:t>
            </a:r>
            <a:endParaRPr sz="4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0" name="Google Shape;330;ge9fd5a5dd0_0_18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1" name="Google Shape;331;ge9fd5a5dd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25" y="990850"/>
            <a:ext cx="7006859" cy="3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"/>
          <p:cNvSpPr txBox="1"/>
          <p:nvPr>
            <p:ph type="title"/>
          </p:nvPr>
        </p:nvSpPr>
        <p:spPr>
          <a:xfrm>
            <a:off x="1799988" y="449325"/>
            <a:ext cx="5544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Reporte de Utilización</a:t>
            </a:r>
            <a:endParaRPr sz="4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21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8" name="Google Shape;3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7" y="1463350"/>
            <a:ext cx="5381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type="title"/>
          </p:nvPr>
        </p:nvSpPr>
        <p:spPr>
          <a:xfrm>
            <a:off x="-487950" y="3123575"/>
            <a:ext cx="73530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GRACIAS</a:t>
            </a:r>
            <a:endParaRPr sz="4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5971050" y="895362"/>
            <a:ext cx="2252400" cy="372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 b="5499" l="2454" r="4227" t="5650"/>
          <a:stretch/>
        </p:blipFill>
        <p:spPr>
          <a:xfrm>
            <a:off x="840487" y="491725"/>
            <a:ext cx="4076392" cy="2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fd5a5dd0_0_4"/>
          <p:cNvSpPr txBox="1"/>
          <p:nvPr>
            <p:ph type="title"/>
          </p:nvPr>
        </p:nvSpPr>
        <p:spPr>
          <a:xfrm>
            <a:off x="419250" y="129950"/>
            <a:ext cx="8305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rgbClr val="418550"/>
                </a:solidFill>
                <a:latin typeface="Lato Black"/>
                <a:ea typeface="Lato Black"/>
                <a:cs typeface="Lato Black"/>
                <a:sym typeface="Lato Black"/>
              </a:rPr>
              <a:t>VGA (Video Graphics Array)</a:t>
            </a:r>
            <a:endParaRPr sz="4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5" name="Google Shape;85;ge9fd5a5dd0_0_4"/>
          <p:cNvSpPr txBox="1"/>
          <p:nvPr/>
        </p:nvSpPr>
        <p:spPr>
          <a:xfrm>
            <a:off x="233725" y="4754700"/>
            <a:ext cx="225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latin typeface="Roboto Slab"/>
                <a:ea typeface="Roboto Slab"/>
                <a:cs typeface="Roboto Slab"/>
                <a:sym typeface="Roboto Slab"/>
              </a:rPr>
              <a:t>Imagen de internet</a:t>
            </a:r>
            <a:endParaRPr b="0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ge9fd5a5dd0_0_4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ge9fd5a5dd0_0_4"/>
          <p:cNvSpPr/>
          <p:nvPr/>
        </p:nvSpPr>
        <p:spPr>
          <a:xfrm>
            <a:off x="828200" y="1695813"/>
            <a:ext cx="3552300" cy="8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Roboto Slab"/>
                <a:ea typeface="Roboto Slab"/>
                <a:cs typeface="Roboto Slab"/>
                <a:sym typeface="Roboto Slab"/>
              </a:rPr>
              <a:t>Cable VGA - 15 pines</a:t>
            </a:r>
            <a:endParaRPr b="0" i="0" sz="1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ge9fd5a5dd0_0_4"/>
          <p:cNvSpPr/>
          <p:nvPr/>
        </p:nvSpPr>
        <p:spPr>
          <a:xfrm>
            <a:off x="828200" y="2876913"/>
            <a:ext cx="3552300" cy="8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Hsync - Vsync - R G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e9fd5a5dd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00" y="222625"/>
            <a:ext cx="3134600" cy="3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e9fd5a5dd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450" y="2116375"/>
            <a:ext cx="3134600" cy="3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1958850" y="381044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Conexión VGA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233725" y="4754700"/>
            <a:ext cx="225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Imagen de </a:t>
            </a:r>
            <a:r>
              <a:rPr lang="es" sz="800">
                <a:latin typeface="Roboto Slab"/>
                <a:ea typeface="Roboto Slab"/>
                <a:cs typeface="Roboto Slab"/>
                <a:sym typeface="Roboto Slab"/>
              </a:rPr>
              <a:t>conector VGA DB15</a:t>
            </a:r>
            <a:endParaRPr b="0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66808"/>
          <a:stretch/>
        </p:blipFill>
        <p:spPr>
          <a:xfrm>
            <a:off x="1184150" y="1696600"/>
            <a:ext cx="5191800" cy="2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6640475" y="1833800"/>
            <a:ext cx="1527600" cy="184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	RED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185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	VERDE</a:t>
            </a:r>
            <a:endParaRPr sz="1800">
              <a:solidFill>
                <a:srgbClr val="4185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AZUL</a:t>
            </a:r>
            <a:endParaRPr sz="18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	HSYNC</a:t>
            </a:r>
            <a:endParaRPr sz="1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 	VSYNC</a:t>
            </a:r>
            <a:endParaRPr sz="18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F6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 	GND</a:t>
            </a:r>
            <a:endParaRPr sz="1800">
              <a:solidFill>
                <a:srgbClr val="7F6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fd5a5dd0_0_44"/>
          <p:cNvSpPr txBox="1"/>
          <p:nvPr>
            <p:ph type="title"/>
          </p:nvPr>
        </p:nvSpPr>
        <p:spPr>
          <a:xfrm>
            <a:off x="1958850" y="288919"/>
            <a:ext cx="52263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5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Conexión VGA</a:t>
            </a:r>
            <a:endParaRPr sz="45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ge9fd5a5dd0_0_44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6" name="Google Shape;106;ge9fd5a5dd0_0_44"/>
          <p:cNvSpPr txBox="1"/>
          <p:nvPr/>
        </p:nvSpPr>
        <p:spPr>
          <a:xfrm>
            <a:off x="233725" y="4754700"/>
            <a:ext cx="3689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Imagen del libro: </a:t>
            </a:r>
            <a:r>
              <a:rPr lang="es" sz="800">
                <a:latin typeface="Roboto Slab"/>
                <a:ea typeface="Roboto Slab"/>
                <a:cs typeface="Roboto Slab"/>
                <a:sym typeface="Roboto Slab"/>
              </a:rPr>
              <a:t>FPGA ProtoTyping By VHDL Examples, Pong P. Chu</a:t>
            </a:r>
            <a:endParaRPr b="0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7" name="Google Shape;107;ge9fd5a5dd0_0_44"/>
          <p:cNvPicPr preferRelativeResize="0"/>
          <p:nvPr/>
        </p:nvPicPr>
        <p:blipFill rotWithShape="1">
          <a:blip r:embed="rId3">
            <a:alphaModFix/>
          </a:blip>
          <a:srcRect b="3032" l="3322" r="4638" t="4511"/>
          <a:stretch/>
        </p:blipFill>
        <p:spPr>
          <a:xfrm>
            <a:off x="1613100" y="1246825"/>
            <a:ext cx="6034949" cy="3474450"/>
          </a:xfrm>
          <a:prstGeom prst="rect">
            <a:avLst/>
          </a:prstGeom>
          <a:noFill/>
          <a:ln cap="flat" cmpd="sng" w="19050">
            <a:solidFill>
              <a:srgbClr val="4185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855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347550" y="178925"/>
            <a:ext cx="84489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 sz="4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Señales de Sincronismo</a:t>
            </a:r>
            <a:endParaRPr sz="36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698000" y="1174450"/>
            <a:ext cx="6360300" cy="3688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1705075" y="1181525"/>
            <a:ext cx="5101200" cy="3141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Zona Visible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947625" y="4145925"/>
            <a:ext cx="13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Visible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855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fd5a5dd0_0_57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2" name="Google Shape;122;ge9fd5a5dd0_0_57"/>
          <p:cNvSpPr/>
          <p:nvPr/>
        </p:nvSpPr>
        <p:spPr>
          <a:xfrm>
            <a:off x="1698000" y="1174450"/>
            <a:ext cx="6360300" cy="3688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9fd5a5dd0_0_57"/>
          <p:cNvSpPr/>
          <p:nvPr/>
        </p:nvSpPr>
        <p:spPr>
          <a:xfrm>
            <a:off x="1705075" y="1181525"/>
            <a:ext cx="5101200" cy="3141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Zona Visible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e9fd5a5dd0_0_57"/>
          <p:cNvSpPr txBox="1"/>
          <p:nvPr/>
        </p:nvSpPr>
        <p:spPr>
          <a:xfrm>
            <a:off x="6947625" y="4145925"/>
            <a:ext cx="13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Zona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Visible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ge9fd5a5dd0_0_57"/>
          <p:cNvSpPr/>
          <p:nvPr/>
        </p:nvSpPr>
        <p:spPr>
          <a:xfrm>
            <a:off x="1712150" y="1181525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ge9fd5a5dd0_0_57"/>
          <p:cNvSpPr/>
          <p:nvPr/>
        </p:nvSpPr>
        <p:spPr>
          <a:xfrm>
            <a:off x="1949450" y="1181525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7" name="Google Shape;127;ge9fd5a5dd0_0_57"/>
          <p:cNvSpPr/>
          <p:nvPr/>
        </p:nvSpPr>
        <p:spPr>
          <a:xfrm>
            <a:off x="2183212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8" name="Google Shape;128;ge9fd5a5dd0_0_57"/>
          <p:cNvSpPr/>
          <p:nvPr/>
        </p:nvSpPr>
        <p:spPr>
          <a:xfrm>
            <a:off x="2413436" y="118210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9" name="Google Shape;129;ge9fd5a5dd0_0_57"/>
          <p:cNvSpPr/>
          <p:nvPr/>
        </p:nvSpPr>
        <p:spPr>
          <a:xfrm>
            <a:off x="2645286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e9fd5a5dd0_0_57"/>
          <p:cNvSpPr/>
          <p:nvPr/>
        </p:nvSpPr>
        <p:spPr>
          <a:xfrm>
            <a:off x="2882585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31" name="Google Shape;131;ge9fd5a5dd0_0_57"/>
          <p:cNvSpPr/>
          <p:nvPr/>
        </p:nvSpPr>
        <p:spPr>
          <a:xfrm>
            <a:off x="3116347" y="118210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/>
          </a:p>
        </p:txBody>
      </p:sp>
      <p:sp>
        <p:nvSpPr>
          <p:cNvPr id="132" name="Google Shape;132;ge9fd5a5dd0_0_57"/>
          <p:cNvSpPr/>
          <p:nvPr/>
        </p:nvSpPr>
        <p:spPr>
          <a:xfrm>
            <a:off x="3346572" y="1182390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33" name="Google Shape;133;ge9fd5a5dd0_0_57"/>
          <p:cNvSpPr/>
          <p:nvPr/>
        </p:nvSpPr>
        <p:spPr>
          <a:xfrm>
            <a:off x="6093309" y="1178564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9fd5a5dd0_0_57"/>
          <p:cNvSpPr/>
          <p:nvPr/>
        </p:nvSpPr>
        <p:spPr>
          <a:xfrm>
            <a:off x="6327071" y="117885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9fd5a5dd0_0_57"/>
          <p:cNvSpPr/>
          <p:nvPr/>
        </p:nvSpPr>
        <p:spPr>
          <a:xfrm>
            <a:off x="6557296" y="1179141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9fd5a5dd0_0_57"/>
          <p:cNvSpPr/>
          <p:nvPr/>
        </p:nvSpPr>
        <p:spPr>
          <a:xfrm>
            <a:off x="3587000" y="1181525"/>
            <a:ext cx="2506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ge9fd5a5dd0_0_57"/>
          <p:cNvSpPr txBox="1"/>
          <p:nvPr/>
        </p:nvSpPr>
        <p:spPr>
          <a:xfrm>
            <a:off x="6482650" y="1126112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ge9fd5a5dd0_0_57"/>
          <p:cNvSpPr txBox="1"/>
          <p:nvPr/>
        </p:nvSpPr>
        <p:spPr>
          <a:xfrm>
            <a:off x="6252925" y="1129750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e9fd5a5dd0_0_57"/>
          <p:cNvSpPr txBox="1"/>
          <p:nvPr/>
        </p:nvSpPr>
        <p:spPr>
          <a:xfrm>
            <a:off x="6026600" y="1129475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637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e9fd5a5dd0_0_57"/>
          <p:cNvSpPr/>
          <p:nvPr/>
        </p:nvSpPr>
        <p:spPr>
          <a:xfrm rot="5400000">
            <a:off x="1714325" y="140615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41" name="Google Shape;141;ge9fd5a5dd0_0_57"/>
          <p:cNvSpPr/>
          <p:nvPr/>
        </p:nvSpPr>
        <p:spPr>
          <a:xfrm rot="5400000">
            <a:off x="1714325" y="163990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42" name="Google Shape;142;ge9fd5a5dd0_0_57"/>
          <p:cNvSpPr/>
          <p:nvPr/>
        </p:nvSpPr>
        <p:spPr>
          <a:xfrm rot="5400000">
            <a:off x="1714025" y="1869825"/>
            <a:ext cx="233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43" name="Google Shape;143;ge9fd5a5dd0_0_57"/>
          <p:cNvSpPr/>
          <p:nvPr/>
        </p:nvSpPr>
        <p:spPr>
          <a:xfrm>
            <a:off x="1715688" y="2101275"/>
            <a:ext cx="229200" cy="17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144" name="Google Shape;144;ge9fd5a5dd0_0_57"/>
          <p:cNvSpPr/>
          <p:nvPr/>
        </p:nvSpPr>
        <p:spPr>
          <a:xfrm rot="5400000">
            <a:off x="1712450" y="362755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9fd5a5dd0_0_57"/>
          <p:cNvSpPr/>
          <p:nvPr/>
        </p:nvSpPr>
        <p:spPr>
          <a:xfrm rot="5400000">
            <a:off x="1712450" y="386130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9fd5a5dd0_0_57"/>
          <p:cNvSpPr/>
          <p:nvPr/>
        </p:nvSpPr>
        <p:spPr>
          <a:xfrm rot="5400000">
            <a:off x="1712150" y="4091225"/>
            <a:ext cx="233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9fd5a5dd0_0_57"/>
          <p:cNvSpPr txBox="1"/>
          <p:nvPr/>
        </p:nvSpPr>
        <p:spPr>
          <a:xfrm rot="5400000">
            <a:off x="1567494" y="4118981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e9fd5a5dd0_0_57"/>
          <p:cNvSpPr txBox="1"/>
          <p:nvPr/>
        </p:nvSpPr>
        <p:spPr>
          <a:xfrm rot="5400000">
            <a:off x="1563856" y="3889256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ge9fd5a5dd0_0_57"/>
          <p:cNvSpPr txBox="1"/>
          <p:nvPr/>
        </p:nvSpPr>
        <p:spPr>
          <a:xfrm rot="5400000">
            <a:off x="1564131" y="3662931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477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ge9fd5a5dd0_0_57"/>
          <p:cNvSpPr/>
          <p:nvPr/>
        </p:nvSpPr>
        <p:spPr>
          <a:xfrm rot="5400000">
            <a:off x="1736300" y="920502"/>
            <a:ext cx="185100" cy="2334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9fd5a5dd0_0_57"/>
          <p:cNvSpPr txBox="1"/>
          <p:nvPr/>
        </p:nvSpPr>
        <p:spPr>
          <a:xfrm>
            <a:off x="1597975" y="702000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40ns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ge9fd5a5dd0_0_57"/>
          <p:cNvSpPr txBox="1"/>
          <p:nvPr/>
        </p:nvSpPr>
        <p:spPr>
          <a:xfrm>
            <a:off x="1882725" y="702000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pixel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ge9fd5a5dd0_0_57"/>
          <p:cNvSpPr/>
          <p:nvPr/>
        </p:nvSpPr>
        <p:spPr>
          <a:xfrm rot="5400000">
            <a:off x="4152425" y="-1891550"/>
            <a:ext cx="185100" cy="50940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9fd5a5dd0_0_57"/>
          <p:cNvSpPr txBox="1"/>
          <p:nvPr/>
        </p:nvSpPr>
        <p:spPr>
          <a:xfrm>
            <a:off x="3587000" y="285800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640 pixeles x 40 ns = 25,6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ge9fd5a5dd0_0_57"/>
          <p:cNvSpPr/>
          <p:nvPr/>
        </p:nvSpPr>
        <p:spPr>
          <a:xfrm rot="5400000">
            <a:off x="6860475" y="890500"/>
            <a:ext cx="185100" cy="2934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9fd5a5dd0_0_57"/>
          <p:cNvSpPr/>
          <p:nvPr/>
        </p:nvSpPr>
        <p:spPr>
          <a:xfrm rot="5400000">
            <a:off x="7339775" y="718900"/>
            <a:ext cx="185100" cy="6366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9fd5a5dd0_0_57"/>
          <p:cNvSpPr/>
          <p:nvPr/>
        </p:nvSpPr>
        <p:spPr>
          <a:xfrm rot="5400000">
            <a:off x="7818200" y="887650"/>
            <a:ext cx="185100" cy="2991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9fd5a5dd0_0_57"/>
          <p:cNvSpPr/>
          <p:nvPr/>
        </p:nvSpPr>
        <p:spPr>
          <a:xfrm>
            <a:off x="6806275" y="1182400"/>
            <a:ext cx="10218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159" name="Google Shape;159;ge9fd5a5dd0_0_57"/>
          <p:cNvSpPr/>
          <p:nvPr/>
        </p:nvSpPr>
        <p:spPr>
          <a:xfrm>
            <a:off x="7824897" y="1182677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e9fd5a5dd0_0_57"/>
          <p:cNvSpPr txBox="1"/>
          <p:nvPr/>
        </p:nvSpPr>
        <p:spPr>
          <a:xfrm>
            <a:off x="7761225" y="1130325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799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ge9fd5a5dd0_0_57"/>
          <p:cNvSpPr/>
          <p:nvPr/>
        </p:nvSpPr>
        <p:spPr>
          <a:xfrm rot="5400000">
            <a:off x="7349000" y="27550"/>
            <a:ext cx="184200" cy="12558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9fd5a5dd0_0_57"/>
          <p:cNvSpPr txBox="1"/>
          <p:nvPr/>
        </p:nvSpPr>
        <p:spPr>
          <a:xfrm>
            <a:off x="6668675" y="310850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160</a:t>
            </a: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pixeles x 40 ns = 6,4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ge9fd5a5dd0_0_57"/>
          <p:cNvSpPr txBox="1"/>
          <p:nvPr/>
        </p:nvSpPr>
        <p:spPr>
          <a:xfrm>
            <a:off x="6837950" y="1560025"/>
            <a:ext cx="14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Porche delantero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Sincro Horizontal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Porche Trasero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ge9fd5a5dd0_0_57"/>
          <p:cNvSpPr/>
          <p:nvPr/>
        </p:nvSpPr>
        <p:spPr>
          <a:xfrm rot="5400000">
            <a:off x="4782900" y="-2891538"/>
            <a:ext cx="185100" cy="64083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9fd5a5dd0_0_57"/>
          <p:cNvSpPr txBox="1"/>
          <p:nvPr/>
        </p:nvSpPr>
        <p:spPr>
          <a:xfrm>
            <a:off x="4799900" y="-26675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32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85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fd5a5dd0_0_115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1" name="Google Shape;171;ge9fd5a5dd0_0_115"/>
          <p:cNvSpPr/>
          <p:nvPr/>
        </p:nvSpPr>
        <p:spPr>
          <a:xfrm>
            <a:off x="1698000" y="1174450"/>
            <a:ext cx="6360300" cy="3688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9fd5a5dd0_0_115"/>
          <p:cNvSpPr/>
          <p:nvPr/>
        </p:nvSpPr>
        <p:spPr>
          <a:xfrm>
            <a:off x="1705075" y="1181525"/>
            <a:ext cx="5101200" cy="3141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Zona Visible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e9fd5a5dd0_0_115"/>
          <p:cNvSpPr txBox="1"/>
          <p:nvPr/>
        </p:nvSpPr>
        <p:spPr>
          <a:xfrm>
            <a:off x="6947625" y="4145925"/>
            <a:ext cx="13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Zona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Visible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e9fd5a5dd0_0_115"/>
          <p:cNvSpPr/>
          <p:nvPr/>
        </p:nvSpPr>
        <p:spPr>
          <a:xfrm>
            <a:off x="1712150" y="1181525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ge9fd5a5dd0_0_115"/>
          <p:cNvSpPr/>
          <p:nvPr/>
        </p:nvSpPr>
        <p:spPr>
          <a:xfrm>
            <a:off x="1949450" y="1181525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76" name="Google Shape;176;ge9fd5a5dd0_0_115"/>
          <p:cNvSpPr/>
          <p:nvPr/>
        </p:nvSpPr>
        <p:spPr>
          <a:xfrm>
            <a:off x="2183212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77" name="Google Shape;177;ge9fd5a5dd0_0_115"/>
          <p:cNvSpPr/>
          <p:nvPr/>
        </p:nvSpPr>
        <p:spPr>
          <a:xfrm>
            <a:off x="2413436" y="118210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78" name="Google Shape;178;ge9fd5a5dd0_0_115"/>
          <p:cNvSpPr/>
          <p:nvPr/>
        </p:nvSpPr>
        <p:spPr>
          <a:xfrm>
            <a:off x="2645286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e9fd5a5dd0_0_115"/>
          <p:cNvSpPr/>
          <p:nvPr/>
        </p:nvSpPr>
        <p:spPr>
          <a:xfrm>
            <a:off x="2882585" y="1181813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80" name="Google Shape;180;ge9fd5a5dd0_0_115"/>
          <p:cNvSpPr/>
          <p:nvPr/>
        </p:nvSpPr>
        <p:spPr>
          <a:xfrm>
            <a:off x="3116347" y="118210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/>
          </a:p>
        </p:txBody>
      </p:sp>
      <p:sp>
        <p:nvSpPr>
          <p:cNvPr id="181" name="Google Shape;181;ge9fd5a5dd0_0_115"/>
          <p:cNvSpPr/>
          <p:nvPr/>
        </p:nvSpPr>
        <p:spPr>
          <a:xfrm>
            <a:off x="3346572" y="1182390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  <p:sp>
        <p:nvSpPr>
          <p:cNvPr id="182" name="Google Shape;182;ge9fd5a5dd0_0_115"/>
          <p:cNvSpPr/>
          <p:nvPr/>
        </p:nvSpPr>
        <p:spPr>
          <a:xfrm>
            <a:off x="6093309" y="1178564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9fd5a5dd0_0_115"/>
          <p:cNvSpPr/>
          <p:nvPr/>
        </p:nvSpPr>
        <p:spPr>
          <a:xfrm>
            <a:off x="6327071" y="1178852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9fd5a5dd0_0_115"/>
          <p:cNvSpPr/>
          <p:nvPr/>
        </p:nvSpPr>
        <p:spPr>
          <a:xfrm>
            <a:off x="6557296" y="1179141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9fd5a5dd0_0_115"/>
          <p:cNvSpPr/>
          <p:nvPr/>
        </p:nvSpPr>
        <p:spPr>
          <a:xfrm>
            <a:off x="3587000" y="1181525"/>
            <a:ext cx="2506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e9fd5a5dd0_0_115"/>
          <p:cNvSpPr txBox="1"/>
          <p:nvPr/>
        </p:nvSpPr>
        <p:spPr>
          <a:xfrm>
            <a:off x="6482650" y="1126112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ge9fd5a5dd0_0_115"/>
          <p:cNvSpPr txBox="1"/>
          <p:nvPr/>
        </p:nvSpPr>
        <p:spPr>
          <a:xfrm>
            <a:off x="6252925" y="1129750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e9fd5a5dd0_0_115"/>
          <p:cNvSpPr txBox="1"/>
          <p:nvPr/>
        </p:nvSpPr>
        <p:spPr>
          <a:xfrm>
            <a:off x="6026600" y="1129475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637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e9fd5a5dd0_0_115"/>
          <p:cNvSpPr/>
          <p:nvPr/>
        </p:nvSpPr>
        <p:spPr>
          <a:xfrm rot="5400000">
            <a:off x="1714325" y="140615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90" name="Google Shape;190;ge9fd5a5dd0_0_115"/>
          <p:cNvSpPr/>
          <p:nvPr/>
        </p:nvSpPr>
        <p:spPr>
          <a:xfrm rot="5400000">
            <a:off x="1714325" y="163990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91" name="Google Shape;191;ge9fd5a5dd0_0_115"/>
          <p:cNvSpPr/>
          <p:nvPr/>
        </p:nvSpPr>
        <p:spPr>
          <a:xfrm rot="5400000">
            <a:off x="1714025" y="1869825"/>
            <a:ext cx="233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92" name="Google Shape;192;ge9fd5a5dd0_0_115"/>
          <p:cNvSpPr/>
          <p:nvPr/>
        </p:nvSpPr>
        <p:spPr>
          <a:xfrm>
            <a:off x="1715688" y="2101275"/>
            <a:ext cx="229200" cy="17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193" name="Google Shape;193;ge9fd5a5dd0_0_115"/>
          <p:cNvSpPr/>
          <p:nvPr/>
        </p:nvSpPr>
        <p:spPr>
          <a:xfrm rot="5400000">
            <a:off x="1712450" y="362755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9fd5a5dd0_0_115"/>
          <p:cNvSpPr/>
          <p:nvPr/>
        </p:nvSpPr>
        <p:spPr>
          <a:xfrm rot="5400000">
            <a:off x="1712450" y="3861300"/>
            <a:ext cx="233400" cy="2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9fd5a5dd0_0_115"/>
          <p:cNvSpPr/>
          <p:nvPr/>
        </p:nvSpPr>
        <p:spPr>
          <a:xfrm rot="5400000">
            <a:off x="1712150" y="4091225"/>
            <a:ext cx="233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9fd5a5dd0_0_115"/>
          <p:cNvSpPr txBox="1"/>
          <p:nvPr/>
        </p:nvSpPr>
        <p:spPr>
          <a:xfrm rot="5400000">
            <a:off x="1567494" y="4118981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ge9fd5a5dd0_0_115"/>
          <p:cNvSpPr txBox="1"/>
          <p:nvPr/>
        </p:nvSpPr>
        <p:spPr>
          <a:xfrm rot="5400000">
            <a:off x="1563856" y="3889256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478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ge9fd5a5dd0_0_115"/>
          <p:cNvSpPr txBox="1"/>
          <p:nvPr/>
        </p:nvSpPr>
        <p:spPr>
          <a:xfrm rot="5400000">
            <a:off x="1564131" y="3662931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477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ge9fd5a5dd0_0_115"/>
          <p:cNvSpPr/>
          <p:nvPr/>
        </p:nvSpPr>
        <p:spPr>
          <a:xfrm rot="5400000">
            <a:off x="1736300" y="920502"/>
            <a:ext cx="185100" cy="2334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9fd5a5dd0_0_115"/>
          <p:cNvSpPr txBox="1"/>
          <p:nvPr/>
        </p:nvSpPr>
        <p:spPr>
          <a:xfrm>
            <a:off x="1597975" y="702000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40ns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e9fd5a5dd0_0_115"/>
          <p:cNvSpPr txBox="1"/>
          <p:nvPr/>
        </p:nvSpPr>
        <p:spPr>
          <a:xfrm>
            <a:off x="1882725" y="702000"/>
            <a:ext cx="69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pixel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ge9fd5a5dd0_0_115"/>
          <p:cNvSpPr/>
          <p:nvPr/>
        </p:nvSpPr>
        <p:spPr>
          <a:xfrm rot="5400000">
            <a:off x="4152425" y="-1856175"/>
            <a:ext cx="185100" cy="50940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9fd5a5dd0_0_115"/>
          <p:cNvSpPr txBox="1"/>
          <p:nvPr/>
        </p:nvSpPr>
        <p:spPr>
          <a:xfrm>
            <a:off x="3587000" y="321175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640 pixeles x 40 ns = 25,6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ge9fd5a5dd0_0_115"/>
          <p:cNvSpPr/>
          <p:nvPr/>
        </p:nvSpPr>
        <p:spPr>
          <a:xfrm rot="5400000">
            <a:off x="6860475" y="890500"/>
            <a:ext cx="185100" cy="2934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9fd5a5dd0_0_115"/>
          <p:cNvSpPr/>
          <p:nvPr/>
        </p:nvSpPr>
        <p:spPr>
          <a:xfrm rot="5400000">
            <a:off x="7339775" y="718900"/>
            <a:ext cx="185100" cy="6366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9fd5a5dd0_0_115"/>
          <p:cNvSpPr/>
          <p:nvPr/>
        </p:nvSpPr>
        <p:spPr>
          <a:xfrm rot="5400000">
            <a:off x="7818200" y="887650"/>
            <a:ext cx="185100" cy="2991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9fd5a5dd0_0_115"/>
          <p:cNvSpPr/>
          <p:nvPr/>
        </p:nvSpPr>
        <p:spPr>
          <a:xfrm>
            <a:off x="6806275" y="1182400"/>
            <a:ext cx="10218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...</a:t>
            </a:r>
            <a:endParaRPr/>
          </a:p>
        </p:txBody>
      </p:sp>
      <p:sp>
        <p:nvSpPr>
          <p:cNvPr id="208" name="Google Shape;208;ge9fd5a5dd0_0_115"/>
          <p:cNvSpPr/>
          <p:nvPr/>
        </p:nvSpPr>
        <p:spPr>
          <a:xfrm>
            <a:off x="7824897" y="1182677"/>
            <a:ext cx="2334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9fd5a5dd0_0_115"/>
          <p:cNvSpPr txBox="1"/>
          <p:nvPr/>
        </p:nvSpPr>
        <p:spPr>
          <a:xfrm>
            <a:off x="7761225" y="1130325"/>
            <a:ext cx="53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799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e9fd5a5dd0_0_115"/>
          <p:cNvSpPr/>
          <p:nvPr/>
        </p:nvSpPr>
        <p:spPr>
          <a:xfrm rot="5400000">
            <a:off x="7349000" y="62925"/>
            <a:ext cx="184200" cy="12558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9fd5a5dd0_0_115"/>
          <p:cNvSpPr txBox="1"/>
          <p:nvPr/>
        </p:nvSpPr>
        <p:spPr>
          <a:xfrm>
            <a:off x="6668675" y="346225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160 pixeles x 40 ns = 6,4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e9fd5a5dd0_0_115"/>
          <p:cNvSpPr txBox="1"/>
          <p:nvPr/>
        </p:nvSpPr>
        <p:spPr>
          <a:xfrm>
            <a:off x="6837950" y="1560025"/>
            <a:ext cx="14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Porche delantero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Sincro Horizontal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Porche Trasero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e9fd5a5dd0_0_115"/>
          <p:cNvSpPr/>
          <p:nvPr/>
        </p:nvSpPr>
        <p:spPr>
          <a:xfrm rot="5400000">
            <a:off x="4782900" y="-2856163"/>
            <a:ext cx="185100" cy="64083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9fd5a5dd0_0_115"/>
          <p:cNvSpPr txBox="1"/>
          <p:nvPr/>
        </p:nvSpPr>
        <p:spPr>
          <a:xfrm>
            <a:off x="4799900" y="8700"/>
            <a:ext cx="16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32 us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ge9fd5a5dd0_0_115"/>
          <p:cNvSpPr/>
          <p:nvPr/>
        </p:nvSpPr>
        <p:spPr>
          <a:xfrm>
            <a:off x="1475100" y="1182675"/>
            <a:ext cx="185100" cy="31413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9fd5a5dd0_0_115"/>
          <p:cNvSpPr txBox="1"/>
          <p:nvPr/>
        </p:nvSpPr>
        <p:spPr>
          <a:xfrm rot="-5400000">
            <a:off x="390225" y="2481975"/>
            <a:ext cx="18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480 </a:t>
            </a: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líneas x 32us  = 15,36ms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ge9fd5a5dd0_0_115"/>
          <p:cNvSpPr/>
          <p:nvPr/>
        </p:nvSpPr>
        <p:spPr>
          <a:xfrm>
            <a:off x="1475550" y="4323975"/>
            <a:ext cx="184200" cy="5307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8" name="Google Shape;218;ge9fd5a5dd0_0_115"/>
          <p:cNvSpPr txBox="1"/>
          <p:nvPr/>
        </p:nvSpPr>
        <p:spPr>
          <a:xfrm rot="-5400000">
            <a:off x="390500" y="3929075"/>
            <a:ext cx="18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45 </a:t>
            </a: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32us  = 1,44ms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ge9fd5a5dd0_0_115"/>
          <p:cNvSpPr txBox="1"/>
          <p:nvPr/>
        </p:nvSpPr>
        <p:spPr>
          <a:xfrm>
            <a:off x="1705075" y="4266075"/>
            <a:ext cx="1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Porche delantero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Sincro Vertical</a:t>
            </a:r>
            <a:endParaRPr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Porche Trasero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e9fd5a5dd0_0_115"/>
          <p:cNvSpPr/>
          <p:nvPr/>
        </p:nvSpPr>
        <p:spPr>
          <a:xfrm>
            <a:off x="1000750" y="1181525"/>
            <a:ext cx="185100" cy="3688500"/>
          </a:xfrm>
          <a:prstGeom prst="leftBrace">
            <a:avLst>
              <a:gd fmla="val 0" name="adj1"/>
              <a:gd fmla="val 4847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e9fd5a5dd0_0_115"/>
          <p:cNvSpPr txBox="1"/>
          <p:nvPr/>
        </p:nvSpPr>
        <p:spPr>
          <a:xfrm rot="-5400000">
            <a:off x="-76400" y="2806425"/>
            <a:ext cx="18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525 x 32us = 16,8ms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fd5a5dd0_0_30"/>
          <p:cNvSpPr txBox="1"/>
          <p:nvPr/>
        </p:nvSpPr>
        <p:spPr>
          <a:xfrm>
            <a:off x="102000" y="4863050"/>
            <a:ext cx="337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b="0" i="0" sz="9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" name="Google Shape;227;ge9fd5a5dd0_0_30"/>
          <p:cNvSpPr txBox="1"/>
          <p:nvPr/>
        </p:nvSpPr>
        <p:spPr>
          <a:xfrm>
            <a:off x="233725" y="4754700"/>
            <a:ext cx="225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8" name="Google Shape;228;ge9fd5a5dd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75" y="70025"/>
            <a:ext cx="6784875" cy="4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