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d588f9aaad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d588f9aaa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d588f9aaa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d588f9aaa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d588f9aaad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d588f9aaa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d588f9aaad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d588f9aaa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d588f9aaad_0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d588f9aaa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d588f9aaad_0_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d588f9aaa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d541ec2de9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d541ec2de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d588f9aaad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d588f9aaa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099ad1bb28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099ad1bb2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d541ec2de9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d541ec2de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d588f9aaad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d588f9aaa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d588f9aaad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d588f9aaa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d588f9aaa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d588f9aaa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3" name="Google Shape;13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8" name="Google Shape;108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7" name="Google Shape;127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8" name="Google Shape;12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2" name="Google Shape;22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Google Shape;40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4" name="Google Shape;44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7" name="Google Shape;47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8" name="Google Shape;4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1" name="Google Shape;51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" name="Google Shape;53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4" name="Google Shape;54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9" name="Google Shape;59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2" name="Google Shape;6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5" name="Google Shape;65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" name="Google Shape;67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8" name="Google Shape;68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2" name="Google Shape;72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" name="Google Shape;9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4" name="Google Shape;94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7" name="Google Shape;97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8" name="Google Shape;98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2" name="Google Shape;102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5" name="Google Shape;10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679275" y="107950"/>
            <a:ext cx="2374349" cy="9003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 txBox="1"/>
          <p:nvPr>
            <p:ph type="ctrTitle"/>
          </p:nvPr>
        </p:nvSpPr>
        <p:spPr>
          <a:xfrm>
            <a:off x="3115125" y="1318575"/>
            <a:ext cx="5589900" cy="21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Desarrollo de aplicaciones multiplataforma</a:t>
            </a:r>
            <a:endParaRPr/>
          </a:p>
        </p:txBody>
      </p:sp>
      <p:sp>
        <p:nvSpPr>
          <p:cNvPr id="136" name="Google Shape;136;p13"/>
          <p:cNvSpPr txBox="1"/>
          <p:nvPr>
            <p:ph idx="1" type="subTitle"/>
          </p:nvPr>
        </p:nvSpPr>
        <p:spPr>
          <a:xfrm>
            <a:off x="5582925" y="45441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Docente: Pedro Rosito</a:t>
            </a:r>
            <a:endParaRPr sz="2400"/>
          </a:p>
        </p:txBody>
      </p:sp>
      <p:sp>
        <p:nvSpPr>
          <p:cNvPr id="137" name="Google Shape;137;p13"/>
          <p:cNvSpPr txBox="1"/>
          <p:nvPr/>
        </p:nvSpPr>
        <p:spPr>
          <a:xfrm>
            <a:off x="3138100" y="3376750"/>
            <a:ext cx="4418100" cy="8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Clase 4</a:t>
            </a:r>
            <a:endParaRPr sz="3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1297500" y="3854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Middleware</a:t>
            </a:r>
            <a:endParaRPr/>
          </a:p>
        </p:txBody>
      </p:sp>
      <p:pic>
        <p:nvPicPr>
          <p:cNvPr id="195" name="Google Shape;19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0488" y="1330025"/>
            <a:ext cx="7352926" cy="248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title"/>
          </p:nvPr>
        </p:nvSpPr>
        <p:spPr>
          <a:xfrm>
            <a:off x="1297500" y="3854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Tipos de middleware</a:t>
            </a:r>
            <a:endParaRPr/>
          </a:p>
        </p:txBody>
      </p:sp>
      <p:sp>
        <p:nvSpPr>
          <p:cNvPr id="201" name="Google Shape;201;p23"/>
          <p:cNvSpPr txBox="1"/>
          <p:nvPr/>
        </p:nvSpPr>
        <p:spPr>
          <a:xfrm>
            <a:off x="1297500" y="1123824"/>
            <a:ext cx="7402800" cy="30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nivel de aplicación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nivel de direccionador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 manejo de errores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Incorporados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 terceros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>
            <p:ph type="title"/>
          </p:nvPr>
        </p:nvSpPr>
        <p:spPr>
          <a:xfrm>
            <a:off x="1297500" y="3854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Express Router</a:t>
            </a:r>
            <a:endParaRPr/>
          </a:p>
        </p:txBody>
      </p:sp>
      <p:sp>
        <p:nvSpPr>
          <p:cNvPr id="207" name="Google Shape;207;p24"/>
          <p:cNvSpPr txBox="1"/>
          <p:nvPr/>
        </p:nvSpPr>
        <p:spPr>
          <a:xfrm>
            <a:off x="1297500" y="1299574"/>
            <a:ext cx="7402800" cy="30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 utiliza para crear manejadores de rutas modulares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Middleware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 crea un archivo de direccionador en el directorio de la aplicaci</a:t>
            </a: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ón, que luego se carga como un módulo dentro del index.js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>
            <p:ph type="title"/>
          </p:nvPr>
        </p:nvSpPr>
        <p:spPr>
          <a:xfrm>
            <a:off x="1297500" y="3854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CORS</a:t>
            </a:r>
            <a:endParaRPr/>
          </a:p>
        </p:txBody>
      </p:sp>
      <p:sp>
        <p:nvSpPr>
          <p:cNvPr id="213" name="Google Shape;213;p25"/>
          <p:cNvSpPr txBox="1"/>
          <p:nvPr/>
        </p:nvSpPr>
        <p:spPr>
          <a:xfrm>
            <a:off x="1297500" y="1299574"/>
            <a:ext cx="7402800" cy="30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Mecanismo que utiliza cabeceras HTTP adicionales para permitir que un user-agent obtenga permiso para acceder a recursos desde un servidor en un origen distinto al que pertenece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>
            <p:ph type="title"/>
          </p:nvPr>
        </p:nvSpPr>
        <p:spPr>
          <a:xfrm>
            <a:off x="1297500" y="3854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CORS</a:t>
            </a:r>
            <a:endParaRPr/>
          </a:p>
        </p:txBody>
      </p:sp>
      <p:pic>
        <p:nvPicPr>
          <p:cNvPr id="219" name="Google Shape;2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225" y="1106350"/>
            <a:ext cx="5059453" cy="353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 txBox="1"/>
          <p:nvPr>
            <p:ph type="title"/>
          </p:nvPr>
        </p:nvSpPr>
        <p:spPr>
          <a:xfrm>
            <a:off x="1297500" y="3854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MySQL Pool</a:t>
            </a:r>
            <a:endParaRPr/>
          </a:p>
        </p:txBody>
      </p:sp>
      <p:pic>
        <p:nvPicPr>
          <p:cNvPr id="225" name="Google Shape;22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1138" y="1053625"/>
            <a:ext cx="4921713" cy="353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800400" y="541575"/>
            <a:ext cx="1725600" cy="87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Índice</a:t>
            </a:r>
            <a:endParaRPr/>
          </a:p>
        </p:txBody>
      </p:sp>
      <p:sp>
        <p:nvSpPr>
          <p:cNvPr id="143" name="Google Shape;143;p14"/>
          <p:cNvSpPr txBox="1"/>
          <p:nvPr/>
        </p:nvSpPr>
        <p:spPr>
          <a:xfrm>
            <a:off x="800400" y="1466550"/>
            <a:ext cx="5152500" cy="3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Web API vs Web Service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REST vs SOAP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Ruteo en REST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Middleware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CORS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MySQL Pool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502525" y="1041600"/>
            <a:ext cx="26460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Web API</a:t>
            </a:r>
            <a:endParaRPr/>
          </a:p>
        </p:txBody>
      </p:sp>
      <p:sp>
        <p:nvSpPr>
          <p:cNvPr id="149" name="Google Shape;149;p15"/>
          <p:cNvSpPr txBox="1"/>
          <p:nvPr>
            <p:ph type="title"/>
          </p:nvPr>
        </p:nvSpPr>
        <p:spPr>
          <a:xfrm>
            <a:off x="5345625" y="1041600"/>
            <a:ext cx="26460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Web Service</a:t>
            </a:r>
            <a:endParaRPr/>
          </a:p>
        </p:txBody>
      </p:sp>
      <p:sp>
        <p:nvSpPr>
          <p:cNvPr id="150" name="Google Shape;150;p15"/>
          <p:cNvSpPr txBox="1"/>
          <p:nvPr/>
        </p:nvSpPr>
        <p:spPr>
          <a:xfrm>
            <a:off x="1502525" y="1900000"/>
            <a:ext cx="2909700" cy="21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Interfaz de programación de aplicaciones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Acceso a características de bajo nivel o propietarias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Detalla </a:t>
            </a: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cómo</a:t>
            </a: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se debe llevar a cabo cada rutina y la funcionalidad que brinda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15"/>
          <p:cNvSpPr txBox="1"/>
          <p:nvPr/>
        </p:nvSpPr>
        <p:spPr>
          <a:xfrm>
            <a:off x="5345625" y="1900000"/>
            <a:ext cx="3507000" cy="26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Forma estandarizada de integrar aplicaciones web mediante el uso de XML, SOAP</a:t>
            </a:r>
            <a:r>
              <a:rPr lang="es-419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WSDL (Web Services Description Language) y UDDI (Universal Description, Discovery, and Integration)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1502525" y="1041600"/>
            <a:ext cx="2862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/>
              <a:t>(Representational State Transfer)</a:t>
            </a:r>
            <a:endParaRPr sz="1400"/>
          </a:p>
        </p:txBody>
      </p:sp>
      <p:sp>
        <p:nvSpPr>
          <p:cNvPr id="157" name="Google Shape;157;p16"/>
          <p:cNvSpPr txBox="1"/>
          <p:nvPr>
            <p:ph type="title"/>
          </p:nvPr>
        </p:nvSpPr>
        <p:spPr>
          <a:xfrm>
            <a:off x="5345625" y="1041600"/>
            <a:ext cx="33255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SOAP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88"/>
              <a:t>(Simple Object Access Protocol)</a:t>
            </a:r>
            <a:endParaRPr sz="1588"/>
          </a:p>
        </p:txBody>
      </p:sp>
      <p:sp>
        <p:nvSpPr>
          <p:cNvPr id="158" name="Google Shape;158;p16"/>
          <p:cNvSpPr txBox="1"/>
          <p:nvPr/>
        </p:nvSpPr>
        <p:spPr>
          <a:xfrm>
            <a:off x="1502525" y="1900000"/>
            <a:ext cx="2909700" cy="21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</a:pPr>
            <a:r>
              <a:rPr lang="es-419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Estilo de arquitectura de software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</a:pPr>
            <a:r>
              <a:rPr lang="es-419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Liviano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</a:pPr>
            <a:r>
              <a:rPr lang="es-419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Utiliza JSON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</a:pPr>
            <a:r>
              <a:rPr lang="es-419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 tan seguro como SOAP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16"/>
          <p:cNvSpPr txBox="1"/>
          <p:nvPr/>
        </p:nvSpPr>
        <p:spPr>
          <a:xfrm>
            <a:off x="5345625" y="1900000"/>
            <a:ext cx="3507000" cy="26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s-419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Protocolo de mensajería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s-419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Utiliza XML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s-419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 utiliza mayormente en bancos, para garantizar la seguridad de las transacciones.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title"/>
          </p:nvPr>
        </p:nvSpPr>
        <p:spPr>
          <a:xfrm>
            <a:off x="1297500" y="3854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Ruteo en REST</a:t>
            </a:r>
            <a:endParaRPr/>
          </a:p>
        </p:txBody>
      </p:sp>
      <p:pic>
        <p:nvPicPr>
          <p:cNvPr id="165" name="Google Shape;16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6575" y="1118050"/>
            <a:ext cx="6000750" cy="34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1297500" y="3854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Manejadores de rutas</a:t>
            </a:r>
            <a:endParaRPr/>
          </a:p>
        </p:txBody>
      </p:sp>
      <p:sp>
        <p:nvSpPr>
          <p:cNvPr id="171" name="Google Shape;171;p18"/>
          <p:cNvSpPr txBox="1"/>
          <p:nvPr/>
        </p:nvSpPr>
        <p:spPr>
          <a:xfrm>
            <a:off x="1297500" y="1457749"/>
            <a:ext cx="7402800" cy="30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Existe un método de direccionamiento especial que no se deriva de ningún método HTTP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s-419" sz="19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9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all</a:t>
            </a:r>
            <a:r>
              <a:rPr lang="es-419" sz="19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9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'/todo'</a:t>
            </a:r>
            <a:r>
              <a:rPr lang="es-419" sz="19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9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s-419" sz="19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9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es-419" sz="19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9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s-419" sz="19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9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9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s-419" sz="19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9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send</a:t>
            </a:r>
            <a:r>
              <a:rPr lang="es-419" sz="19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r>
              <a:rPr lang="es-419" sz="19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'mensaje'</a:t>
            </a:r>
            <a:r>
              <a:rPr lang="es-419" sz="19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19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9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'Todo'</a:t>
            </a:r>
            <a:r>
              <a:rPr lang="es-419" sz="19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9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3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1297500" y="3854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Manejadores de rutas</a:t>
            </a:r>
            <a:endParaRPr/>
          </a:p>
        </p:txBody>
      </p:sp>
      <p:sp>
        <p:nvSpPr>
          <p:cNvPr id="177" name="Google Shape;177;p19"/>
          <p:cNvSpPr txBox="1"/>
          <p:nvPr/>
        </p:nvSpPr>
        <p:spPr>
          <a:xfrm>
            <a:off x="1297500" y="1123824"/>
            <a:ext cx="7402800" cy="30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Una matriz de funciones puede manejar una ruta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s-419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cb0</a:t>
            </a:r>
            <a:r>
              <a:rPr lang="es-419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419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s-419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s-419" sz="12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es-419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2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s-419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2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lang="es-419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2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2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s-419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2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s-419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2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'CB0'</a:t>
            </a:r>
            <a:r>
              <a:rPr lang="es-419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2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lang="es-419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2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s-419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cb1</a:t>
            </a:r>
            <a:r>
              <a:rPr lang="es-419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419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s-419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s-419" sz="12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es-419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2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s-419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2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lang="es-419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2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2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s-419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2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s-419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2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'CB1'</a:t>
            </a:r>
            <a:r>
              <a:rPr lang="es-419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2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lang="es-419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2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s-419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cb2</a:t>
            </a:r>
            <a:r>
              <a:rPr lang="es-419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419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s-419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s-419" sz="12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es-419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2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s-419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2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lang="es-419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2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2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s-419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2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send</a:t>
            </a:r>
            <a:r>
              <a:rPr lang="es-419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r>
              <a:rPr lang="es-419" sz="12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'mensaje'</a:t>
            </a:r>
            <a:r>
              <a:rPr lang="es-419" sz="12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419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2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'Hola DAM!'</a:t>
            </a:r>
            <a:r>
              <a:rPr lang="es-419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}).</a:t>
            </a:r>
            <a:r>
              <a:rPr lang="es-419" sz="12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lang="es-419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2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es-419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s-419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2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s-419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2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'/'</a:t>
            </a:r>
            <a:r>
              <a:rPr lang="es-419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[</a:t>
            </a:r>
            <a:r>
              <a:rPr lang="es-419" sz="12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cb0</a:t>
            </a:r>
            <a:r>
              <a:rPr lang="es-419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2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cb1</a:t>
            </a:r>
            <a:r>
              <a:rPr lang="es-419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2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cb2</a:t>
            </a:r>
            <a:r>
              <a:rPr lang="es-419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sz="12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1297500" y="3854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Middleware</a:t>
            </a:r>
            <a:endParaRPr/>
          </a:p>
        </p:txBody>
      </p:sp>
      <p:sp>
        <p:nvSpPr>
          <p:cNvPr id="183" name="Google Shape;183;p20"/>
          <p:cNvSpPr txBox="1"/>
          <p:nvPr/>
        </p:nvSpPr>
        <p:spPr>
          <a:xfrm>
            <a:off x="1297500" y="1123824"/>
            <a:ext cx="7402800" cy="30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Funciones que tienen acceso a los objetos de solicitud y respuesta “req” y “res” y a la siguiente función del ciclo de la aplicación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 la función no finaliza el ciclo debe pasar el control a la siguiente función con el método next()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1297500" y="3854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Middleware</a:t>
            </a:r>
            <a:endParaRPr/>
          </a:p>
        </p:txBody>
      </p:sp>
      <p:sp>
        <p:nvSpPr>
          <p:cNvPr id="189" name="Google Shape;189;p21"/>
          <p:cNvSpPr txBox="1"/>
          <p:nvPr/>
        </p:nvSpPr>
        <p:spPr>
          <a:xfrm>
            <a:off x="1297500" y="1123824"/>
            <a:ext cx="7402800" cy="30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-419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Para cargar la función middleware, se llama a app.use() especificando la función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s-419" sz="15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5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myLogger</a:t>
            </a:r>
            <a:r>
              <a:rPr lang="es-419" sz="15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5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419" sz="15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15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s-419" sz="15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s-419" sz="15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es-419" sz="15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5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s-419" sz="15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419" sz="15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lang="es-419" sz="15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5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5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s-419" sz="15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5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s-419" sz="15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5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'LOGGED'</a:t>
            </a:r>
            <a:r>
              <a:rPr lang="es-419" sz="15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5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lang="es-419" sz="15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5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s-419" sz="15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419" sz="15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use</a:t>
            </a:r>
            <a:r>
              <a:rPr lang="es-419" sz="15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5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myLogger</a:t>
            </a:r>
            <a:r>
              <a:rPr lang="es-419" sz="15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