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DA4B2"/>
    <a:srgbClr val="58C8F2"/>
    <a:srgbClr val="61B728"/>
    <a:srgbClr val="B7BE05"/>
    <a:srgbClr val="C78000"/>
    <a:srgbClr val="CC004D"/>
    <a:srgbClr val="CC0018"/>
    <a:srgbClr val="CA3100"/>
    <a:srgbClr val="FEF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D5994-71BB-4E97-BA5C-783AF1214255}" v="3" dt="2023-07-24T18:36:3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995" autoAdjust="0"/>
    <p:restoredTop sz="94584" autoAdjust="0"/>
  </p:normalViewPr>
  <p:slideViewPr>
    <p:cSldViewPr showGuides="1">
      <p:cViewPr>
        <p:scale>
          <a:sx n="50" d="100"/>
          <a:sy n="50" d="100"/>
        </p:scale>
        <p:origin x="-3048" y="-5046"/>
      </p:cViewPr>
      <p:guideLst>
        <p:guide orient="horz" pos="9536"/>
        <p:guide pos="13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elter" userId="6ba22f2b25d63732" providerId="LiveId" clId="{C3AD5994-71BB-4E97-BA5C-783AF1214255}"/>
    <pc:docChg chg="custSel modSld">
      <pc:chgData name="Thomas Welter" userId="6ba22f2b25d63732" providerId="LiveId" clId="{C3AD5994-71BB-4E97-BA5C-783AF1214255}" dt="2023-07-24T19:02:44.569" v="835" actId="20577"/>
      <pc:docMkLst>
        <pc:docMk/>
      </pc:docMkLst>
      <pc:sldChg chg="addSp delSp modSp mod">
        <pc:chgData name="Thomas Welter" userId="6ba22f2b25d63732" providerId="LiveId" clId="{C3AD5994-71BB-4E97-BA5C-783AF1214255}" dt="2023-07-24T19:02:44.569" v="835" actId="20577"/>
        <pc:sldMkLst>
          <pc:docMk/>
          <pc:sldMk cId="2458947397" sldId="257"/>
        </pc:sldMkLst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2" creationId="{9AFC412E-3D68-DB90-ACB0-2B671296DCB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3" creationId="{106C299F-F91B-ACE2-F0E2-FE2AFB96A726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" creationId="{65ABD244-1685-10E5-C914-C53A132216D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" creationId="{F89AB58D-948E-A0CE-DC57-53934883EE6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" creationId="{0A38F1DE-2334-C812-B502-EC6D761E01F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" creationId="{0056D53F-00F6-BE4F-7B7F-A6557C79DEB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" creationId="{17E8382C-0C26-1FC5-DFE9-89172DA14711}"/>
          </ac:spMkLst>
        </pc:spChg>
        <pc:spChg chg="mod">
          <ac:chgData name="Thomas Welter" userId="6ba22f2b25d63732" providerId="LiveId" clId="{C3AD5994-71BB-4E97-BA5C-783AF1214255}" dt="2023-07-24T18:39:38.224" v="50" actId="207"/>
          <ac:spMkLst>
            <pc:docMk/>
            <pc:sldMk cId="2458947397" sldId="257"/>
            <ac:spMk id="9" creationId="{20F504F2-36D7-374B-F953-4282F29004C5}"/>
          </ac:spMkLst>
        </pc:spChg>
        <pc:spChg chg="mod">
          <ac:chgData name="Thomas Welter" userId="6ba22f2b25d63732" providerId="LiveId" clId="{C3AD5994-71BB-4E97-BA5C-783AF1214255}" dt="2023-07-24T18:39:50.809" v="53" actId="207"/>
          <ac:spMkLst>
            <pc:docMk/>
            <pc:sldMk cId="2458947397" sldId="257"/>
            <ac:spMk id="10" creationId="{9C88EF77-1163-48B7-A9EA-15D9F1D4DC85}"/>
          </ac:spMkLst>
        </pc:spChg>
        <pc:spChg chg="mod">
          <ac:chgData name="Thomas Welter" userId="6ba22f2b25d63732" providerId="LiveId" clId="{C3AD5994-71BB-4E97-BA5C-783AF1214255}" dt="2023-07-24T18:39:57.288" v="56" actId="207"/>
          <ac:spMkLst>
            <pc:docMk/>
            <pc:sldMk cId="2458947397" sldId="257"/>
            <ac:spMk id="11" creationId="{AE4BDB06-73B3-105A-38AA-368E34BA85F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" creationId="{69792112-E8F4-74DE-92F9-AD6D16407D9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4" creationId="{6017BA8A-2177-BE00-4E26-9E36A0DFD83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7" creationId="{567F8047-2C03-1517-39D3-98847F91060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8" creationId="{081A837D-C2A5-8E34-2116-EA46C7C75DA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39" creationId="{E25F6467-B356-6490-2D2E-767A490E090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0" creationId="{203A9C23-F215-77F9-4B66-6E76674CA17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1" creationId="{832F4107-0721-C7B8-A431-BB178000126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2" creationId="{C0BB19F7-4875-3C5F-9F2B-49686421169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3" creationId="{4A1AC037-6891-3B62-483D-3ECF45886B5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4" creationId="{8D2E34E8-5912-8677-AE7B-C7CCE88782C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5" creationId="{CD1CB85D-8B50-F13D-D526-CCBA76D061B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6" creationId="{F94837ED-43D1-1DDD-420A-44FBB213742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7" creationId="{E3BB5A9A-CDA8-B185-AE7F-0223FB8D3B78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8" creationId="{C06DF6E8-EDE3-2DBC-2832-A13A21C2B90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9" creationId="{081809CE-0ED5-304A-58AA-C00206B64F18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0" creationId="{B9266920-B9A0-29F1-9DCD-C35F6BECA2D1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1" creationId="{4986A171-284E-2682-7362-22EEA9A8F9D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6" creationId="{38B115C1-99CB-2037-CA5E-445DC18B696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7" creationId="{5AEA3E27-077D-7DBC-8568-0F089E2C728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8" creationId="{4C715960-7D7C-4E41-1940-AF88E5269198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59" creationId="{D8BCD92D-4699-E86D-5C32-E53240B3D5F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0" creationId="{23F9FFA7-21FF-BA08-EE65-3E3EB60EDAD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1" creationId="{9C80FA5C-DA8E-5E90-27FE-31017C82FC0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2" creationId="{2AD3B272-EED3-4569-7426-C9C5C147206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3" creationId="{96199CB2-52D2-153D-9C1D-16444F80700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4" creationId="{1309B63A-BD65-4118-76F1-1B7EF9072D01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5" creationId="{3DDA33C5-537A-C83B-2A91-80445DB8248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6" creationId="{CA8CFE95-A0E9-09E3-F49C-6396AD96904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69" creationId="{002CBD96-F52C-B8FE-1D63-587609D7FDE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0" creationId="{59D623D4-55D0-97B0-B4CE-9CB0A2CAE8C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1" creationId="{2D40D04E-6DF0-FD63-DF58-3D8FF35594C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2" creationId="{A71C74BF-5289-D8FE-68CD-0293C98618F5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3" creationId="{37E6E4C3-CEA8-763D-4B21-9B9DB5DF30B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4" creationId="{0A017236-DFF3-1C8A-91B0-BD8A28DC694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5" creationId="{198136B3-E14C-7BEB-E72D-E9FC154A3E65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6" creationId="{884AB7A4-1A81-64F1-3A68-B59C7B164B7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7" creationId="{5A91F3E8-8EAB-9BF2-EB51-3D885A718A7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8" creationId="{E29BDFF8-D1C0-F369-44FA-ECAA05DBE278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79" creationId="{1E252F42-D791-F20D-FBB2-E7FDFCFC9C5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0" creationId="{FD54F15D-D5F0-84CE-DA40-FC53E27D0D2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1" creationId="{258F18B5-6E57-669B-9DA6-5F038A4D32D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2" creationId="{A2895EE5-CBAF-BB9B-9062-6B45BB1F896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3" creationId="{6FDC9083-0C3D-5402-0D55-13D60BA9A67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4" creationId="{AC267491-45E2-4964-FC24-2EFEA9006E1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5" creationId="{83C54AA4-578E-C7D0-8468-C7132C5A46F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6" creationId="{AFD9142B-D1DC-C963-1B77-D07A6E7D4196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7" creationId="{BA7B98C7-CA35-9376-5273-6D035F6B635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8" creationId="{037AD5E9-BD42-8869-4DF2-794A14A0D0A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89" creationId="{3ABF6953-8C4D-11B8-1F36-216453FD778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0" creationId="{EBB37C4C-E263-AB7F-0559-34F72B1C7576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1" creationId="{DD75CE0B-A641-6EFA-A3A1-F417B75763B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2" creationId="{615B9EC0-AC4E-5D71-8F8F-AEE78B0B8BA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3" creationId="{9FBF675C-FFB5-CFB3-3098-58234FD4100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4" creationId="{472DE5C4-90FC-8BE9-F71B-F96089F6089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5" creationId="{5E0CEBC9-E889-750D-99B5-FC0B847B9B7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6" creationId="{0DD71C83-3722-FFBC-98C8-8275715F14E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7" creationId="{6013BD1C-9D56-7430-25A2-722A7EA8435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8" creationId="{4EC9E077-78BC-C08B-CC20-FAECF803062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99" creationId="{34EAAB68-95A8-5AE3-5222-922B2B05CF08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0" creationId="{ECE1213A-69FF-68E8-20A6-54BBD380BF3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1" creationId="{DD01D552-F8EC-AC9B-1346-FC4E49B7CB1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2" creationId="{30D76209-CD3E-2932-3D50-02A289B6AD6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3" creationId="{87604F43-EA48-B9B3-C997-3C2C7F0F80B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4" creationId="{143A810A-E68F-989B-E775-DA6075B27C5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5" creationId="{48CC4C70-1078-C9FD-B71D-F6A690D21AD6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6" creationId="{2FA29979-1D4A-6C6A-8BE8-C8114C93581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7" creationId="{456D9994-D69B-EAA6-8C78-F17F00E8F67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8" creationId="{616C8A35-8CE1-705A-627F-B5A64BEEAD5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09" creationId="{CF4F5FAF-0ED1-F0FF-A2C3-3D8F6422083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3" creationId="{2B209D15-F079-C56A-F7A6-F097F745BAF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4" creationId="{BDFC4EF0-38AB-9020-6480-895F1E11166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6" creationId="{3FB74089-1235-F850-ECA9-833B093EAE5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7" creationId="{43417C66-EA0A-8DDC-8C98-F1D2404730EE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8" creationId="{E320FF67-78E4-1861-C705-C62400935EC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19" creationId="{AB88BD47-FD91-DCF1-0540-E531B2499E69}"/>
          </ac:spMkLst>
        </pc:spChg>
        <pc:spChg chg="add mod">
          <ac:chgData name="Thomas Welter" userId="6ba22f2b25d63732" providerId="LiveId" clId="{C3AD5994-71BB-4E97-BA5C-783AF1214255}" dt="2023-07-24T19:02:44.569" v="835" actId="20577"/>
          <ac:spMkLst>
            <pc:docMk/>
            <pc:sldMk cId="2458947397" sldId="257"/>
            <ac:spMk id="122" creationId="{640B31C2-1F81-E9A6-2477-F067E9FFD180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3" creationId="{2B8EE4FE-3485-0F58-D536-AA388AC6921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4" creationId="{D4DF43AE-EB6A-97B6-B86D-3122352224B2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5" creationId="{2BD52F95-B0F6-0C19-6064-AF0F89BCD459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6" creationId="{9537A804-FBE0-17AF-4A8C-F486CA5B14B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7" creationId="{57EC82EA-B735-1C8A-733B-670BDC0D598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8" creationId="{1BD452C5-424E-2812-25CC-8F603D6E362F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29" creationId="{0E84C871-8F1B-AC11-9BDD-BE0482E454B1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30" creationId="{7AE4F301-624D-F960-26D5-4BA954561BD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31" creationId="{AB1554BF-63FB-7E08-D651-B8D5DC20F685}"/>
          </ac:spMkLst>
        </pc:spChg>
        <pc:spChg chg="mod">
          <ac:chgData name="Thomas Welter" userId="6ba22f2b25d63732" providerId="LiveId" clId="{C3AD5994-71BB-4E97-BA5C-783AF1214255}" dt="2023-07-24T18:38:02.487" v="38" actId="14100"/>
          <ac:spMkLst>
            <pc:docMk/>
            <pc:sldMk cId="2458947397" sldId="257"/>
            <ac:spMk id="132" creationId="{F7BE200B-5612-4742-3AAE-19B2BB09CA80}"/>
          </ac:spMkLst>
        </pc:spChg>
        <pc:spChg chg="mod">
          <ac:chgData name="Thomas Welter" userId="6ba22f2b25d63732" providerId="LiveId" clId="{C3AD5994-71BB-4E97-BA5C-783AF1214255}" dt="2023-07-24T18:37:59.417" v="37" actId="14100"/>
          <ac:spMkLst>
            <pc:docMk/>
            <pc:sldMk cId="2458947397" sldId="257"/>
            <ac:spMk id="133" creationId="{08F8CC36-46FB-2B41-6AFF-8FED3306063B}"/>
          </ac:spMkLst>
        </pc:spChg>
        <pc:spChg chg="mod">
          <ac:chgData name="Thomas Welter" userId="6ba22f2b25d63732" providerId="LiveId" clId="{C3AD5994-71BB-4E97-BA5C-783AF1214255}" dt="2023-07-24T18:37:54.844" v="36" actId="14100"/>
          <ac:spMkLst>
            <pc:docMk/>
            <pc:sldMk cId="2458947397" sldId="257"/>
            <ac:spMk id="134" creationId="{A62E68ED-BB8A-D802-A9A4-F660079053D1}"/>
          </ac:spMkLst>
        </pc:spChg>
        <pc:spChg chg="mod">
          <ac:chgData name="Thomas Welter" userId="6ba22f2b25d63732" providerId="LiveId" clId="{C3AD5994-71BB-4E97-BA5C-783AF1214255}" dt="2023-07-24T18:37:45.888" v="35" actId="14100"/>
          <ac:spMkLst>
            <pc:docMk/>
            <pc:sldMk cId="2458947397" sldId="257"/>
            <ac:spMk id="135" creationId="{5045ED39-2258-0E65-98DF-FFFA9E42A9A2}"/>
          </ac:spMkLst>
        </pc:spChg>
        <pc:spChg chg="mod">
          <ac:chgData name="Thomas Welter" userId="6ba22f2b25d63732" providerId="LiveId" clId="{C3AD5994-71BB-4E97-BA5C-783AF1214255}" dt="2023-07-24T18:37:38.836" v="34" actId="14100"/>
          <ac:spMkLst>
            <pc:docMk/>
            <pc:sldMk cId="2458947397" sldId="257"/>
            <ac:spMk id="136" creationId="{59EB18C8-DDE8-E03C-C3FC-750A2892EEA2}"/>
          </ac:spMkLst>
        </pc:spChg>
        <pc:spChg chg="mod">
          <ac:chgData name="Thomas Welter" userId="6ba22f2b25d63732" providerId="LiveId" clId="{C3AD5994-71BB-4E97-BA5C-783AF1214255}" dt="2023-07-24T18:38:05.267" v="39" actId="14100"/>
          <ac:spMkLst>
            <pc:docMk/>
            <pc:sldMk cId="2458947397" sldId="257"/>
            <ac:spMk id="137" creationId="{18A8A572-C21B-53E0-62A3-1AB2A89FFE3A}"/>
          </ac:spMkLst>
        </pc:spChg>
        <pc:spChg chg="mod">
          <ac:chgData name="Thomas Welter" userId="6ba22f2b25d63732" providerId="LiveId" clId="{C3AD5994-71BB-4E97-BA5C-783AF1214255}" dt="2023-07-24T18:38:20.326" v="42" actId="14100"/>
          <ac:spMkLst>
            <pc:docMk/>
            <pc:sldMk cId="2458947397" sldId="257"/>
            <ac:spMk id="138" creationId="{031A9FF8-2277-25B4-FBFE-CCB5E3D96E9D}"/>
          </ac:spMkLst>
        </pc:spChg>
        <pc:spChg chg="mod">
          <ac:chgData name="Thomas Welter" userId="6ba22f2b25d63732" providerId="LiveId" clId="{C3AD5994-71BB-4E97-BA5C-783AF1214255}" dt="2023-07-24T18:38:24.106" v="43" actId="14100"/>
          <ac:spMkLst>
            <pc:docMk/>
            <pc:sldMk cId="2458947397" sldId="257"/>
            <ac:spMk id="139" creationId="{1F4274A5-0420-FFB7-5FAA-9B55CA4AC3A6}"/>
          </ac:spMkLst>
        </pc:spChg>
        <pc:spChg chg="add mod">
          <ac:chgData name="Thomas Welter" userId="6ba22f2b25d63732" providerId="LiveId" clId="{C3AD5994-71BB-4E97-BA5C-783AF1214255}" dt="2023-07-24T19:00:57.660" v="824" actId="207"/>
          <ac:spMkLst>
            <pc:docMk/>
            <pc:sldMk cId="2458947397" sldId="257"/>
            <ac:spMk id="142" creationId="{D29C1F22-2B49-8599-164F-348A9CF12434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2" creationId="{DBB9F014-18B1-047F-04EC-513FFAADBB1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3" creationId="{1034E156-36E4-C8BD-FF75-AB11C85EC8C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4" creationId="{7FD2A5EE-3EFF-C499-2A94-4476E1B72E79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5" creationId="{CF20EB0E-8BAA-87AC-0098-B2672E56081A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56" creationId="{F5644C67-9B38-648F-0BAD-FAED0D5827F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61" creationId="{57DFFA8D-5E08-429D-447C-17B2A8DFE3B3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68" creationId="{02B06EC0-DEBA-05E7-BD0A-F9371D41D79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75" creationId="{F91F5002-BF27-640D-9129-D0E019B580D9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76" creationId="{8DDFD4BB-F4B0-D254-1366-6242221AE48C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77" creationId="{DFD9A2EE-B14D-6697-9073-B9219B2C9F65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186" creationId="{04D50049-CB5D-793C-5FE9-46BFE288C53D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327" creationId="{E6847C51-20D8-F3FA-9BE3-DD3A4A97530B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331" creationId="{71AB2A86-15A3-EE52-4889-E8507355EA07}"/>
          </ac:spMkLst>
        </pc:spChg>
        <pc:spChg chg="mod">
          <ac:chgData name="Thomas Welter" userId="6ba22f2b25d63732" providerId="LiveId" clId="{C3AD5994-71BB-4E97-BA5C-783AF1214255}" dt="2023-07-24T18:39:13.800" v="47" actId="1035"/>
          <ac:spMkLst>
            <pc:docMk/>
            <pc:sldMk cId="2458947397" sldId="257"/>
            <ac:spMk id="409" creationId="{660C9B53-EFAE-78BF-C4DA-5A9E9A3C517D}"/>
          </ac:spMkLst>
        </pc:spChg>
        <pc:grpChg chg="add mod">
          <ac:chgData name="Thomas Welter" userId="6ba22f2b25d63732" providerId="LiveId" clId="{C3AD5994-71BB-4E97-BA5C-783AF1214255}" dt="2023-07-24T18:38:16.922" v="41" actId="14100"/>
          <ac:grpSpMkLst>
            <pc:docMk/>
            <pc:sldMk cId="2458947397" sldId="257"/>
            <ac:grpSpMk id="140" creationId="{A1B8F445-84B3-C67A-57AE-2BDB7FD7FBF6}"/>
          </ac:grpSpMkLst>
        </pc:grp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6" creationId="{752B3071-4C42-BBFC-395C-1FBA1BFB805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7" creationId="{85390976-9D77-586F-84A7-EE14D7F693EB}"/>
          </ac:cxnSpMkLst>
        </pc:cxnChg>
        <pc:cxnChg chg="add del mod">
          <ac:chgData name="Thomas Welter" userId="6ba22f2b25d63732" providerId="LiveId" clId="{C3AD5994-71BB-4E97-BA5C-783AF1214255}" dt="2023-07-24T18:28:53.725" v="13" actId="478"/>
          <ac:cxnSpMkLst>
            <pc:docMk/>
            <pc:sldMk cId="2458947397" sldId="257"/>
            <ac:cxnSpMk id="52" creationId="{8081F7EC-0659-7CF2-528C-5443F564E03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53" creationId="{0854AA5B-B3F8-8919-E5B1-D4F77805FF2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67" creationId="{FD63E5BA-9845-148F-9350-C8518A0AF6A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10" creationId="{AD0DF888-6AF9-F10D-7467-0C3F5A176A69}"/>
          </ac:cxnSpMkLst>
        </pc:cxnChg>
        <pc:cxnChg chg="add del mod">
          <ac:chgData name="Thomas Welter" userId="6ba22f2b25d63732" providerId="LiveId" clId="{C3AD5994-71BB-4E97-BA5C-783AF1214255}" dt="2023-07-24T18:40:45.827" v="60" actId="478"/>
          <ac:cxnSpMkLst>
            <pc:docMk/>
            <pc:sldMk cId="2458947397" sldId="257"/>
            <ac:cxnSpMk id="111" creationId="{5845A4AE-0229-BEDF-DD89-3662E151F9C3}"/>
          </ac:cxnSpMkLst>
        </pc:cxnChg>
        <pc:cxnChg chg="add del mod">
          <ac:chgData name="Thomas Welter" userId="6ba22f2b25d63732" providerId="LiveId" clId="{C3AD5994-71BB-4E97-BA5C-783AF1214255}" dt="2023-07-24T18:40:46.725" v="61" actId="478"/>
          <ac:cxnSpMkLst>
            <pc:docMk/>
            <pc:sldMk cId="2458947397" sldId="257"/>
            <ac:cxnSpMk id="112" creationId="{9CC02040-62B6-AAE3-D2FB-655AA6F144D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59" creationId="{3E027327-2517-3E5C-212C-F12A935CD5E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62" creationId="{119FCF2C-386A-81C3-17AA-A0D3E9B9EFFB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69" creationId="{E349ED96-2D62-B31D-6180-D6B772BB502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71" creationId="{24BAF8AC-8907-2E3B-88A7-A55516F717E8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78" creationId="{EE7CCE53-175A-CB6B-4F9D-8843D7C8EC5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79" creationId="{25B1BD73-9948-AC1A-A4D9-9D47CE8F1D9C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82" creationId="{096DC542-DD10-67A4-4AB4-C28304AB1533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87" creationId="{0333DAC1-E2B3-813F-1D0B-11C616A3A07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91" creationId="{5CA91702-A83C-2F10-8F12-26B63F557FF1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93" creationId="{9DEB76A2-1B6D-8C36-3464-9BE1EC80C0F1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197" creationId="{9113B961-67C3-B01D-7E44-6587ACC5CC2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01" creationId="{908DAE42-17BC-5181-3EB8-A1875DF6861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27" creationId="{B6707C96-0A9D-3448-4CDD-611D24579008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73" creationId="{71CCE023-DD0E-A26A-78BA-9B09933375DC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77" creationId="{5A8433E9-BA1B-C321-0EB9-FB88C4A517A2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81" creationId="{9D725A7B-34A3-9B0B-A9E2-029A563734D5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84" creationId="{84B48769-3A1C-3877-FE3E-2FB9697556CA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88" creationId="{F0477F82-D9A2-4989-AC70-C66B0A223932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92" creationId="{1866A36F-F870-DF9A-C71F-D6BC33369A8F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298" creationId="{25331369-0679-4EEE-BB8D-FBB4C2AA3E0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01" creationId="{16F59691-6CC8-7FDD-D384-77ABAE824DF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08" creationId="{E1C5D271-33D1-35A2-550C-6C658C61DFAD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16" creationId="{AA1E9CF9-632E-F4AC-3CDF-6559CDE7308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20" creationId="{2E4A0ADA-DE61-5AF8-D6A7-A7D519277115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23" creationId="{8BC0DF79-ACB8-AD30-C01B-B7A991E3D5BC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26" creationId="{AF86826B-05A9-CD7D-B204-32DC0204695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32" creationId="{25801BD7-1CC6-3635-B19A-474E214A0DC7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35" creationId="{ECFDD9D9-EF83-30CF-7CDE-B4CF6BCF3C70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39" creationId="{5176BC7B-CDB2-56F3-3EC5-10128A446E40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42" creationId="{BBFD7080-6A60-BC72-6447-ACF3C617185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45" creationId="{8D71BF5C-75EC-58A4-CD4D-5FFCEC6572D2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48" creationId="{0369632F-C7A8-DDEE-64B8-704FA7797F0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52" creationId="{509305E4-9BBA-6ACC-9C27-085D4E2A0DA6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55" creationId="{AC5CE64F-57EB-50FD-CFE0-9C3A49B2D38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59" creationId="{FA8567E4-67DB-02E7-977D-CB932FBA3B30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62" creationId="{19BB60CE-2F9D-B6F1-4A54-52AF9165AA62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68" creationId="{FD451739-48FA-2E75-359F-7360981DB263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72" creationId="{16D596C7-71D8-C69D-3DB6-B9D09B85125E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78" creationId="{79277925-7BC9-7D91-3BAB-565B2A615508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83" creationId="{BDCFB436-994A-EAD4-C09A-0982AE8A2C21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87" creationId="{C43BAD97-6E27-6805-EFEF-4A4F7DB90C7F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90" creationId="{3B72888A-E03A-3BBF-70EC-602D4B7EF05F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393" creationId="{4D254949-F97E-80F5-897F-3E6DD2BD7AF0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03" creationId="{293D9B33-36D2-8E3D-1FFA-674115F1B75C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11" creationId="{4393E738-F343-4F86-806B-4129DE06D80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15" creationId="{C2A43186-34B0-BD32-F5BE-2F84BD555C38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19" creationId="{A5438CB8-368E-5AE1-D705-D798CB7B1674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22" creationId="{8E9E7BBF-44D2-A906-D166-800BC8DE72DA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26" creationId="{59462273-E901-6CEE-805F-7204D27F8DC5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30" creationId="{D65006EB-FBEB-0B4C-5EC8-AD8BC71F1699}"/>
          </ac:cxnSpMkLst>
        </pc:cxnChg>
        <pc:cxnChg chg="mod">
          <ac:chgData name="Thomas Welter" userId="6ba22f2b25d63732" providerId="LiveId" clId="{C3AD5994-71BB-4E97-BA5C-783AF1214255}" dt="2023-07-24T18:39:13.800" v="47" actId="1035"/>
          <ac:cxnSpMkLst>
            <pc:docMk/>
            <pc:sldMk cId="2458947397" sldId="257"/>
            <ac:cxnSpMk id="434" creationId="{6BC38F48-7556-7AC2-E1BA-2FF58F97828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EFEF-31C7-4FDE-B3D5-116AAB432A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EA394-A0EC-4BF3-AE87-B127B568D3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82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EA394-A0EC-4BF3-AE87-B127B568D3E2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67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4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41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80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4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5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4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5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2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8D6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017BA8A-2177-BE00-4E26-9E36A0DFD834}"/>
              </a:ext>
            </a:extLst>
          </p:cNvPr>
          <p:cNvSpPr/>
          <p:nvPr/>
        </p:nvSpPr>
        <p:spPr>
          <a:xfrm>
            <a:off x="39221881" y="2897607"/>
            <a:ext cx="2880000" cy="23040000"/>
          </a:xfrm>
          <a:prstGeom prst="roundRect">
            <a:avLst>
              <a:gd name="adj" fmla="val 50000"/>
            </a:avLst>
          </a:prstGeom>
          <a:noFill/>
          <a:ln w="1016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9792112-E8F4-74DE-92F9-AD6D16407D97}"/>
              </a:ext>
            </a:extLst>
          </p:cNvPr>
          <p:cNvSpPr/>
          <p:nvPr/>
        </p:nvSpPr>
        <p:spPr>
          <a:xfrm>
            <a:off x="4661881" y="2897607"/>
            <a:ext cx="2880000" cy="23040000"/>
          </a:xfrm>
          <a:prstGeom prst="roundRect">
            <a:avLst>
              <a:gd name="adj" fmla="val 50000"/>
            </a:avLst>
          </a:prstGeom>
          <a:noFill/>
          <a:ln w="1016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cxnSp>
        <p:nvCxnSpPr>
          <p:cNvPr id="292" name="Verbinder: gekrümmt 291">
            <a:extLst>
              <a:ext uri="{FF2B5EF4-FFF2-40B4-BE49-F238E27FC236}">
                <a16:creationId xmlns:a16="http://schemas.microsoft.com/office/drawing/2014/main" id="{1866A36F-F870-DF9A-C71F-D6BC33369A8F}"/>
              </a:ext>
            </a:extLst>
          </p:cNvPr>
          <p:cNvCxnSpPr>
            <a:cxnSpLocks/>
            <a:stCxn id="81" idx="2"/>
            <a:endCxn id="109" idx="0"/>
          </p:cNvCxnSpPr>
          <p:nvPr/>
        </p:nvCxnSpPr>
        <p:spPr>
          <a:xfrm rot="16200000" flipH="1">
            <a:off x="18611881" y="5237607"/>
            <a:ext cx="5760000" cy="21240000"/>
          </a:xfrm>
          <a:prstGeom prst="curvedConnector3">
            <a:avLst>
              <a:gd name="adj1" fmla="val 91514"/>
            </a:avLst>
          </a:prstGeom>
          <a:ln w="50800">
            <a:solidFill>
              <a:srgbClr val="CC0052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Verbinder: gekrümmt 338">
            <a:extLst>
              <a:ext uri="{FF2B5EF4-FFF2-40B4-BE49-F238E27FC236}">
                <a16:creationId xmlns:a16="http://schemas.microsoft.com/office/drawing/2014/main" id="{5176BC7B-CDB2-56F3-3EC5-10128A446E40}"/>
              </a:ext>
            </a:extLst>
          </p:cNvPr>
          <p:cNvCxnSpPr>
            <a:cxnSpLocks/>
            <a:stCxn id="89" idx="2"/>
            <a:endCxn id="66" idx="0"/>
          </p:cNvCxnSpPr>
          <p:nvPr/>
        </p:nvCxnSpPr>
        <p:spPr>
          <a:xfrm rot="5400000">
            <a:off x="18521881" y="14327607"/>
            <a:ext cx="5760000" cy="3060000"/>
          </a:xfrm>
          <a:prstGeom prst="curvedConnector3">
            <a:avLst>
              <a:gd name="adj1" fmla="val 78677"/>
            </a:avLst>
          </a:prstGeom>
          <a:ln w="50800">
            <a:solidFill>
              <a:srgbClr val="AEBD09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FD63E5BA-9845-148F-9350-C8518A0AF6AD}"/>
              </a:ext>
            </a:extLst>
          </p:cNvPr>
          <p:cNvCxnSpPr>
            <a:cxnSpLocks/>
            <a:stCxn id="175" idx="1"/>
            <a:endCxn id="69" idx="0"/>
          </p:cNvCxnSpPr>
          <p:nvPr/>
        </p:nvCxnSpPr>
        <p:spPr>
          <a:xfrm rot="10800000" flipV="1">
            <a:off x="23921881" y="3167607"/>
            <a:ext cx="13680000" cy="630000"/>
          </a:xfrm>
          <a:prstGeom prst="bentConnector2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25B1BD73-9948-AC1A-A4D9-9D47CE8F1D9C}"/>
              </a:ext>
            </a:extLst>
          </p:cNvPr>
          <p:cNvCxnSpPr>
            <a:cxnSpLocks/>
            <a:stCxn id="154" idx="3"/>
            <a:endCxn id="161" idx="0"/>
          </p:cNvCxnSpPr>
          <p:nvPr/>
        </p:nvCxnSpPr>
        <p:spPr>
          <a:xfrm>
            <a:off x="9161881" y="3167607"/>
            <a:ext cx="7020000" cy="810000"/>
          </a:xfrm>
          <a:prstGeom prst="bentConnector2">
            <a:avLst/>
          </a:prstGeom>
          <a:ln w="50800">
            <a:solidFill>
              <a:srgbClr val="CC00C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1F4274A5-0420-FFB7-5FAA-9B55CA4AC3A6}"/>
              </a:ext>
            </a:extLst>
          </p:cNvPr>
          <p:cNvSpPr/>
          <p:nvPr/>
        </p:nvSpPr>
        <p:spPr>
          <a:xfrm>
            <a:off x="7361881" y="28277606"/>
            <a:ext cx="35441882" cy="19976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31A9FF8-2277-25B4-FBFE-CCB5E3D96E9D}"/>
              </a:ext>
            </a:extLst>
          </p:cNvPr>
          <p:cNvSpPr/>
          <p:nvPr/>
        </p:nvSpPr>
        <p:spPr>
          <a:xfrm>
            <a:off x="0" y="28277606"/>
            <a:ext cx="7361881" cy="19976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083D3F5-1C7D-6478-BC32-EA13599108FE}"/>
              </a:ext>
            </a:extLst>
          </p:cNvPr>
          <p:cNvSpPr/>
          <p:nvPr/>
        </p:nvSpPr>
        <p:spPr>
          <a:xfrm>
            <a:off x="3941881" y="377606"/>
            <a:ext cx="11520000" cy="2160000"/>
          </a:xfrm>
          <a:prstGeom prst="rect">
            <a:avLst/>
          </a:prstGeom>
          <a:solidFill>
            <a:srgbClr val="F7D20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ABD244-1685-10E5-C914-C53A132216DF}"/>
              </a:ext>
            </a:extLst>
          </p:cNvPr>
          <p:cNvSpPr txBox="1"/>
          <p:nvPr/>
        </p:nvSpPr>
        <p:spPr>
          <a:xfrm>
            <a:off x="521881" y="2897607"/>
            <a:ext cx="4680000" cy="144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5400" dirty="0">
                <a:latin typeface="Tw Cen MT Condensed" panose="020B0606020104020203" pitchFamily="34" charset="0"/>
              </a:rPr>
              <a:t>Befruchtung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9AB58D-948E-A0CE-DC57-53934883EE67}"/>
              </a:ext>
            </a:extLst>
          </p:cNvPr>
          <p:cNvSpPr txBox="1"/>
          <p:nvPr/>
        </p:nvSpPr>
        <p:spPr>
          <a:xfrm>
            <a:off x="521881" y="10817607"/>
            <a:ext cx="4680000" cy="141619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5400" dirty="0">
                <a:latin typeface="Tw Cen MT Condensed" panose="020B0606020104020203" pitchFamily="34" charset="0"/>
              </a:rPr>
              <a:t>Geburt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38F1DE-2334-C812-B502-EC6D761E01FC}"/>
              </a:ext>
            </a:extLst>
          </p:cNvPr>
          <p:cNvSpPr txBox="1"/>
          <p:nvPr/>
        </p:nvSpPr>
        <p:spPr>
          <a:xfrm>
            <a:off x="521881" y="18917607"/>
            <a:ext cx="4680000" cy="144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5400" dirty="0">
                <a:latin typeface="Tw Cen MT Condensed" panose="020B0606020104020203" pitchFamily="34" charset="0"/>
              </a:rPr>
              <a:t>Pubertät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20F504F2-36D7-374B-F953-4282F29004C5}"/>
              </a:ext>
            </a:extLst>
          </p:cNvPr>
          <p:cNvSpPr/>
          <p:nvPr/>
        </p:nvSpPr>
        <p:spPr>
          <a:xfrm>
            <a:off x="521881" y="4337607"/>
            <a:ext cx="720000" cy="6480000"/>
          </a:xfrm>
          <a:prstGeom prst="downArrow">
            <a:avLst>
              <a:gd name="adj1" fmla="val 39417"/>
              <a:gd name="adj2" fmla="val 50000"/>
            </a:avLst>
          </a:prstGeom>
          <a:gradFill flip="none" rotWithShape="1">
            <a:gsLst>
              <a:gs pos="29700">
                <a:schemeClr val="accent4">
                  <a:lumMod val="60000"/>
                  <a:lumOff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9C88EF77-1163-48B7-A9EA-15D9F1D4DC85}"/>
              </a:ext>
            </a:extLst>
          </p:cNvPr>
          <p:cNvSpPr/>
          <p:nvPr/>
        </p:nvSpPr>
        <p:spPr>
          <a:xfrm>
            <a:off x="521881" y="12257607"/>
            <a:ext cx="720000" cy="6660000"/>
          </a:xfrm>
          <a:prstGeom prst="downArrow">
            <a:avLst>
              <a:gd name="adj1" fmla="val 39417"/>
              <a:gd name="adj2" fmla="val 50000"/>
            </a:avLst>
          </a:prstGeom>
          <a:gradFill flip="none" rotWithShape="1">
            <a:gsLst>
              <a:gs pos="29700">
                <a:schemeClr val="accent4">
                  <a:lumMod val="60000"/>
                  <a:lumOff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E4BDB06-73B3-105A-38AA-368E34BA85FA}"/>
              </a:ext>
            </a:extLst>
          </p:cNvPr>
          <p:cNvSpPr/>
          <p:nvPr/>
        </p:nvSpPr>
        <p:spPr>
          <a:xfrm>
            <a:off x="521881" y="20177607"/>
            <a:ext cx="720000" cy="4320000"/>
          </a:xfrm>
          <a:prstGeom prst="downArrow">
            <a:avLst>
              <a:gd name="adj1" fmla="val 39417"/>
              <a:gd name="adj2" fmla="val 50000"/>
            </a:avLst>
          </a:prstGeom>
          <a:gradFill flip="none" rotWithShape="1">
            <a:gsLst>
              <a:gs pos="29700">
                <a:schemeClr val="accent4">
                  <a:lumMod val="60000"/>
                  <a:lumOff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7F8047-2C03-1517-39D3-98847F910603}"/>
              </a:ext>
            </a:extLst>
          </p:cNvPr>
          <p:cNvSpPr/>
          <p:nvPr/>
        </p:nvSpPr>
        <p:spPr>
          <a:xfrm>
            <a:off x="484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1A837D-C2A5-8E34-2116-EA46C7C75DA2}"/>
              </a:ext>
            </a:extLst>
          </p:cNvPr>
          <p:cNvSpPr txBox="1"/>
          <p:nvPr/>
        </p:nvSpPr>
        <p:spPr>
          <a:xfrm>
            <a:off x="502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</a:t>
            </a:r>
            <a:r>
              <a:rPr lang="de-DE" sz="3200" dirty="0" err="1">
                <a:latin typeface="Tw Cen MT Condensed" panose="020B0606020104020203" pitchFamily="34" charset="0"/>
              </a:rPr>
              <a:t>innerne</a:t>
            </a:r>
            <a:r>
              <a:rPr lang="de-DE" sz="3200" dirty="0">
                <a:latin typeface="Tw Cen MT Condensed" panose="020B0606020104020203" pitchFamily="34" charset="0"/>
              </a:rPr>
              <a:t> &amp; äußere Geschlechtsorgane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25F6467-B356-6490-2D2E-767A490E090A}"/>
              </a:ext>
            </a:extLst>
          </p:cNvPr>
          <p:cNvSpPr/>
          <p:nvPr/>
        </p:nvSpPr>
        <p:spPr>
          <a:xfrm>
            <a:off x="772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03A9C23-F215-77F9-4B66-6E76674CA17C}"/>
              </a:ext>
            </a:extLst>
          </p:cNvPr>
          <p:cNvSpPr txBox="1"/>
          <p:nvPr/>
        </p:nvSpPr>
        <p:spPr>
          <a:xfrm>
            <a:off x="7901881" y="1045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</a:t>
            </a:r>
            <a:r>
              <a:rPr lang="de-DE" sz="3200" dirty="0" err="1">
                <a:latin typeface="Tw Cen MT Condensed" panose="020B0606020104020203" pitchFamily="34" charset="0"/>
              </a:rPr>
              <a:t>innerne</a:t>
            </a:r>
            <a:r>
              <a:rPr lang="de-DE" sz="3200" dirty="0">
                <a:latin typeface="Tw Cen MT Condensed" panose="020B0606020104020203" pitchFamily="34" charset="0"/>
              </a:rPr>
              <a:t> &amp; äußere Genitalstrukturen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beeinträchtigte Entwicklung der Eierstöcke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58F18B5-6E57-669B-9DA6-5F038A4D32DE}"/>
              </a:ext>
            </a:extLst>
          </p:cNvPr>
          <p:cNvSpPr/>
          <p:nvPr/>
        </p:nvSpPr>
        <p:spPr>
          <a:xfrm>
            <a:off x="107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2895EE5-CBAF-BB9B-9062-6B45BB1F896E}"/>
              </a:ext>
            </a:extLst>
          </p:cNvPr>
          <p:cNvSpPr txBox="1"/>
          <p:nvPr/>
        </p:nvSpPr>
        <p:spPr>
          <a:xfrm>
            <a:off x="10961881" y="10457607"/>
            <a:ext cx="216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äußere Genitalien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innere Strukturen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FDC9083-0C3D-5402-0D55-13D60BA9A673}"/>
              </a:ext>
            </a:extLst>
          </p:cNvPr>
          <p:cNvSpPr/>
          <p:nvPr/>
        </p:nvSpPr>
        <p:spPr>
          <a:xfrm>
            <a:off x="134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AC267491-45E2-4964-FC24-2EFEA9006E1C}"/>
              </a:ext>
            </a:extLst>
          </p:cNvPr>
          <p:cNvSpPr txBox="1"/>
          <p:nvPr/>
        </p:nvSpPr>
        <p:spPr>
          <a:xfrm>
            <a:off x="13661881" y="1045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Genitalien, atypische innere Strukturen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i="1" dirty="0">
                <a:latin typeface="Tw Cen MT Condensed" panose="020B0606020104020203" pitchFamily="34" charset="0"/>
              </a:rPr>
              <a:t>Komplette </a:t>
            </a:r>
            <a:r>
              <a:rPr lang="de-DE" sz="3200" i="1" dirty="0" err="1">
                <a:latin typeface="Tw Cen MT Condensed" panose="020B0606020104020203" pitchFamily="34" charset="0"/>
              </a:rPr>
              <a:t>Androgenresistenz</a:t>
            </a:r>
            <a:endParaRPr lang="de-DE" sz="3200" i="1" dirty="0">
              <a:latin typeface="Tw Cen MT Condensed" panose="020B0606020104020203" pitchFamily="34" charset="0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83C54AA4-578E-C7D0-8468-C7132C5A46FE}"/>
              </a:ext>
            </a:extLst>
          </p:cNvPr>
          <p:cNvSpPr/>
          <p:nvPr/>
        </p:nvSpPr>
        <p:spPr>
          <a:xfrm>
            <a:off x="1654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FD9142B-D1DC-C963-1B77-D07A6E7D4196}"/>
              </a:ext>
            </a:extLst>
          </p:cNvPr>
          <p:cNvSpPr txBox="1"/>
          <p:nvPr/>
        </p:nvSpPr>
        <p:spPr>
          <a:xfrm>
            <a:off x="16721881" y="10457607"/>
            <a:ext cx="27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Vergrößerte Klitoris, Verwachsene Schamlippen, kurze Vagina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Normale Eierstöcke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A7B98C7-CA35-9376-5273-6D035F6B6353}"/>
              </a:ext>
            </a:extLst>
          </p:cNvPr>
          <p:cNvSpPr/>
          <p:nvPr/>
        </p:nvSpPr>
        <p:spPr>
          <a:xfrm>
            <a:off x="197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037AD5E9-BD42-8869-4DF2-794A14A0D0AF}"/>
              </a:ext>
            </a:extLst>
          </p:cNvPr>
          <p:cNvSpPr txBox="1"/>
          <p:nvPr/>
        </p:nvSpPr>
        <p:spPr>
          <a:xfrm>
            <a:off x="19961881" y="1045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Ein Hoden, </a:t>
            </a:r>
            <a:r>
              <a:rPr lang="de-DE" sz="3200" dirty="0" err="1">
                <a:latin typeface="Tw Cen MT Condensed" panose="020B0606020104020203" pitchFamily="34" charset="0"/>
              </a:rPr>
              <a:t>dysgene</a:t>
            </a:r>
            <a:r>
              <a:rPr lang="de-DE" sz="3200" dirty="0">
                <a:latin typeface="Tw Cen MT Condensed" panose="020B0606020104020203" pitchFamily="34" charset="0"/>
              </a:rPr>
              <a:t> Keimdrüse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,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, oder </a:t>
            </a: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uneindeutige</a:t>
            </a:r>
            <a:r>
              <a:rPr lang="de-DE" sz="3200" dirty="0">
                <a:latin typeface="Tw Cen MT Condensed" panose="020B0606020104020203" pitchFamily="34" charset="0"/>
              </a:rPr>
              <a:t> Genitalien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ABF6953-8C4D-11B8-1F36-216453FD778D}"/>
              </a:ext>
            </a:extLst>
          </p:cNvPr>
          <p:cNvSpPr/>
          <p:nvPr/>
        </p:nvSpPr>
        <p:spPr>
          <a:xfrm>
            <a:off x="2284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BB37C4C-E263-AB7F-0559-34F72B1C7576}"/>
              </a:ext>
            </a:extLst>
          </p:cNvPr>
          <p:cNvSpPr txBox="1"/>
          <p:nvPr/>
        </p:nvSpPr>
        <p:spPr>
          <a:xfrm>
            <a:off x="23021881" y="1045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Uneindeutige Genitalien 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i="1" dirty="0">
                <a:latin typeface="Tw Cen MT Condensed" panose="020B0606020104020203" pitchFamily="34" charset="0"/>
              </a:rPr>
              <a:t>Partielle </a:t>
            </a:r>
            <a:r>
              <a:rPr lang="de-DE" sz="3200" i="1" dirty="0" err="1">
                <a:latin typeface="Tw Cen MT Condensed" panose="020B0606020104020203" pitchFamily="34" charset="0"/>
              </a:rPr>
              <a:t>Androgenresistenz</a:t>
            </a:r>
            <a:endParaRPr lang="de-DE" sz="3200" i="1" dirty="0">
              <a:latin typeface="Tw Cen MT Condensed" panose="020B0606020104020203" pitchFamily="34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DD75CE0B-A641-6EFA-A3A1-F417B75763BF}"/>
              </a:ext>
            </a:extLst>
          </p:cNvPr>
          <p:cNvSpPr/>
          <p:nvPr/>
        </p:nvSpPr>
        <p:spPr>
          <a:xfrm>
            <a:off x="2590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15B9EC0-AC4E-5D71-8F8F-AEE78B0B8BAD}"/>
              </a:ext>
            </a:extLst>
          </p:cNvPr>
          <p:cNvSpPr txBox="1"/>
          <p:nvPr/>
        </p:nvSpPr>
        <p:spPr>
          <a:xfrm>
            <a:off x="2608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innere &amp; äußere Genitalstrukturen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Gebärmutter</a:t>
            </a:r>
            <a:r>
              <a:rPr lang="de-DE" sz="3200" dirty="0">
                <a:latin typeface="Tw Cen MT Condensed" panose="020B0606020104020203" pitchFamily="34" charset="0"/>
              </a:rPr>
              <a:t>,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Eileiter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FBF675C-FFB5-CFB3-3098-58234FD41007}"/>
              </a:ext>
            </a:extLst>
          </p:cNvPr>
          <p:cNvSpPr/>
          <p:nvPr/>
        </p:nvSpPr>
        <p:spPr>
          <a:xfrm>
            <a:off x="287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2DE5C4-90FC-8BE9-F71B-F96089F60892}"/>
              </a:ext>
            </a:extLst>
          </p:cNvPr>
          <p:cNvSpPr txBox="1"/>
          <p:nvPr/>
        </p:nvSpPr>
        <p:spPr>
          <a:xfrm>
            <a:off x="2896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Überwiegend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oder </a:t>
            </a: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uneindeutige</a:t>
            </a:r>
            <a:r>
              <a:rPr lang="de-DE" sz="3200" dirty="0">
                <a:latin typeface="Tw Cen MT Condensed" panose="020B0606020104020203" pitchFamily="34" charset="0"/>
              </a:rPr>
              <a:t> äußere Genitalien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innere Strukturen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E0CEBC9-E889-750D-99B5-FC0B847B9B72}"/>
              </a:ext>
            </a:extLst>
          </p:cNvPr>
          <p:cNvSpPr/>
          <p:nvPr/>
        </p:nvSpPr>
        <p:spPr>
          <a:xfrm>
            <a:off x="3166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DD71C83-3722-FFBC-98C8-8275715F14E0}"/>
              </a:ext>
            </a:extLst>
          </p:cNvPr>
          <p:cNvSpPr txBox="1"/>
          <p:nvPr/>
        </p:nvSpPr>
        <p:spPr>
          <a:xfrm>
            <a:off x="31841881" y="10457607"/>
            <a:ext cx="18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Kleine Hoden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Genitalien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013BD1C-9D56-7430-25A2-722A7EA84357}"/>
              </a:ext>
            </a:extLst>
          </p:cNvPr>
          <p:cNvSpPr/>
          <p:nvPr/>
        </p:nvSpPr>
        <p:spPr>
          <a:xfrm>
            <a:off x="3400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EC9E077-78BC-C08B-CC20-FAECF8030624}"/>
              </a:ext>
            </a:extLst>
          </p:cNvPr>
          <p:cNvSpPr txBox="1"/>
          <p:nvPr/>
        </p:nvSpPr>
        <p:spPr>
          <a:xfrm>
            <a:off x="3418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Geschlechtsorgane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34EAAB68-95A8-5AE3-5222-922B2B05CF08}"/>
              </a:ext>
            </a:extLst>
          </p:cNvPr>
          <p:cNvSpPr/>
          <p:nvPr/>
        </p:nvSpPr>
        <p:spPr>
          <a:xfrm>
            <a:off x="3688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ECE1213A-69FF-68E8-20A6-54BBD380BF3E}"/>
              </a:ext>
            </a:extLst>
          </p:cNvPr>
          <p:cNvSpPr txBox="1"/>
          <p:nvPr/>
        </p:nvSpPr>
        <p:spPr>
          <a:xfrm>
            <a:off x="37061881" y="10457607"/>
            <a:ext cx="198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Leichte Variationen wie Hypospadie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D01D552-F8EC-AC9B-1346-FC4E49B7CB1E}"/>
              </a:ext>
            </a:extLst>
          </p:cNvPr>
          <p:cNvSpPr/>
          <p:nvPr/>
        </p:nvSpPr>
        <p:spPr>
          <a:xfrm>
            <a:off x="39401881" y="1045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0D76209-CD3E-2932-3D50-02A289B6AD67}"/>
              </a:ext>
            </a:extLst>
          </p:cNvPr>
          <p:cNvSpPr txBox="1"/>
          <p:nvPr/>
        </p:nvSpPr>
        <p:spPr>
          <a:xfrm>
            <a:off x="39581881" y="104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Weibliche interne &amp; externe Geschlechtsorgane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143A810A-E68F-989B-E775-DA6075B27C5C}"/>
              </a:ext>
            </a:extLst>
          </p:cNvPr>
          <p:cNvSpPr/>
          <p:nvPr/>
        </p:nvSpPr>
        <p:spPr>
          <a:xfrm>
            <a:off x="13481881" y="1459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8CC4C70-1078-C9FD-B71D-F6A690D21AD6}"/>
              </a:ext>
            </a:extLst>
          </p:cNvPr>
          <p:cNvSpPr txBox="1"/>
          <p:nvPr/>
        </p:nvSpPr>
        <p:spPr>
          <a:xfrm>
            <a:off x="13661881" y="1459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OP, um Genitalien </a:t>
            </a:r>
            <a:r>
              <a:rPr lang="de-DE" sz="3200" dirty="0">
                <a:solidFill>
                  <a:srgbClr val="CC00CA"/>
                </a:solidFill>
                <a:latin typeface="Tw Cen MT Condensed" panose="020B0606020104020203" pitchFamily="34" charset="0"/>
              </a:rPr>
              <a:t>weiblicher</a:t>
            </a:r>
            <a:r>
              <a:rPr lang="de-DE" sz="3200" dirty="0">
                <a:latin typeface="Tw Cen MT Condensed" panose="020B0606020104020203" pitchFamily="34" charset="0"/>
              </a:rPr>
              <a:t> aussehen zu lassen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FA29979-1D4A-6C6A-8BE8-C8114C93581A}"/>
              </a:ext>
            </a:extLst>
          </p:cNvPr>
          <p:cNvSpPr/>
          <p:nvPr/>
        </p:nvSpPr>
        <p:spPr>
          <a:xfrm>
            <a:off x="4841881" y="1999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456D9994-D69B-EAA6-8C78-F17F00E8F674}"/>
              </a:ext>
            </a:extLst>
          </p:cNvPr>
          <p:cNvSpPr txBox="1"/>
          <p:nvPr/>
        </p:nvSpPr>
        <p:spPr>
          <a:xfrm>
            <a:off x="5021881" y="1873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Hormone (haupts. Östrogen)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</a:t>
            </a:r>
            <a:r>
              <a:rPr lang="de-DE" sz="3200" dirty="0" err="1">
                <a:latin typeface="Tw Cen MT Condensed" panose="020B0606020104020203" pitchFamily="34" charset="0"/>
              </a:rPr>
              <a:t>sekunäre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616C8A35-8CE1-705A-627F-B5A64BEEAD54}"/>
              </a:ext>
            </a:extLst>
          </p:cNvPr>
          <p:cNvSpPr/>
          <p:nvPr/>
        </p:nvSpPr>
        <p:spPr>
          <a:xfrm>
            <a:off x="4841881" y="5057607"/>
            <a:ext cx="37080000" cy="1980000"/>
          </a:xfrm>
          <a:prstGeom prst="roundRect">
            <a:avLst>
              <a:gd name="adj" fmla="val 50000"/>
            </a:avLst>
          </a:prstGeom>
          <a:gradFill>
            <a:gsLst>
              <a:gs pos="47000">
                <a:srgbClr val="C4BF00"/>
              </a:gs>
              <a:gs pos="0">
                <a:srgbClr val="CC00CC"/>
              </a:gs>
              <a:gs pos="27000">
                <a:srgbClr val="CC0000"/>
              </a:gs>
              <a:gs pos="67000">
                <a:srgbClr val="00B050"/>
              </a:gs>
              <a:gs pos="100000">
                <a:srgbClr val="0081E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AFC412E-3D68-DB90-ACB0-2B671296DCB0}"/>
              </a:ext>
            </a:extLst>
          </p:cNvPr>
          <p:cNvSpPr/>
          <p:nvPr/>
        </p:nvSpPr>
        <p:spPr>
          <a:xfrm>
            <a:off x="22841881" y="1459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06C299F-F91B-ACE2-F0E2-FE2AFB96A726}"/>
              </a:ext>
            </a:extLst>
          </p:cNvPr>
          <p:cNvSpPr txBox="1"/>
          <p:nvPr/>
        </p:nvSpPr>
        <p:spPr>
          <a:xfrm>
            <a:off x="23021881" y="14597607"/>
            <a:ext cx="54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Entfernung der </a:t>
            </a:r>
            <a:r>
              <a:rPr lang="de-DE" sz="3200" dirty="0" err="1">
                <a:latin typeface="Tw Cen MT Condensed" panose="020B0606020104020203" pitchFamily="34" charset="0"/>
              </a:rPr>
              <a:t>dysgenen</a:t>
            </a:r>
            <a:r>
              <a:rPr lang="de-DE" sz="3200" dirty="0">
                <a:latin typeface="Tw Cen MT Condensed" panose="020B0606020104020203" pitchFamily="34" charset="0"/>
              </a:rPr>
              <a:t> Keimdrüse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OP, um Genitalien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männlicher</a:t>
            </a:r>
            <a:r>
              <a:rPr lang="de-DE" sz="3200" dirty="0">
                <a:latin typeface="Tw Cen MT Condensed" panose="020B0606020104020203" pitchFamily="34" charset="0"/>
              </a:rPr>
              <a:t> aussehen zu lassen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56D53F-00F6-BE4F-7B7F-A6557C79DEB0}"/>
              </a:ext>
            </a:extLst>
          </p:cNvPr>
          <p:cNvSpPr/>
          <p:nvPr/>
        </p:nvSpPr>
        <p:spPr>
          <a:xfrm>
            <a:off x="16541881" y="14597607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E8382C-0C26-1FC5-DFE9-89172DA14711}"/>
              </a:ext>
            </a:extLst>
          </p:cNvPr>
          <p:cNvSpPr txBox="1"/>
          <p:nvPr/>
        </p:nvSpPr>
        <p:spPr>
          <a:xfrm>
            <a:off x="16721881" y="14597607"/>
            <a:ext cx="576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Entfernung der </a:t>
            </a:r>
            <a:r>
              <a:rPr lang="de-DE" sz="3200" dirty="0" err="1">
                <a:latin typeface="Tw Cen MT Condensed" panose="020B0606020104020203" pitchFamily="34" charset="0"/>
              </a:rPr>
              <a:t>dysgenen</a:t>
            </a:r>
            <a:r>
              <a:rPr lang="de-DE" sz="3200" dirty="0">
                <a:latin typeface="Tw Cen MT Condensed" panose="020B0606020104020203" pitchFamily="34" charset="0"/>
              </a:rPr>
              <a:t> Keimdrüse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OP, um Genitalien </a:t>
            </a:r>
            <a:r>
              <a:rPr lang="de-DE" sz="3200" dirty="0">
                <a:solidFill>
                  <a:srgbClr val="CC00CA"/>
                </a:solidFill>
                <a:latin typeface="Tw Cen MT Condensed" panose="020B0606020104020203" pitchFamily="34" charset="0"/>
              </a:rPr>
              <a:t>weiblicher</a:t>
            </a:r>
            <a:r>
              <a:rPr lang="de-DE" sz="3200" dirty="0">
                <a:latin typeface="Tw Cen MT Condensed" panose="020B0606020104020203" pitchFamily="34" charset="0"/>
              </a:rPr>
              <a:t> aussehen zu lassen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9C3C02-FC2F-1125-BD97-DEE22A6EBB77}"/>
              </a:ext>
            </a:extLst>
          </p:cNvPr>
          <p:cNvSpPr/>
          <p:nvPr/>
        </p:nvSpPr>
        <p:spPr>
          <a:xfrm>
            <a:off x="34001881" y="1457606"/>
            <a:ext cx="18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solidFill>
                <a:schemeClr val="accent6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C0166DB-D9A7-B9C7-4F99-13E9ECF2A202}"/>
              </a:ext>
            </a:extLst>
          </p:cNvPr>
          <p:cNvSpPr txBox="1"/>
          <p:nvPr/>
        </p:nvSpPr>
        <p:spPr>
          <a:xfrm>
            <a:off x="34181881" y="1457606"/>
            <a:ext cx="504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6"/>
                </a:solidFill>
                <a:latin typeface="Tw Cen MT Condensed" panose="020B0606020104020203" pitchFamily="34" charset="0"/>
              </a:rPr>
              <a:t>Geschlechtsorgane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8C2A4C3-53EC-CA12-B983-37126FA13713}"/>
              </a:ext>
            </a:extLst>
          </p:cNvPr>
          <p:cNvSpPr/>
          <p:nvPr/>
        </p:nvSpPr>
        <p:spPr>
          <a:xfrm>
            <a:off x="34001881" y="1997606"/>
            <a:ext cx="18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solidFill>
                <a:schemeClr val="accent3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CD20A42-7C12-A13E-CB7B-6D87DA2BE15E}"/>
              </a:ext>
            </a:extLst>
          </p:cNvPr>
          <p:cNvSpPr txBox="1"/>
          <p:nvPr/>
        </p:nvSpPr>
        <p:spPr>
          <a:xfrm>
            <a:off x="34181881" y="1997606"/>
            <a:ext cx="504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3"/>
                </a:solidFill>
                <a:latin typeface="Tw Cen MT Condensed" panose="020B0606020104020203" pitchFamily="34" charset="0"/>
              </a:rPr>
              <a:t>Sekundäre Geschlechtscharakteristika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5FC103D-9111-5B59-DA3F-DB431EA17E0F}"/>
              </a:ext>
            </a:extLst>
          </p:cNvPr>
          <p:cNvSpPr txBox="1"/>
          <p:nvPr/>
        </p:nvSpPr>
        <p:spPr>
          <a:xfrm>
            <a:off x="30221881" y="917606"/>
            <a:ext cx="306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Chromosomen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23E118-7C86-8198-6A6D-DD6C1027232B}"/>
              </a:ext>
            </a:extLst>
          </p:cNvPr>
          <p:cNvSpPr txBox="1"/>
          <p:nvPr/>
        </p:nvSpPr>
        <p:spPr>
          <a:xfrm>
            <a:off x="30221881" y="1457606"/>
            <a:ext cx="306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Gene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3F5B2FA-92D8-CF38-9C47-0DD7C0E50F8E}"/>
              </a:ext>
            </a:extLst>
          </p:cNvPr>
          <p:cNvSpPr/>
          <p:nvPr/>
        </p:nvSpPr>
        <p:spPr>
          <a:xfrm>
            <a:off x="34001881" y="917606"/>
            <a:ext cx="18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solidFill>
                <a:schemeClr val="accent6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2600FBF-1957-078C-F8FC-7CF113799774}"/>
              </a:ext>
            </a:extLst>
          </p:cNvPr>
          <p:cNvSpPr txBox="1"/>
          <p:nvPr/>
        </p:nvSpPr>
        <p:spPr>
          <a:xfrm>
            <a:off x="34181881" y="917606"/>
            <a:ext cx="504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2"/>
                </a:solidFill>
                <a:latin typeface="Tw Cen MT Condensed" panose="020B0606020104020203" pitchFamily="34" charset="0"/>
              </a:rPr>
              <a:t>Hormone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D374C6D-5D3F-2B53-D2B5-3340F4488227}"/>
              </a:ext>
            </a:extLst>
          </p:cNvPr>
          <p:cNvSpPr txBox="1"/>
          <p:nvPr/>
        </p:nvSpPr>
        <p:spPr>
          <a:xfrm>
            <a:off x="15641881" y="377606"/>
            <a:ext cx="14040000" cy="21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>
              <a:lnSpc>
                <a:spcPts val="3400"/>
              </a:lnSpc>
            </a:pPr>
            <a:r>
              <a:rPr lang="de-DE" sz="4000" dirty="0">
                <a:latin typeface="Tw Cen MT Condensed" panose="020B0606020104020203" pitchFamily="34" charset="0"/>
              </a:rPr>
              <a:t>Unter </a:t>
            </a:r>
            <a:r>
              <a:rPr lang="de-DE" sz="4000" b="1" dirty="0">
                <a:latin typeface="Tw Cen MT Condensed" panose="020B0606020104020203" pitchFamily="34" charset="0"/>
              </a:rPr>
              <a:t>Geschlecht</a:t>
            </a:r>
            <a:r>
              <a:rPr lang="de-DE" sz="4000" dirty="0">
                <a:latin typeface="Tw Cen MT Condensed" panose="020B0606020104020203" pitchFamily="34" charset="0"/>
              </a:rPr>
              <a:t> versteht man eine Reihe von Faktoren, die bestimmen, ob eine Person biologisch als weiblich, männlich oder intergeschlechtlich gilt. Bei Menschen mit Störungen der Geschlechtsentwicklung (</a:t>
            </a:r>
            <a:r>
              <a:rPr lang="de-DE" sz="4000" dirty="0" err="1">
                <a:latin typeface="Tw Cen MT Condensed" panose="020B0606020104020203" pitchFamily="34" charset="0"/>
              </a:rPr>
              <a:t>disorders</a:t>
            </a:r>
            <a:r>
              <a:rPr lang="de-DE" sz="4000" dirty="0">
                <a:latin typeface="Tw Cen MT Condensed" panose="020B0606020104020203" pitchFamily="34" charset="0"/>
              </a:rPr>
              <a:t> of sex </a:t>
            </a:r>
            <a:r>
              <a:rPr lang="de-DE" sz="4000" dirty="0" err="1">
                <a:latin typeface="Tw Cen MT Condensed" panose="020B0606020104020203" pitchFamily="34" charset="0"/>
              </a:rPr>
              <a:t>development</a:t>
            </a:r>
            <a:r>
              <a:rPr lang="de-DE" sz="4000" dirty="0">
                <a:latin typeface="Tw Cen MT Condensed" panose="020B0606020104020203" pitchFamily="34" charset="0"/>
              </a:rPr>
              <a:t>, </a:t>
            </a:r>
            <a:r>
              <a:rPr lang="de-DE" sz="4000" b="1" dirty="0">
                <a:latin typeface="Tw Cen MT Condensed" panose="020B0606020104020203" pitchFamily="34" charset="0"/>
              </a:rPr>
              <a:t>DSD</a:t>
            </a:r>
            <a:r>
              <a:rPr lang="de-DE" sz="4000" dirty="0">
                <a:latin typeface="Tw Cen MT Condensed" panose="020B0606020104020203" pitchFamily="34" charset="0"/>
              </a:rPr>
              <a:t>) entwickeln sich die Faktoren nicht typisch </a:t>
            </a:r>
            <a:r>
              <a:rPr lang="de-DE" sz="40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4000" dirty="0">
                <a:latin typeface="Tw Cen MT Condensed" panose="020B0606020104020203" pitchFamily="34" charset="0"/>
              </a:rPr>
              <a:t> oder </a:t>
            </a:r>
            <a:r>
              <a:rPr lang="de-DE" sz="4000" dirty="0">
                <a:solidFill>
                  <a:srgbClr val="CC00CA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4000" dirty="0">
                <a:latin typeface="Tw Cen MT Condensed" panose="020B0606020104020203" pitchFamily="34" charset="0"/>
              </a:rPr>
              <a:t>. Man nennt sie auch </a:t>
            </a:r>
            <a:r>
              <a:rPr lang="de-DE" sz="4000" b="1" dirty="0">
                <a:solidFill>
                  <a:srgbClr val="BDA203"/>
                </a:solidFill>
                <a:latin typeface="Tw Cen MT Condensed" panose="020B0606020104020203" pitchFamily="34" charset="0"/>
              </a:rPr>
              <a:t>intergeschlechtlich</a:t>
            </a:r>
            <a:r>
              <a:rPr lang="de-DE" sz="4000" dirty="0">
                <a:latin typeface="Tw Cen MT Condensed" panose="020B0606020104020203" pitchFamily="34" charset="0"/>
              </a:rPr>
              <a:t>.</a:t>
            </a:r>
            <a:endParaRPr lang="de-DE" sz="4000" dirty="0">
              <a:solidFill>
                <a:srgbClr val="CC00CA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D3EC769-9C60-36D9-657E-0E5DA2163911}"/>
              </a:ext>
            </a:extLst>
          </p:cNvPr>
          <p:cNvSpPr txBox="1"/>
          <p:nvPr/>
        </p:nvSpPr>
        <p:spPr>
          <a:xfrm>
            <a:off x="3941881" y="377606"/>
            <a:ext cx="11520000" cy="21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9600" b="1" dirty="0">
                <a:latin typeface="Tw Cen MT" panose="020B0602020104020603" pitchFamily="34" charset="0"/>
              </a:rPr>
              <a:t>Inter</a:t>
            </a:r>
            <a:r>
              <a:rPr lang="de-DE" sz="9600" dirty="0">
                <a:latin typeface="Tw Cen MT" panose="020B0602020104020603" pitchFamily="34" charset="0"/>
              </a:rPr>
              <a:t>geschlechtlichkeit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D275D4-5489-D21B-1031-A9537586B172}"/>
              </a:ext>
            </a:extLst>
          </p:cNvPr>
          <p:cNvSpPr/>
          <p:nvPr/>
        </p:nvSpPr>
        <p:spPr>
          <a:xfrm>
            <a:off x="341881" y="377606"/>
            <a:ext cx="3600000" cy="2160000"/>
          </a:xfrm>
          <a:prstGeom prst="rect">
            <a:avLst/>
          </a:prstGeom>
          <a:solidFill>
            <a:srgbClr val="F7D2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Kreis: nicht ausgefüllt 29">
            <a:extLst>
              <a:ext uri="{FF2B5EF4-FFF2-40B4-BE49-F238E27FC236}">
                <a16:creationId xmlns:a16="http://schemas.microsoft.com/office/drawing/2014/main" id="{8E0FE0D8-D969-2A87-BFAC-87E1D6AF60E9}"/>
              </a:ext>
            </a:extLst>
          </p:cNvPr>
          <p:cNvSpPr/>
          <p:nvPr/>
        </p:nvSpPr>
        <p:spPr>
          <a:xfrm>
            <a:off x="1421881" y="737606"/>
            <a:ext cx="1440000" cy="1440000"/>
          </a:xfrm>
          <a:prstGeom prst="donut">
            <a:avLst>
              <a:gd name="adj" fmla="val 13157"/>
            </a:avLst>
          </a:prstGeom>
          <a:solidFill>
            <a:srgbClr val="7700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A59498D-D1FF-98CB-516C-B8C1FF7EFE57}"/>
              </a:ext>
            </a:extLst>
          </p:cNvPr>
          <p:cNvSpPr txBox="1"/>
          <p:nvPr/>
        </p:nvSpPr>
        <p:spPr>
          <a:xfrm>
            <a:off x="30041881" y="377606"/>
            <a:ext cx="324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b="1" dirty="0">
                <a:latin typeface="Tw Cen MT Condensed" panose="020B0606020104020203" pitchFamily="34" charset="0"/>
              </a:rPr>
              <a:t>angeborene Faktoren 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93BE707-39A0-AE5D-B4B4-BF76455926BB}"/>
              </a:ext>
            </a:extLst>
          </p:cNvPr>
          <p:cNvCxnSpPr>
            <a:cxnSpLocks/>
          </p:cNvCxnSpPr>
          <p:nvPr/>
        </p:nvCxnSpPr>
        <p:spPr>
          <a:xfrm>
            <a:off x="30041881" y="737606"/>
            <a:ext cx="3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27632D1-A57D-C59C-B90B-816F90BAE477}"/>
              </a:ext>
            </a:extLst>
          </p:cNvPr>
          <p:cNvSpPr txBox="1"/>
          <p:nvPr/>
        </p:nvSpPr>
        <p:spPr>
          <a:xfrm>
            <a:off x="34001881" y="377606"/>
            <a:ext cx="486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b="1" dirty="0">
                <a:latin typeface="Tw Cen MT Condensed" panose="020B0606020104020203" pitchFamily="34" charset="0"/>
              </a:rPr>
              <a:t>sich entwickelnde Faktoren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CBB2C-79EE-BAE6-E873-517E7BC1A7C4}"/>
              </a:ext>
            </a:extLst>
          </p:cNvPr>
          <p:cNvCxnSpPr>
            <a:cxnSpLocks/>
          </p:cNvCxnSpPr>
          <p:nvPr/>
        </p:nvCxnSpPr>
        <p:spPr>
          <a:xfrm>
            <a:off x="34001881" y="737606"/>
            <a:ext cx="48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32F4107-0721-C7B8-A431-BB1780001262}"/>
              </a:ext>
            </a:extLst>
          </p:cNvPr>
          <p:cNvSpPr txBox="1"/>
          <p:nvPr/>
        </p:nvSpPr>
        <p:spPr>
          <a:xfrm>
            <a:off x="5381881" y="5237607"/>
            <a:ext cx="1620000" cy="162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typisch biologisch weiblich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0BB19F7-4875-3C5F-9F2B-496864211690}"/>
              </a:ext>
            </a:extLst>
          </p:cNvPr>
          <p:cNvSpPr txBox="1"/>
          <p:nvPr/>
        </p:nvSpPr>
        <p:spPr>
          <a:xfrm>
            <a:off x="39941881" y="5237607"/>
            <a:ext cx="1440000" cy="162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typisch biologisch männlich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A1AC037-6891-3B62-483D-3ECF45886B54}"/>
              </a:ext>
            </a:extLst>
          </p:cNvPr>
          <p:cNvSpPr txBox="1"/>
          <p:nvPr/>
        </p:nvSpPr>
        <p:spPr>
          <a:xfrm>
            <a:off x="8441881" y="5777607"/>
            <a:ext cx="216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Turner-Syndrom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2E34E8-5912-8677-AE7B-C7CCE88782CA}"/>
              </a:ext>
            </a:extLst>
          </p:cNvPr>
          <p:cNvSpPr txBox="1"/>
          <p:nvPr/>
        </p:nvSpPr>
        <p:spPr>
          <a:xfrm>
            <a:off x="11501881" y="5777607"/>
            <a:ext cx="252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Testikuläre</a:t>
            </a:r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 Störung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D1CB85D-8B50-F13D-D526-CCBA76D061BB}"/>
              </a:ext>
            </a:extLst>
          </p:cNvPr>
          <p:cNvSpPr txBox="1"/>
          <p:nvPr/>
        </p:nvSpPr>
        <p:spPr>
          <a:xfrm>
            <a:off x="14561881" y="5777607"/>
            <a:ext cx="324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Nebennierenhyperplasie 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94837ED-43D1-1DDD-420A-44FBB213742A}"/>
              </a:ext>
            </a:extLst>
          </p:cNvPr>
          <p:cNvSpPr txBox="1"/>
          <p:nvPr/>
        </p:nvSpPr>
        <p:spPr>
          <a:xfrm>
            <a:off x="18341881" y="5777607"/>
            <a:ext cx="252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Gonadendysgenesie</a:t>
            </a:r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3BB5A9A-CDA8-B185-AE7F-0223FB8D3B78}"/>
              </a:ext>
            </a:extLst>
          </p:cNvPr>
          <p:cNvSpPr txBox="1"/>
          <p:nvPr/>
        </p:nvSpPr>
        <p:spPr>
          <a:xfrm>
            <a:off x="21581881" y="5777607"/>
            <a:ext cx="468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Androgenunempfindlichkeitssyndrom</a:t>
            </a:r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 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6DF6E8-EDE3-2DBC-2832-A13A21C2B900}"/>
              </a:ext>
            </a:extLst>
          </p:cNvPr>
          <p:cNvSpPr txBox="1"/>
          <p:nvPr/>
        </p:nvSpPr>
        <p:spPr>
          <a:xfrm>
            <a:off x="26801881" y="5777607"/>
            <a:ext cx="270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Klinefelter Syndrom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81809CE-0ED5-304A-58AA-C00206B64F18}"/>
              </a:ext>
            </a:extLst>
          </p:cNvPr>
          <p:cNvSpPr txBox="1"/>
          <p:nvPr/>
        </p:nvSpPr>
        <p:spPr>
          <a:xfrm>
            <a:off x="30221881" y="5777607"/>
            <a:ext cx="342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5-Alpha-Reduktase-Mangel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9266920-B9A0-29F1-9DCD-C35F6BECA2D1}"/>
              </a:ext>
            </a:extLst>
          </p:cNvPr>
          <p:cNvSpPr txBox="1"/>
          <p:nvPr/>
        </p:nvSpPr>
        <p:spPr>
          <a:xfrm>
            <a:off x="34361881" y="5777607"/>
            <a:ext cx="414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Müller-Gang-</a:t>
            </a:r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Persistenzsyndrom</a:t>
            </a:r>
            <a:endParaRPr lang="de-DE" sz="32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986A171-284E-2682-7362-22EEA9A8F9D4}"/>
              </a:ext>
            </a:extLst>
          </p:cNvPr>
          <p:cNvSpPr/>
          <p:nvPr/>
        </p:nvSpPr>
        <p:spPr>
          <a:xfrm>
            <a:off x="4841881" y="1873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8B115C1-99CB-2037-CA5E-445DC18B6963}"/>
              </a:ext>
            </a:extLst>
          </p:cNvPr>
          <p:cNvSpPr txBox="1"/>
          <p:nvPr/>
        </p:nvSpPr>
        <p:spPr>
          <a:xfrm>
            <a:off x="7901881" y="1873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Leichte Abweichungen, wie Überschuss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männlicher</a:t>
            </a:r>
            <a:r>
              <a:rPr lang="de-DE" sz="3200" dirty="0">
                <a:latin typeface="Tw Cen MT Condensed" panose="020B0606020104020203" pitchFamily="34" charset="0"/>
              </a:rPr>
              <a:t> Hormone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AEA3E27-077D-7DBC-8568-0F089E2C7284}"/>
              </a:ext>
            </a:extLst>
          </p:cNvPr>
          <p:cNvSpPr/>
          <p:nvPr/>
        </p:nvSpPr>
        <p:spPr>
          <a:xfrm>
            <a:off x="7721881" y="18737607"/>
            <a:ext cx="180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C715960-7D7C-4E41-1940-AF88E5269198}"/>
              </a:ext>
            </a:extLst>
          </p:cNvPr>
          <p:cNvSpPr txBox="1"/>
          <p:nvPr/>
        </p:nvSpPr>
        <p:spPr>
          <a:xfrm>
            <a:off x="10781881" y="1873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Unregelmäßige Menstruationsperioden, verminderte Fruchtbarkeit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Überschüssige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Körperbehaarung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8BCD92D-4699-E86D-5C32-E53240B3D5FA}"/>
              </a:ext>
            </a:extLst>
          </p:cNvPr>
          <p:cNvSpPr/>
          <p:nvPr/>
        </p:nvSpPr>
        <p:spPr>
          <a:xfrm>
            <a:off x="1060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3F9FFA7-21FF-BA08-EE65-3E3EB60EDADE}"/>
              </a:ext>
            </a:extLst>
          </p:cNvPr>
          <p:cNvSpPr txBox="1"/>
          <p:nvPr/>
        </p:nvSpPr>
        <p:spPr>
          <a:xfrm>
            <a:off x="13661881" y="1873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Östrogenmangel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C80FA5C-DA8E-5E90-27FE-31017C82FC03}"/>
              </a:ext>
            </a:extLst>
          </p:cNvPr>
          <p:cNvSpPr/>
          <p:nvPr/>
        </p:nvSpPr>
        <p:spPr>
          <a:xfrm>
            <a:off x="13481881" y="18737607"/>
            <a:ext cx="180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AD3B272-EED3-4569-7426-C9C5C147206A}"/>
              </a:ext>
            </a:extLst>
          </p:cNvPr>
          <p:cNvSpPr txBox="1"/>
          <p:nvPr/>
        </p:nvSpPr>
        <p:spPr>
          <a:xfrm>
            <a:off x="16721881" y="18737607"/>
            <a:ext cx="27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Ausbleibende oder eingeschränkte Pubertät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199CB2-52D2-153D-9C1D-16444F80700B}"/>
              </a:ext>
            </a:extLst>
          </p:cNvPr>
          <p:cNvSpPr/>
          <p:nvPr/>
        </p:nvSpPr>
        <p:spPr>
          <a:xfrm>
            <a:off x="1654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309B63A-BD65-4118-76F1-1B7EF9072D01}"/>
              </a:ext>
            </a:extLst>
          </p:cNvPr>
          <p:cNvSpPr/>
          <p:nvPr/>
        </p:nvSpPr>
        <p:spPr>
          <a:xfrm>
            <a:off x="19781881" y="19457607"/>
            <a:ext cx="18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DA33C5-537A-C83B-2A91-80445DB8248D}"/>
              </a:ext>
            </a:extLst>
          </p:cNvPr>
          <p:cNvSpPr txBox="1"/>
          <p:nvPr/>
        </p:nvSpPr>
        <p:spPr>
          <a:xfrm>
            <a:off x="19961881" y="1873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Atypische Testosteronmenge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Bildung von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Brüsten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A8CFE95-A0E9-09E3-F49C-6396AD969040}"/>
              </a:ext>
            </a:extLst>
          </p:cNvPr>
          <p:cNvSpPr/>
          <p:nvPr/>
        </p:nvSpPr>
        <p:spPr>
          <a:xfrm>
            <a:off x="19781881" y="18737607"/>
            <a:ext cx="1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9D623D4-55D0-97B0-B4CE-9CB0A2CAE8C4}"/>
              </a:ext>
            </a:extLst>
          </p:cNvPr>
          <p:cNvSpPr/>
          <p:nvPr/>
        </p:nvSpPr>
        <p:spPr>
          <a:xfrm>
            <a:off x="22841881" y="20177607"/>
            <a:ext cx="18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D40D04E-6DF0-FD63-DF58-3D8FF35594C3}"/>
              </a:ext>
            </a:extLst>
          </p:cNvPr>
          <p:cNvSpPr txBox="1"/>
          <p:nvPr/>
        </p:nvSpPr>
        <p:spPr>
          <a:xfrm>
            <a:off x="23021881" y="18737607"/>
            <a:ext cx="2520000" cy="324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Testosteronmangel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Kleine Hoden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Unfruchtbarkeit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Bildung von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Brüsten</a:t>
            </a:r>
            <a:r>
              <a:rPr lang="de-DE" sz="3200" dirty="0">
                <a:latin typeface="Tw Cen MT Condensed" panose="020B0606020104020203" pitchFamily="34" charset="0"/>
              </a:rPr>
              <a:t>, geringe Gesichtsbehaarung, schwache Muskeln</a:t>
            </a:r>
            <a:endParaRPr lang="de-DE" sz="3200" dirty="0">
              <a:solidFill>
                <a:schemeClr val="tx2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71C74BF-5289-D8FE-68CD-0293C98618F5}"/>
              </a:ext>
            </a:extLst>
          </p:cNvPr>
          <p:cNvSpPr/>
          <p:nvPr/>
        </p:nvSpPr>
        <p:spPr>
          <a:xfrm>
            <a:off x="22841881" y="18737607"/>
            <a:ext cx="1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7E6E4C3-CEA8-763D-4B21-9B9DB5DF30B7}"/>
              </a:ext>
            </a:extLst>
          </p:cNvPr>
          <p:cNvSpPr/>
          <p:nvPr/>
        </p:nvSpPr>
        <p:spPr>
          <a:xfrm>
            <a:off x="22841881" y="19457607"/>
            <a:ext cx="180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A017236-DFF3-1C8A-91B0-BD8A28DC694B}"/>
              </a:ext>
            </a:extLst>
          </p:cNvPr>
          <p:cNvSpPr/>
          <p:nvPr/>
        </p:nvSpPr>
        <p:spPr>
          <a:xfrm>
            <a:off x="25901881" y="1999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98136B3-E14C-7BEB-E72D-E9FC154A3E65}"/>
              </a:ext>
            </a:extLst>
          </p:cNvPr>
          <p:cNvSpPr txBox="1"/>
          <p:nvPr/>
        </p:nvSpPr>
        <p:spPr>
          <a:xfrm>
            <a:off x="26081881" y="1873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Testosteronmangel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Unfruchtbarkeit</a:t>
            </a:r>
            <a:endParaRPr lang="de-DE" sz="3200" dirty="0">
              <a:solidFill>
                <a:schemeClr val="tx2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84AB7A4-1A81-64F1-3A68-B59C7B164B77}"/>
              </a:ext>
            </a:extLst>
          </p:cNvPr>
          <p:cNvSpPr/>
          <p:nvPr/>
        </p:nvSpPr>
        <p:spPr>
          <a:xfrm>
            <a:off x="25901881" y="1873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A91F3E8-8EAB-9BF2-EB51-3D885A718A7B}"/>
              </a:ext>
            </a:extLst>
          </p:cNvPr>
          <p:cNvSpPr/>
          <p:nvPr/>
        </p:nvSpPr>
        <p:spPr>
          <a:xfrm>
            <a:off x="28961881" y="1999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29BDFF8-D1C0-F369-44FA-ECAA05DBE278}"/>
              </a:ext>
            </a:extLst>
          </p:cNvPr>
          <p:cNvSpPr txBox="1"/>
          <p:nvPr/>
        </p:nvSpPr>
        <p:spPr>
          <a:xfrm>
            <a:off x="29141881" y="18737607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Hormone (niedriges oder normales Level)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1E252F42-D791-F20D-FBB2-E7FDFCFC9C5C}"/>
              </a:ext>
            </a:extLst>
          </p:cNvPr>
          <p:cNvSpPr/>
          <p:nvPr/>
        </p:nvSpPr>
        <p:spPr>
          <a:xfrm>
            <a:off x="28961881" y="1873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D54F15D-D5F0-84CE-DA40-FC53E27D0D20}"/>
              </a:ext>
            </a:extLst>
          </p:cNvPr>
          <p:cNvSpPr/>
          <p:nvPr/>
        </p:nvSpPr>
        <p:spPr>
          <a:xfrm>
            <a:off x="32021881" y="19457607"/>
            <a:ext cx="18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87604F43-EA48-B9B3-C997-3C2C7F0F80B3}"/>
              </a:ext>
            </a:extLst>
          </p:cNvPr>
          <p:cNvSpPr txBox="1"/>
          <p:nvPr/>
        </p:nvSpPr>
        <p:spPr>
          <a:xfrm>
            <a:off x="32201881" y="18737607"/>
            <a:ext cx="18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Hormone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CF4F5FAF-0ED1-F0FF-A2C3-3D8F64220833}"/>
              </a:ext>
            </a:extLst>
          </p:cNvPr>
          <p:cNvSpPr/>
          <p:nvPr/>
        </p:nvSpPr>
        <p:spPr>
          <a:xfrm>
            <a:off x="32021881" y="18737607"/>
            <a:ext cx="1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B209D15-F079-C56A-F7A6-F097F745BAF3}"/>
              </a:ext>
            </a:extLst>
          </p:cNvPr>
          <p:cNvSpPr/>
          <p:nvPr/>
        </p:nvSpPr>
        <p:spPr>
          <a:xfrm>
            <a:off x="3436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DFC4EF0-38AB-9020-6480-895F1E11166A}"/>
              </a:ext>
            </a:extLst>
          </p:cNvPr>
          <p:cNvSpPr txBox="1"/>
          <p:nvPr/>
        </p:nvSpPr>
        <p:spPr>
          <a:xfrm>
            <a:off x="34541881" y="18737607"/>
            <a:ext cx="198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FB74089-1235-F850-ECA9-833B093EAE53}"/>
              </a:ext>
            </a:extLst>
          </p:cNvPr>
          <p:cNvSpPr/>
          <p:nvPr/>
        </p:nvSpPr>
        <p:spPr>
          <a:xfrm>
            <a:off x="3940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3417C66-EA0A-8DDC-8C98-F1D2404730EE}"/>
              </a:ext>
            </a:extLst>
          </p:cNvPr>
          <p:cNvSpPr txBox="1"/>
          <p:nvPr/>
        </p:nvSpPr>
        <p:spPr>
          <a:xfrm>
            <a:off x="39581881" y="1873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Hormone  (haupts. Testosteron)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sekundäre Merkmale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20FF67-78E4-1861-C705-C62400935EC2}"/>
              </a:ext>
            </a:extLst>
          </p:cNvPr>
          <p:cNvSpPr/>
          <p:nvPr/>
        </p:nvSpPr>
        <p:spPr>
          <a:xfrm>
            <a:off x="36881881" y="18737607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AB88BD47-FD91-DCF1-0540-E531B2499E69}"/>
              </a:ext>
            </a:extLst>
          </p:cNvPr>
          <p:cNvSpPr txBox="1"/>
          <p:nvPr/>
        </p:nvSpPr>
        <p:spPr>
          <a:xfrm>
            <a:off x="37061881" y="18737607"/>
            <a:ext cx="198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Leichte Variationen wie geringe Spermienzahl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B8EE4FE-3485-0F58-D536-AA388AC69213}"/>
              </a:ext>
            </a:extLst>
          </p:cNvPr>
          <p:cNvSpPr/>
          <p:nvPr/>
        </p:nvSpPr>
        <p:spPr>
          <a:xfrm>
            <a:off x="7721881" y="2431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4DF43AE-EB6A-97B6-B86D-3122352224B2}"/>
              </a:ext>
            </a:extLst>
          </p:cNvPr>
          <p:cNvSpPr txBox="1"/>
          <p:nvPr/>
        </p:nvSpPr>
        <p:spPr>
          <a:xfrm>
            <a:off x="7901881" y="230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Hormonelle Verhütung kann Wirkung von Androgenen regulieren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BD52F95-B0F6-0C19-6064-AF0F89BCD459}"/>
              </a:ext>
            </a:extLst>
          </p:cNvPr>
          <p:cNvSpPr/>
          <p:nvPr/>
        </p:nvSpPr>
        <p:spPr>
          <a:xfrm>
            <a:off x="7721881" y="2305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9537A804-FBE0-17AF-4A8C-F486CA5B14BF}"/>
              </a:ext>
            </a:extLst>
          </p:cNvPr>
          <p:cNvSpPr/>
          <p:nvPr/>
        </p:nvSpPr>
        <p:spPr>
          <a:xfrm>
            <a:off x="13481881" y="2431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7EC82EA-B735-1C8A-733B-670BDC0D598B}"/>
              </a:ext>
            </a:extLst>
          </p:cNvPr>
          <p:cNvSpPr txBox="1"/>
          <p:nvPr/>
        </p:nvSpPr>
        <p:spPr>
          <a:xfrm>
            <a:off x="13661881" y="230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Unfruchtbarkeit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Hormontherapie kann Ausbildung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weiblicher</a:t>
            </a:r>
            <a:r>
              <a:rPr lang="de-DE" sz="3200" dirty="0">
                <a:latin typeface="Tw Cen MT Condensed" panose="020B0606020104020203" pitchFamily="34" charset="0"/>
              </a:rPr>
              <a:t> Merkmale begünstigen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1BD452C5-424E-2812-25CC-8F603D6E362F}"/>
              </a:ext>
            </a:extLst>
          </p:cNvPr>
          <p:cNvSpPr/>
          <p:nvPr/>
        </p:nvSpPr>
        <p:spPr>
          <a:xfrm>
            <a:off x="13481881" y="2305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84C871-8F1B-AC11-9BDD-BE0482E454B1}"/>
              </a:ext>
            </a:extLst>
          </p:cNvPr>
          <p:cNvSpPr/>
          <p:nvPr/>
        </p:nvSpPr>
        <p:spPr>
          <a:xfrm>
            <a:off x="25901881" y="24317607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7AE4F301-624D-F960-26D5-4BA954561BDA}"/>
              </a:ext>
            </a:extLst>
          </p:cNvPr>
          <p:cNvSpPr txBox="1"/>
          <p:nvPr/>
        </p:nvSpPr>
        <p:spPr>
          <a:xfrm>
            <a:off x="26081881" y="23057607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Hormontherapie kann Ausbildung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männlicher</a:t>
            </a:r>
            <a:r>
              <a:rPr lang="de-DE" sz="3200" dirty="0">
                <a:latin typeface="Tw Cen MT Condensed" panose="020B0606020104020203" pitchFamily="34" charset="0"/>
              </a:rPr>
              <a:t> Merkmale begünstigen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AB1554BF-63FB-7E08-D651-B8D5DC20F685}"/>
              </a:ext>
            </a:extLst>
          </p:cNvPr>
          <p:cNvSpPr/>
          <p:nvPr/>
        </p:nvSpPr>
        <p:spPr>
          <a:xfrm>
            <a:off x="25901881" y="23057607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F7BE200B-5612-4742-3AAE-19B2BB09CA80}"/>
              </a:ext>
            </a:extLst>
          </p:cNvPr>
          <p:cNvSpPr txBox="1"/>
          <p:nvPr/>
        </p:nvSpPr>
        <p:spPr>
          <a:xfrm>
            <a:off x="7721881" y="28457606"/>
            <a:ext cx="432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Cis-Frau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F8CC36-46FB-2B41-6AFF-8FED3306063B}"/>
              </a:ext>
            </a:extLst>
          </p:cNvPr>
          <p:cNvSpPr txBox="1"/>
          <p:nvPr/>
        </p:nvSpPr>
        <p:spPr>
          <a:xfrm>
            <a:off x="12221881" y="28457606"/>
            <a:ext cx="432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Transidente Frau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A62E68ED-BB8A-D802-A9A4-F660079053D1}"/>
              </a:ext>
            </a:extLst>
          </p:cNvPr>
          <p:cNvSpPr txBox="1"/>
          <p:nvPr/>
        </p:nvSpPr>
        <p:spPr>
          <a:xfrm>
            <a:off x="16721881" y="28457606"/>
            <a:ext cx="1620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Nichtbinäre Person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</a:t>
            </a:r>
            <a:r>
              <a:rPr lang="de-DE" sz="3200" dirty="0">
                <a:latin typeface="Tw Cen MT Condensed" panose="020B0606020104020203" pitchFamily="34" charset="0"/>
              </a:rPr>
              <a:t> geschlechtlich oder als gleichzeitig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3200" dirty="0">
                <a:latin typeface="Tw Cen MT Condensed" panose="020B0606020104020203" pitchFamily="34" charset="0"/>
              </a:rPr>
              <a:t> &amp;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oder als ungeschlechtlich (</a:t>
            </a:r>
            <a:r>
              <a:rPr lang="de-DE" sz="3200" b="1" dirty="0" err="1">
                <a:latin typeface="Tw Cen MT Condensed" panose="020B0606020104020203" pitchFamily="34" charset="0"/>
              </a:rPr>
              <a:t>agender</a:t>
            </a:r>
            <a:r>
              <a:rPr lang="de-DE" sz="3200" dirty="0">
                <a:latin typeface="Tw Cen MT Condensed" panose="020B0606020104020203" pitchFamily="34" charset="0"/>
              </a:rPr>
              <a:t>).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Oder: Identifikation als </a:t>
            </a:r>
            <a:r>
              <a:rPr lang="de-DE" sz="3200" b="1" dirty="0">
                <a:latin typeface="Tw Cen MT Condensed" panose="020B0606020104020203" pitchFamily="34" charset="0"/>
              </a:rPr>
              <a:t>Gender-Fluid</a:t>
            </a:r>
            <a:r>
              <a:rPr lang="de-DE" sz="3200" dirty="0">
                <a:latin typeface="Tw Cen MT Condensed" panose="020B0606020104020203" pitchFamily="34" charset="0"/>
              </a:rPr>
              <a:t>, d.h. das Geschlecht fluktuiert zwischen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und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5045ED39-2258-0E65-98DF-FFFA9E42A9A2}"/>
              </a:ext>
            </a:extLst>
          </p:cNvPr>
          <p:cNvSpPr txBox="1"/>
          <p:nvPr/>
        </p:nvSpPr>
        <p:spPr>
          <a:xfrm>
            <a:off x="33101881" y="28457606"/>
            <a:ext cx="432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Transidenter Mann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59EB18C8-DDE8-E03C-C3FC-750A2892EEA2}"/>
              </a:ext>
            </a:extLst>
          </p:cNvPr>
          <p:cNvSpPr txBox="1"/>
          <p:nvPr/>
        </p:nvSpPr>
        <p:spPr>
          <a:xfrm>
            <a:off x="37961881" y="28457606"/>
            <a:ext cx="4320000" cy="162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Cis-Mann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18A8A572-C21B-53E0-62A3-1AB2A89FFE3A}"/>
              </a:ext>
            </a:extLst>
          </p:cNvPr>
          <p:cNvSpPr txBox="1"/>
          <p:nvPr/>
        </p:nvSpPr>
        <p:spPr>
          <a:xfrm>
            <a:off x="341881" y="28637606"/>
            <a:ext cx="5580000" cy="12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de-DE" sz="5400" dirty="0">
                <a:latin typeface="Tw Cen MT" panose="020B0602020104020603" pitchFamily="34" charset="0"/>
              </a:rPr>
              <a:t>Geschlechtsidentität</a:t>
            </a:r>
          </a:p>
        </p:txBody>
      </p: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A1B8F445-84B3-C67A-57AE-2BDB7FD7FBF6}"/>
              </a:ext>
            </a:extLst>
          </p:cNvPr>
          <p:cNvGrpSpPr/>
          <p:nvPr/>
        </p:nvGrpSpPr>
        <p:grpSpPr>
          <a:xfrm>
            <a:off x="6461881" y="28637606"/>
            <a:ext cx="540000" cy="1260000"/>
            <a:chOff x="6461881" y="28097606"/>
            <a:chExt cx="540000" cy="1800000"/>
          </a:xfrm>
        </p:grpSpPr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A87F9963-0A8A-049C-8660-14730C23064D}"/>
                </a:ext>
              </a:extLst>
            </p:cNvPr>
            <p:cNvCxnSpPr/>
            <p:nvPr/>
          </p:nvCxnSpPr>
          <p:spPr>
            <a:xfrm>
              <a:off x="6461881" y="28097606"/>
              <a:ext cx="540000" cy="90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5A08971A-968A-9BF4-474B-878D504CC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1881" y="28997606"/>
              <a:ext cx="540000" cy="90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feld 151">
            <a:extLst>
              <a:ext uri="{FF2B5EF4-FFF2-40B4-BE49-F238E27FC236}">
                <a16:creationId xmlns:a16="http://schemas.microsoft.com/office/drawing/2014/main" id="{DBB9F014-18B1-047F-04EC-513FFAADBB1D}"/>
              </a:ext>
            </a:extLst>
          </p:cNvPr>
          <p:cNvSpPr txBox="1"/>
          <p:nvPr/>
        </p:nvSpPr>
        <p:spPr>
          <a:xfrm>
            <a:off x="5381881" y="3437607"/>
            <a:ext cx="1620000" cy="14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WNT4-Gen &amp; fehlendes SRY-Gen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034E156-36E4-C8BD-FF75-AB11C85EC8CA}"/>
              </a:ext>
            </a:extLst>
          </p:cNvPr>
          <p:cNvSpPr txBox="1"/>
          <p:nvPr/>
        </p:nvSpPr>
        <p:spPr>
          <a:xfrm>
            <a:off x="11411881" y="3977607"/>
            <a:ext cx="270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SRY-Gen ggf. präsent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7FD2A5EE-3EFF-C499-2A94-4476E1B72E79}"/>
              </a:ext>
            </a:extLst>
          </p:cNvPr>
          <p:cNvSpPr txBox="1"/>
          <p:nvPr/>
        </p:nvSpPr>
        <p:spPr>
          <a:xfrm>
            <a:off x="8261881" y="2897607"/>
            <a:ext cx="90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46X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F20EB0E-8BAA-87AC-0098-B2672E56081A}"/>
              </a:ext>
            </a:extLst>
          </p:cNvPr>
          <p:cNvSpPr txBox="1"/>
          <p:nvPr/>
        </p:nvSpPr>
        <p:spPr>
          <a:xfrm>
            <a:off x="9161671" y="3617607"/>
            <a:ext cx="720419" cy="618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45X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5644C67-9B38-648F-0BAD-FAED0D5827FC}"/>
              </a:ext>
            </a:extLst>
          </p:cNvPr>
          <p:cNvSpPr txBox="1"/>
          <p:nvPr/>
        </p:nvSpPr>
        <p:spPr>
          <a:xfrm>
            <a:off x="17981881" y="3257607"/>
            <a:ext cx="324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45X/46XY </a:t>
            </a:r>
            <a:r>
              <a:rPr lang="de-DE" sz="3200" dirty="0" err="1">
                <a:solidFill>
                  <a:schemeClr val="accent4"/>
                </a:solidFill>
                <a:latin typeface="Tw Cen MT Condensed" panose="020B0606020104020203" pitchFamily="34" charset="0"/>
              </a:rPr>
              <a:t>Mosaizismus</a:t>
            </a:r>
            <a:endParaRPr lang="de-DE" sz="3200" dirty="0">
              <a:solidFill>
                <a:schemeClr val="accent4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3E027327-2517-3E5C-212C-F12A935CD5ED}"/>
              </a:ext>
            </a:extLst>
          </p:cNvPr>
          <p:cNvCxnSpPr>
            <a:cxnSpLocks/>
            <a:stCxn id="156" idx="2"/>
            <a:endCxn id="46" idx="0"/>
          </p:cNvCxnSpPr>
          <p:nvPr/>
        </p:nvCxnSpPr>
        <p:spPr>
          <a:xfrm>
            <a:off x="19601881" y="3797607"/>
            <a:ext cx="0" cy="1980000"/>
          </a:xfrm>
          <a:prstGeom prst="straightConnector1">
            <a:avLst/>
          </a:prstGeom>
          <a:ln w="50800">
            <a:solidFill>
              <a:srgbClr val="C77E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02B06EC0-DEBA-05E7-BD0A-F9371D41D79D}"/>
              </a:ext>
            </a:extLst>
          </p:cNvPr>
          <p:cNvSpPr txBox="1"/>
          <p:nvPr/>
        </p:nvSpPr>
        <p:spPr>
          <a:xfrm>
            <a:off x="26891881" y="3257607"/>
            <a:ext cx="252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47XXY und Varianten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349ED96-2D62-B31D-6180-D6B772BB5026}"/>
              </a:ext>
            </a:extLst>
          </p:cNvPr>
          <p:cNvCxnSpPr>
            <a:cxnSpLocks/>
            <a:stCxn id="168" idx="2"/>
            <a:endCxn id="48" idx="0"/>
          </p:cNvCxnSpPr>
          <p:nvPr/>
        </p:nvCxnSpPr>
        <p:spPr>
          <a:xfrm>
            <a:off x="28151881" y="3797607"/>
            <a:ext cx="0" cy="1980000"/>
          </a:xfrm>
          <a:prstGeom prst="straightConnector1">
            <a:avLst/>
          </a:prstGeom>
          <a:ln w="50800">
            <a:solidFill>
              <a:srgbClr val="16B24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feld 174">
            <a:extLst>
              <a:ext uri="{FF2B5EF4-FFF2-40B4-BE49-F238E27FC236}">
                <a16:creationId xmlns:a16="http://schemas.microsoft.com/office/drawing/2014/main" id="{F91F5002-BF27-640D-9129-D0E019B580D9}"/>
              </a:ext>
            </a:extLst>
          </p:cNvPr>
          <p:cNvSpPr txBox="1"/>
          <p:nvPr/>
        </p:nvSpPr>
        <p:spPr>
          <a:xfrm>
            <a:off x="37601881" y="2897607"/>
            <a:ext cx="72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</a:t>
            </a:r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6XY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8DDFD4BB-F4B0-D254-1366-6242221AE48C}"/>
              </a:ext>
            </a:extLst>
          </p:cNvPr>
          <p:cNvSpPr txBox="1"/>
          <p:nvPr/>
        </p:nvSpPr>
        <p:spPr>
          <a:xfrm>
            <a:off x="40121881" y="3797607"/>
            <a:ext cx="108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SRY-Gen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DFD9A2EE-B14D-6697-9073-B9219B2C9F65}"/>
              </a:ext>
            </a:extLst>
          </p:cNvPr>
          <p:cNvSpPr txBox="1"/>
          <p:nvPr/>
        </p:nvSpPr>
        <p:spPr>
          <a:xfrm>
            <a:off x="34361881" y="3797607"/>
            <a:ext cx="414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A</a:t>
            </a:r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MH oder AMHR2 Genmutation</a:t>
            </a:r>
          </a:p>
        </p:txBody>
      </p: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E7CCE53-175A-CB6B-4F9D-8843D7C8EC56}"/>
              </a:ext>
            </a:extLst>
          </p:cNvPr>
          <p:cNvCxnSpPr>
            <a:cxnSpLocks/>
            <a:stCxn id="177" idx="2"/>
            <a:endCxn id="50" idx="0"/>
          </p:cNvCxnSpPr>
          <p:nvPr/>
        </p:nvCxnSpPr>
        <p:spPr>
          <a:xfrm>
            <a:off x="36431881" y="4337607"/>
            <a:ext cx="0" cy="1440000"/>
          </a:xfrm>
          <a:prstGeom prst="straightConnector1">
            <a:avLst/>
          </a:prstGeom>
          <a:ln w="50800">
            <a:solidFill>
              <a:srgbClr val="0094A6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04D50049-CB5D-793C-5FE9-46BFE288C53D}"/>
              </a:ext>
            </a:extLst>
          </p:cNvPr>
          <p:cNvSpPr txBox="1"/>
          <p:nvPr/>
        </p:nvSpPr>
        <p:spPr>
          <a:xfrm>
            <a:off x="30581881" y="3797607"/>
            <a:ext cx="2700000" cy="5124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SRD5A2 </a:t>
            </a:r>
            <a:r>
              <a:rPr lang="en-US" sz="3200" dirty="0" err="1">
                <a:solidFill>
                  <a:schemeClr val="accent5"/>
                </a:solidFill>
                <a:latin typeface="Tw Cen MT Condensed" panose="020B0606020104020203" pitchFamily="34" charset="0"/>
              </a:rPr>
              <a:t>Genmutation</a:t>
            </a:r>
            <a:endParaRPr lang="de-DE" sz="3200" dirty="0">
              <a:solidFill>
                <a:schemeClr val="accent5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0333DAC1-E2B3-813F-1D0B-11C616A3A07D}"/>
              </a:ext>
            </a:extLst>
          </p:cNvPr>
          <p:cNvCxnSpPr>
            <a:cxnSpLocks/>
            <a:stCxn id="186" idx="2"/>
            <a:endCxn id="49" idx="0"/>
          </p:cNvCxnSpPr>
          <p:nvPr/>
        </p:nvCxnSpPr>
        <p:spPr>
          <a:xfrm>
            <a:off x="31931881" y="4310007"/>
            <a:ext cx="0" cy="1467600"/>
          </a:xfrm>
          <a:prstGeom prst="straightConnector1">
            <a:avLst/>
          </a:prstGeom>
          <a:ln w="50800">
            <a:solidFill>
              <a:srgbClr val="00A473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5CA91702-A83C-2F10-8F12-26B63F557FF1}"/>
              </a:ext>
            </a:extLst>
          </p:cNvPr>
          <p:cNvCxnSpPr>
            <a:cxnSpLocks/>
            <a:stCxn id="176" idx="2"/>
            <a:endCxn id="42" idx="0"/>
          </p:cNvCxnSpPr>
          <p:nvPr/>
        </p:nvCxnSpPr>
        <p:spPr>
          <a:xfrm>
            <a:off x="40661881" y="4337607"/>
            <a:ext cx="0" cy="900000"/>
          </a:xfrm>
          <a:prstGeom prst="straightConnector1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752B3071-4C42-BBFC-395C-1FBA1BFB8056}"/>
              </a:ext>
            </a:extLst>
          </p:cNvPr>
          <p:cNvCxnSpPr>
            <a:cxnSpLocks/>
            <a:stCxn id="175" idx="3"/>
            <a:endCxn id="176" idx="0"/>
          </p:cNvCxnSpPr>
          <p:nvPr/>
        </p:nvCxnSpPr>
        <p:spPr>
          <a:xfrm>
            <a:off x="38321881" y="3167607"/>
            <a:ext cx="2340000" cy="630000"/>
          </a:xfrm>
          <a:prstGeom prst="bentConnector2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5390976-9D77-586F-84A7-EE14D7F693EB}"/>
              </a:ext>
            </a:extLst>
          </p:cNvPr>
          <p:cNvCxnSpPr>
            <a:cxnSpLocks/>
            <a:stCxn id="175" idx="2"/>
            <a:endCxn id="177" idx="0"/>
          </p:cNvCxnSpPr>
          <p:nvPr/>
        </p:nvCxnSpPr>
        <p:spPr>
          <a:xfrm rot="5400000">
            <a:off x="37016881" y="2852607"/>
            <a:ext cx="360000" cy="1530000"/>
          </a:xfrm>
          <a:prstGeom prst="bentConnector3">
            <a:avLst>
              <a:gd name="adj1" fmla="val 18250"/>
            </a:avLst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0854AA5B-B3F8-8919-E5B1-D4F77805FF2D}"/>
              </a:ext>
            </a:extLst>
          </p:cNvPr>
          <p:cNvCxnSpPr>
            <a:cxnSpLocks/>
            <a:stCxn id="175" idx="1"/>
            <a:endCxn id="186" idx="0"/>
          </p:cNvCxnSpPr>
          <p:nvPr/>
        </p:nvCxnSpPr>
        <p:spPr>
          <a:xfrm rot="10800000" flipV="1">
            <a:off x="31931881" y="3167607"/>
            <a:ext cx="5670000" cy="630000"/>
          </a:xfrm>
          <a:prstGeom prst="bentConnector2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002CBD96-F52C-B8FE-1D63-587609D7FDEB}"/>
              </a:ext>
            </a:extLst>
          </p:cNvPr>
          <p:cNvSpPr txBox="1"/>
          <p:nvPr/>
        </p:nvSpPr>
        <p:spPr>
          <a:xfrm>
            <a:off x="22841881" y="3797607"/>
            <a:ext cx="2160000" cy="5124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AR </a:t>
            </a:r>
            <a:r>
              <a:rPr lang="en-US" sz="3200" dirty="0" err="1">
                <a:solidFill>
                  <a:schemeClr val="accent5"/>
                </a:solidFill>
                <a:latin typeface="Tw Cen MT Condensed" panose="020B0606020104020203" pitchFamily="34" charset="0"/>
              </a:rPr>
              <a:t>Genmutation</a:t>
            </a:r>
            <a:endParaRPr lang="de-DE" sz="3200" dirty="0">
              <a:solidFill>
                <a:schemeClr val="accent5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AD0DF888-6AF9-F10D-7467-0C3F5A176A69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>
          <a:xfrm>
            <a:off x="23921881" y="4310007"/>
            <a:ext cx="0" cy="1467600"/>
          </a:xfrm>
          <a:prstGeom prst="straightConnector1">
            <a:avLst/>
          </a:prstGeom>
          <a:ln w="50800">
            <a:solidFill>
              <a:srgbClr val="94BB14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57DFFA8D-5E08-429D-447C-17B2A8DFE3B3}"/>
              </a:ext>
            </a:extLst>
          </p:cNvPr>
          <p:cNvSpPr txBox="1"/>
          <p:nvPr/>
        </p:nvSpPr>
        <p:spPr>
          <a:xfrm>
            <a:off x="14741881" y="3977607"/>
            <a:ext cx="288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CYP1A2 </a:t>
            </a:r>
            <a:r>
              <a:rPr lang="en-US" sz="3200" dirty="0" err="1">
                <a:solidFill>
                  <a:schemeClr val="accent5"/>
                </a:solidFill>
                <a:latin typeface="Tw Cen MT Condensed" panose="020B0606020104020203" pitchFamily="34" charset="0"/>
              </a:rPr>
              <a:t>Genmutation</a:t>
            </a:r>
            <a:endParaRPr lang="de-DE" sz="3200" dirty="0">
              <a:solidFill>
                <a:schemeClr val="accent5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19FCF2C-386A-81C3-17AA-A0D3E9B9EFFB}"/>
              </a:ext>
            </a:extLst>
          </p:cNvPr>
          <p:cNvCxnSpPr>
            <a:cxnSpLocks/>
            <a:stCxn id="153" idx="2"/>
            <a:endCxn id="44" idx="0"/>
          </p:cNvCxnSpPr>
          <p:nvPr/>
        </p:nvCxnSpPr>
        <p:spPr>
          <a:xfrm>
            <a:off x="12761881" y="4517607"/>
            <a:ext cx="0" cy="1260000"/>
          </a:xfrm>
          <a:prstGeom prst="straightConnector1">
            <a:avLst/>
          </a:prstGeom>
          <a:ln w="50800">
            <a:solidFill>
              <a:srgbClr val="CC004C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24BAF8AC-8907-2E3B-88A7-A55516F717E8}"/>
              </a:ext>
            </a:extLst>
          </p:cNvPr>
          <p:cNvCxnSpPr>
            <a:cxnSpLocks/>
            <a:stCxn id="161" idx="2"/>
            <a:endCxn id="45" idx="0"/>
          </p:cNvCxnSpPr>
          <p:nvPr/>
        </p:nvCxnSpPr>
        <p:spPr>
          <a:xfrm>
            <a:off x="16181881" y="4517607"/>
            <a:ext cx="0" cy="1260000"/>
          </a:xfrm>
          <a:prstGeom prst="straightConnector1">
            <a:avLst/>
          </a:prstGeom>
          <a:ln w="50800">
            <a:solidFill>
              <a:srgbClr val="CC0016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er: gewinkelt 181">
            <a:extLst>
              <a:ext uri="{FF2B5EF4-FFF2-40B4-BE49-F238E27FC236}">
                <a16:creationId xmlns:a16="http://schemas.microsoft.com/office/drawing/2014/main" id="{096DC542-DD10-67A4-4AB4-C28304AB1533}"/>
              </a:ext>
            </a:extLst>
          </p:cNvPr>
          <p:cNvCxnSpPr>
            <a:cxnSpLocks/>
            <a:stCxn id="175" idx="0"/>
            <a:endCxn id="161" idx="3"/>
          </p:cNvCxnSpPr>
          <p:nvPr/>
        </p:nvCxnSpPr>
        <p:spPr>
          <a:xfrm rot="16200000" flipH="1" flipV="1">
            <a:off x="27116881" y="-6597393"/>
            <a:ext cx="1350000" cy="20340000"/>
          </a:xfrm>
          <a:prstGeom prst="bentConnector4">
            <a:avLst>
              <a:gd name="adj1" fmla="val -16933"/>
              <a:gd name="adj2" fmla="val 78233"/>
            </a:avLst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Verbinder: gewinkelt 192">
            <a:extLst>
              <a:ext uri="{FF2B5EF4-FFF2-40B4-BE49-F238E27FC236}">
                <a16:creationId xmlns:a16="http://schemas.microsoft.com/office/drawing/2014/main" id="{9DEB76A2-1B6D-8C36-3464-9BE1EC80C0F1}"/>
              </a:ext>
            </a:extLst>
          </p:cNvPr>
          <p:cNvCxnSpPr>
            <a:cxnSpLocks/>
            <a:stCxn id="154" idx="1"/>
            <a:endCxn id="152" idx="0"/>
          </p:cNvCxnSpPr>
          <p:nvPr/>
        </p:nvCxnSpPr>
        <p:spPr>
          <a:xfrm rot="10800000" flipV="1">
            <a:off x="6191881" y="3167607"/>
            <a:ext cx="2070000" cy="270000"/>
          </a:xfrm>
          <a:prstGeom prst="bentConnector2">
            <a:avLst/>
          </a:prstGeom>
          <a:ln w="50800">
            <a:solidFill>
              <a:srgbClr val="CC00C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Verbinder: gewinkelt 196">
            <a:extLst>
              <a:ext uri="{FF2B5EF4-FFF2-40B4-BE49-F238E27FC236}">
                <a16:creationId xmlns:a16="http://schemas.microsoft.com/office/drawing/2014/main" id="{9113B961-67C3-B01D-7E44-6587ACC5CC29}"/>
              </a:ext>
            </a:extLst>
          </p:cNvPr>
          <p:cNvCxnSpPr>
            <a:cxnSpLocks/>
            <a:stCxn id="154" idx="2"/>
            <a:endCxn id="153" idx="0"/>
          </p:cNvCxnSpPr>
          <p:nvPr/>
        </p:nvCxnSpPr>
        <p:spPr>
          <a:xfrm rot="16200000" flipH="1">
            <a:off x="10466881" y="1682607"/>
            <a:ext cx="540000" cy="4050000"/>
          </a:xfrm>
          <a:prstGeom prst="bentConnector3">
            <a:avLst>
              <a:gd name="adj1" fmla="val 28151"/>
            </a:avLst>
          </a:prstGeom>
          <a:ln w="50800">
            <a:solidFill>
              <a:srgbClr val="CC00C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908DAE42-17BC-5181-3EB8-A1875DF68614}"/>
              </a:ext>
            </a:extLst>
          </p:cNvPr>
          <p:cNvCxnSpPr>
            <a:cxnSpLocks/>
            <a:stCxn id="155" idx="2"/>
            <a:endCxn id="43" idx="0"/>
          </p:cNvCxnSpPr>
          <p:nvPr/>
        </p:nvCxnSpPr>
        <p:spPr>
          <a:xfrm>
            <a:off x="9521881" y="4235813"/>
            <a:ext cx="0" cy="1541794"/>
          </a:xfrm>
          <a:prstGeom prst="straightConnector1">
            <a:avLst/>
          </a:prstGeom>
          <a:ln w="50800">
            <a:solidFill>
              <a:srgbClr val="CC004C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B6707C96-0A9D-3448-4CDD-611D24579008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4931881" y="12977607"/>
            <a:ext cx="0" cy="5760000"/>
          </a:xfrm>
          <a:prstGeom prst="straightConnector1">
            <a:avLst/>
          </a:prstGeom>
          <a:ln w="50800">
            <a:solidFill>
              <a:srgbClr val="CC00B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Verbinder: gekrümmt 276">
            <a:extLst>
              <a:ext uri="{FF2B5EF4-FFF2-40B4-BE49-F238E27FC236}">
                <a16:creationId xmlns:a16="http://schemas.microsoft.com/office/drawing/2014/main" id="{5A8433E9-BA1B-C321-0EB9-FB88C4A517A2}"/>
              </a:ext>
            </a:extLst>
          </p:cNvPr>
          <p:cNvCxnSpPr>
            <a:cxnSpLocks/>
            <a:stCxn id="99" idx="2"/>
            <a:endCxn id="116" idx="0"/>
          </p:cNvCxnSpPr>
          <p:nvPr/>
        </p:nvCxnSpPr>
        <p:spPr>
          <a:xfrm rot="16200000" flipH="1">
            <a:off x="35351881" y="14597607"/>
            <a:ext cx="5760000" cy="2520000"/>
          </a:xfrm>
          <a:prstGeom prst="curvedConnector3">
            <a:avLst>
              <a:gd name="adj1" fmla="val 53175"/>
            </a:avLst>
          </a:prstGeom>
          <a:ln w="50800">
            <a:solidFill>
              <a:srgbClr val="0093AA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Verbinder: gekrümmt 280">
            <a:extLst>
              <a:ext uri="{FF2B5EF4-FFF2-40B4-BE49-F238E27FC236}">
                <a16:creationId xmlns:a16="http://schemas.microsoft.com/office/drawing/2014/main" id="{9D725A7B-34A3-9B0B-A9E2-029A563734D5}"/>
              </a:ext>
            </a:extLst>
          </p:cNvPr>
          <p:cNvCxnSpPr>
            <a:cxnSpLocks/>
            <a:stCxn id="101" idx="2"/>
            <a:endCxn id="118" idx="0"/>
          </p:cNvCxnSpPr>
          <p:nvPr/>
        </p:nvCxnSpPr>
        <p:spPr>
          <a:xfrm rot="5400000">
            <a:off x="35351881" y="14597607"/>
            <a:ext cx="5760000" cy="2520000"/>
          </a:xfrm>
          <a:prstGeom prst="curvedConnector3">
            <a:avLst>
              <a:gd name="adj1" fmla="val 47354"/>
            </a:avLst>
          </a:prstGeom>
          <a:ln w="50800">
            <a:solidFill>
              <a:srgbClr val="0085D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Verbinder: gekrümmt 283">
            <a:extLst>
              <a:ext uri="{FF2B5EF4-FFF2-40B4-BE49-F238E27FC236}">
                <a16:creationId xmlns:a16="http://schemas.microsoft.com/office/drawing/2014/main" id="{84B48769-3A1C-3877-FE3E-2FB9697556CA}"/>
              </a:ext>
            </a:extLst>
          </p:cNvPr>
          <p:cNvCxnSpPr>
            <a:cxnSpLocks/>
            <a:stCxn id="91" idx="2"/>
            <a:endCxn id="113" idx="0"/>
          </p:cNvCxnSpPr>
          <p:nvPr/>
        </p:nvCxnSpPr>
        <p:spPr>
          <a:xfrm rot="16200000" flipH="1">
            <a:off x="27341881" y="11627607"/>
            <a:ext cx="5760000" cy="8460000"/>
          </a:xfrm>
          <a:prstGeom prst="curvedConnector3">
            <a:avLst>
              <a:gd name="adj1" fmla="val 26444"/>
            </a:avLst>
          </a:prstGeom>
          <a:ln w="50800">
            <a:solidFill>
              <a:srgbClr val="61B72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Verbinder: gekrümmt 287">
            <a:extLst>
              <a:ext uri="{FF2B5EF4-FFF2-40B4-BE49-F238E27FC236}">
                <a16:creationId xmlns:a16="http://schemas.microsoft.com/office/drawing/2014/main" id="{F0477F82-D9A2-4989-AC70-C66B0A223932}"/>
              </a:ext>
            </a:extLst>
          </p:cNvPr>
          <p:cNvCxnSpPr>
            <a:cxnSpLocks/>
            <a:stCxn id="97" idx="2"/>
            <a:endCxn id="72" idx="0"/>
          </p:cNvCxnSpPr>
          <p:nvPr/>
        </p:nvCxnSpPr>
        <p:spPr>
          <a:xfrm rot="5400000">
            <a:off x="25631881" y="10277607"/>
            <a:ext cx="5760000" cy="11160000"/>
          </a:xfrm>
          <a:prstGeom prst="curvedConnector3">
            <a:avLst>
              <a:gd name="adj1" fmla="val 76117"/>
            </a:avLst>
          </a:prstGeom>
          <a:ln w="50800">
            <a:solidFill>
              <a:srgbClr val="009F8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Verbinder: gekrümmt 297">
            <a:extLst>
              <a:ext uri="{FF2B5EF4-FFF2-40B4-BE49-F238E27FC236}">
                <a16:creationId xmlns:a16="http://schemas.microsoft.com/office/drawing/2014/main" id="{25331369-0679-4EEE-BB8D-FBB4C2AA3E06}"/>
              </a:ext>
            </a:extLst>
          </p:cNvPr>
          <p:cNvCxnSpPr>
            <a:cxnSpLocks/>
            <a:stCxn id="95" idx="2"/>
            <a:endCxn id="76" idx="0"/>
          </p:cNvCxnSpPr>
          <p:nvPr/>
        </p:nvCxnSpPr>
        <p:spPr>
          <a:xfrm rot="5400000">
            <a:off x="25991881" y="12977607"/>
            <a:ext cx="5760000" cy="5760000"/>
          </a:xfrm>
          <a:prstGeom prst="curvedConnector3">
            <a:avLst>
              <a:gd name="adj1" fmla="val 77653"/>
            </a:avLst>
          </a:prstGeom>
          <a:ln w="50800">
            <a:solidFill>
              <a:srgbClr val="00A869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Verbinder: gekrümmt 300">
            <a:extLst>
              <a:ext uri="{FF2B5EF4-FFF2-40B4-BE49-F238E27FC236}">
                <a16:creationId xmlns:a16="http://schemas.microsoft.com/office/drawing/2014/main" id="{16F59691-6CC8-7FDD-D384-77ABAE824DFD}"/>
              </a:ext>
            </a:extLst>
          </p:cNvPr>
          <p:cNvCxnSpPr>
            <a:cxnSpLocks/>
            <a:stCxn id="93" idx="2"/>
            <a:endCxn id="109" idx="0"/>
          </p:cNvCxnSpPr>
          <p:nvPr/>
        </p:nvCxnSpPr>
        <p:spPr>
          <a:xfrm rot="16200000" flipH="1">
            <a:off x="27611881" y="14237607"/>
            <a:ext cx="5760000" cy="3240000"/>
          </a:xfrm>
          <a:prstGeom prst="curvedConnector3">
            <a:avLst>
              <a:gd name="adj1" fmla="val 79190"/>
            </a:avLst>
          </a:prstGeom>
          <a:ln w="50800">
            <a:solidFill>
              <a:srgbClr val="0EB14A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Verbinder: gekrümmt 307">
            <a:extLst>
              <a:ext uri="{FF2B5EF4-FFF2-40B4-BE49-F238E27FC236}">
                <a16:creationId xmlns:a16="http://schemas.microsoft.com/office/drawing/2014/main" id="{E1C5D271-33D1-35A2-550C-6C658C61DFAD}"/>
              </a:ext>
            </a:extLst>
          </p:cNvPr>
          <p:cNvCxnSpPr>
            <a:cxnSpLocks/>
            <a:stCxn id="2" idx="2"/>
            <a:endCxn id="79" idx="0"/>
          </p:cNvCxnSpPr>
          <p:nvPr/>
        </p:nvCxnSpPr>
        <p:spPr>
          <a:xfrm rot="16200000" flipH="1">
            <a:off x="25181881" y="14867607"/>
            <a:ext cx="1620000" cy="6120000"/>
          </a:xfrm>
          <a:prstGeom prst="curvedConnector3">
            <a:avLst>
              <a:gd name="adj1" fmla="val 50000"/>
            </a:avLst>
          </a:prstGeom>
          <a:ln w="50800"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Verbinder: gekrümmt 315">
            <a:extLst>
              <a:ext uri="{FF2B5EF4-FFF2-40B4-BE49-F238E27FC236}">
                <a16:creationId xmlns:a16="http://schemas.microsoft.com/office/drawing/2014/main" id="{AA1E9CF9-632E-F4AC-3CDF-6559CDE73086}"/>
              </a:ext>
            </a:extLst>
          </p:cNvPr>
          <p:cNvCxnSpPr>
            <a:cxnSpLocks/>
            <a:stCxn id="42" idx="2"/>
            <a:endCxn id="101" idx="0"/>
          </p:cNvCxnSpPr>
          <p:nvPr/>
        </p:nvCxnSpPr>
        <p:spPr>
          <a:xfrm rot="5400000">
            <a:off x="38276881" y="8072607"/>
            <a:ext cx="3600000" cy="1170000"/>
          </a:xfrm>
          <a:prstGeom prst="curvedConnector3">
            <a:avLst/>
          </a:prstGeom>
          <a:ln w="50800">
            <a:solidFill>
              <a:srgbClr val="0085D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Verbinder: gekrümmt 319">
            <a:extLst>
              <a:ext uri="{FF2B5EF4-FFF2-40B4-BE49-F238E27FC236}">
                <a16:creationId xmlns:a16="http://schemas.microsoft.com/office/drawing/2014/main" id="{2E4A0ADA-DE61-5AF8-D6A7-A7D519277115}"/>
              </a:ext>
            </a:extLst>
          </p:cNvPr>
          <p:cNvCxnSpPr>
            <a:cxnSpLocks/>
            <a:stCxn id="42" idx="2"/>
            <a:endCxn id="99" idx="0"/>
          </p:cNvCxnSpPr>
          <p:nvPr/>
        </p:nvCxnSpPr>
        <p:spPr>
          <a:xfrm rot="5400000">
            <a:off x="37016881" y="6812607"/>
            <a:ext cx="3600000" cy="3690000"/>
          </a:xfrm>
          <a:prstGeom prst="curvedConnector3">
            <a:avLst/>
          </a:prstGeom>
          <a:ln w="50800">
            <a:solidFill>
              <a:srgbClr val="0085D6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feld 326">
            <a:extLst>
              <a:ext uri="{FF2B5EF4-FFF2-40B4-BE49-F238E27FC236}">
                <a16:creationId xmlns:a16="http://schemas.microsoft.com/office/drawing/2014/main" id="{E6847C51-20D8-F3FA-9BE3-DD3A4A97530B}"/>
              </a:ext>
            </a:extLst>
          </p:cNvPr>
          <p:cNvSpPr txBox="1"/>
          <p:nvPr/>
        </p:nvSpPr>
        <p:spPr>
          <a:xfrm>
            <a:off x="22481881" y="7037607"/>
            <a:ext cx="2985119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accent2"/>
                </a:solidFill>
                <a:latin typeface="Tw Cen MT Condensed" panose="020B0606020104020203" pitchFamily="34" charset="0"/>
              </a:rPr>
              <a:t>Androgenresistenz</a:t>
            </a:r>
            <a:r>
              <a:rPr lang="de-DE" sz="3200" dirty="0">
                <a:solidFill>
                  <a:schemeClr val="accent2"/>
                </a:solidFill>
                <a:latin typeface="Tw Cen MT Condensed" panose="020B0606020104020203" pitchFamily="34" charset="0"/>
              </a:rPr>
              <a:t> (AIS)</a:t>
            </a:r>
          </a:p>
        </p:txBody>
      </p:sp>
      <p:sp>
        <p:nvSpPr>
          <p:cNvPr id="331" name="Textfeld 330">
            <a:extLst>
              <a:ext uri="{FF2B5EF4-FFF2-40B4-BE49-F238E27FC236}">
                <a16:creationId xmlns:a16="http://schemas.microsoft.com/office/drawing/2014/main" id="{71AB2A86-15A3-EE52-4889-E8507355EA07}"/>
              </a:ext>
            </a:extLst>
          </p:cNvPr>
          <p:cNvSpPr txBox="1"/>
          <p:nvPr/>
        </p:nvSpPr>
        <p:spPr>
          <a:xfrm>
            <a:off x="14741881" y="7037607"/>
            <a:ext cx="270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accent2"/>
                </a:solidFill>
                <a:latin typeface="Tw Cen MT Condensed" panose="020B0606020104020203" pitchFamily="34" charset="0"/>
              </a:rPr>
              <a:t>Androgenüberschuss</a:t>
            </a:r>
            <a:endParaRPr lang="de-DE" sz="3200" dirty="0">
              <a:solidFill>
                <a:schemeClr val="accent2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335" name="Verbinder: gekrümmt 334">
            <a:extLst>
              <a:ext uri="{FF2B5EF4-FFF2-40B4-BE49-F238E27FC236}">
                <a16:creationId xmlns:a16="http://schemas.microsoft.com/office/drawing/2014/main" id="{ECFDD9D9-EF83-30CF-7CDE-B4CF6BCF3C70}"/>
              </a:ext>
            </a:extLst>
          </p:cNvPr>
          <p:cNvCxnSpPr>
            <a:cxnSpLocks/>
            <a:stCxn id="44" idx="2"/>
            <a:endCxn id="95" idx="0"/>
          </p:cNvCxnSpPr>
          <p:nvPr/>
        </p:nvCxnSpPr>
        <p:spPr>
          <a:xfrm rot="16200000" flipH="1">
            <a:off x="20186881" y="-1107393"/>
            <a:ext cx="4140000" cy="18990000"/>
          </a:xfrm>
          <a:prstGeom prst="curvedConnector3">
            <a:avLst>
              <a:gd name="adj1" fmla="val 54275"/>
            </a:avLst>
          </a:prstGeom>
          <a:ln w="50800">
            <a:solidFill>
              <a:srgbClr val="CC002E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Verbinder: gekrümmt 341">
            <a:extLst>
              <a:ext uri="{FF2B5EF4-FFF2-40B4-BE49-F238E27FC236}">
                <a16:creationId xmlns:a16="http://schemas.microsoft.com/office/drawing/2014/main" id="{BBFD7080-6A60-BC72-6447-ACF3C6171854}"/>
              </a:ext>
            </a:extLst>
          </p:cNvPr>
          <p:cNvCxnSpPr>
            <a:cxnSpLocks/>
            <a:stCxn id="87" idx="2"/>
            <a:endCxn id="7" idx="0"/>
          </p:cNvCxnSpPr>
          <p:nvPr/>
        </p:nvCxnSpPr>
        <p:spPr>
          <a:xfrm rot="5400000">
            <a:off x="17441881" y="12167607"/>
            <a:ext cx="1620000" cy="3240000"/>
          </a:xfrm>
          <a:prstGeom prst="curvedConnector3">
            <a:avLst>
              <a:gd name="adj1" fmla="val 50000"/>
            </a:avLst>
          </a:prstGeom>
          <a:ln w="50800">
            <a:solidFill>
              <a:srgbClr val="C782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Verbinder: gekrümmt 344">
            <a:extLst>
              <a:ext uri="{FF2B5EF4-FFF2-40B4-BE49-F238E27FC236}">
                <a16:creationId xmlns:a16="http://schemas.microsoft.com/office/drawing/2014/main" id="{8D71BF5C-75EC-58A4-CD4D-5FFCEC6572D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>
          <a:xfrm rot="5400000">
            <a:off x="14291881" y="12257607"/>
            <a:ext cx="162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28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Verbinder: gekrümmt 351">
            <a:extLst>
              <a:ext uri="{FF2B5EF4-FFF2-40B4-BE49-F238E27FC236}">
                <a16:creationId xmlns:a16="http://schemas.microsoft.com/office/drawing/2014/main" id="{509305E4-9BBA-6ACC-9C27-085D4E2A0DA6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 rot="16200000" flipH="1">
            <a:off x="3491881" y="14417607"/>
            <a:ext cx="5760000" cy="288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B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Verbinder: gekrümmt 354">
            <a:extLst>
              <a:ext uri="{FF2B5EF4-FFF2-40B4-BE49-F238E27FC236}">
                <a16:creationId xmlns:a16="http://schemas.microsoft.com/office/drawing/2014/main" id="{AC5CE64F-57EB-50FD-CFE0-9C3A49B2D384}"/>
              </a:ext>
            </a:extLst>
          </p:cNvPr>
          <p:cNvCxnSpPr>
            <a:cxnSpLocks/>
            <a:stCxn id="39" idx="2"/>
            <a:endCxn id="63" idx="0"/>
          </p:cNvCxnSpPr>
          <p:nvPr/>
        </p:nvCxnSpPr>
        <p:spPr>
          <a:xfrm rot="16200000" flipH="1">
            <a:off x="9341881" y="11447607"/>
            <a:ext cx="5760000" cy="8820000"/>
          </a:xfrm>
          <a:prstGeom prst="curvedConnector3">
            <a:avLst>
              <a:gd name="adj1" fmla="val 77653"/>
            </a:avLst>
          </a:prstGeom>
          <a:ln w="50800">
            <a:solidFill>
              <a:srgbClr val="CC008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Verbinder: gekrümmt 358">
            <a:extLst>
              <a:ext uri="{FF2B5EF4-FFF2-40B4-BE49-F238E27FC236}">
                <a16:creationId xmlns:a16="http://schemas.microsoft.com/office/drawing/2014/main" id="{FA8567E4-67DB-02E7-977D-CB932FBA3B30}"/>
              </a:ext>
            </a:extLst>
          </p:cNvPr>
          <p:cNvCxnSpPr>
            <a:cxnSpLocks/>
            <a:stCxn id="104" idx="2"/>
            <a:endCxn id="59" idx="0"/>
          </p:cNvCxnSpPr>
          <p:nvPr/>
        </p:nvCxnSpPr>
        <p:spPr>
          <a:xfrm rot="5400000">
            <a:off x="11321881" y="16487607"/>
            <a:ext cx="1620000" cy="288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1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Verbinder: gekrümmt 361">
            <a:extLst>
              <a:ext uri="{FF2B5EF4-FFF2-40B4-BE49-F238E27FC236}">
                <a16:creationId xmlns:a16="http://schemas.microsoft.com/office/drawing/2014/main" id="{19BB60CE-2F9D-B6F1-4A54-52AF9165AA62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rot="5400000">
            <a:off x="14291881" y="16397607"/>
            <a:ext cx="162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37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Verbinder: gekrümmt 367">
            <a:extLst>
              <a:ext uri="{FF2B5EF4-FFF2-40B4-BE49-F238E27FC236}">
                <a16:creationId xmlns:a16="http://schemas.microsoft.com/office/drawing/2014/main" id="{FD451739-48FA-2E75-359F-7360981DB263}"/>
              </a:ext>
            </a:extLst>
          </p:cNvPr>
          <p:cNvCxnSpPr>
            <a:cxnSpLocks/>
            <a:stCxn id="87" idx="2"/>
            <a:endCxn id="2" idx="0"/>
          </p:cNvCxnSpPr>
          <p:nvPr/>
        </p:nvCxnSpPr>
        <p:spPr>
          <a:xfrm rot="16200000" flipH="1">
            <a:off x="20591881" y="12257607"/>
            <a:ext cx="162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782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mit Pfeil 377">
            <a:extLst>
              <a:ext uri="{FF2B5EF4-FFF2-40B4-BE49-F238E27FC236}">
                <a16:creationId xmlns:a16="http://schemas.microsoft.com/office/drawing/2014/main" id="{79277925-7BC9-7D91-3BAB-565B2A615508}"/>
              </a:ext>
            </a:extLst>
          </p:cNvPr>
          <p:cNvCxnSpPr>
            <a:cxnSpLocks/>
            <a:stCxn id="57" idx="2"/>
            <a:endCxn id="125" idx="0"/>
          </p:cNvCxnSpPr>
          <p:nvPr/>
        </p:nvCxnSpPr>
        <p:spPr>
          <a:xfrm>
            <a:off x="7811881" y="21257607"/>
            <a:ext cx="0" cy="1800000"/>
          </a:xfrm>
          <a:prstGeom prst="straightConnector1">
            <a:avLst/>
          </a:prstGeom>
          <a:ln w="50800">
            <a:solidFill>
              <a:srgbClr val="CC004C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382">
            <a:extLst>
              <a:ext uri="{FF2B5EF4-FFF2-40B4-BE49-F238E27FC236}">
                <a16:creationId xmlns:a16="http://schemas.microsoft.com/office/drawing/2014/main" id="{BDCFB436-994A-EAD4-C09A-0982AE8A2C21}"/>
              </a:ext>
            </a:extLst>
          </p:cNvPr>
          <p:cNvCxnSpPr>
            <a:cxnSpLocks/>
            <a:stCxn id="61" idx="2"/>
            <a:endCxn id="128" idx="0"/>
          </p:cNvCxnSpPr>
          <p:nvPr/>
        </p:nvCxnSpPr>
        <p:spPr>
          <a:xfrm>
            <a:off x="13571881" y="21257607"/>
            <a:ext cx="0" cy="1800000"/>
          </a:xfrm>
          <a:prstGeom prst="straightConnector1">
            <a:avLst/>
          </a:prstGeom>
          <a:ln w="50800">
            <a:solidFill>
              <a:srgbClr val="CC001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Verbinder: gekrümmt 386">
            <a:extLst>
              <a:ext uri="{FF2B5EF4-FFF2-40B4-BE49-F238E27FC236}">
                <a16:creationId xmlns:a16="http://schemas.microsoft.com/office/drawing/2014/main" id="{C43BAD97-6E27-6805-EFEF-4A4F7DB90C7F}"/>
              </a:ext>
            </a:extLst>
          </p:cNvPr>
          <p:cNvCxnSpPr>
            <a:cxnSpLocks/>
            <a:stCxn id="63" idx="2"/>
            <a:endCxn id="128" idx="0"/>
          </p:cNvCxnSpPr>
          <p:nvPr/>
        </p:nvCxnSpPr>
        <p:spPr>
          <a:xfrm rot="5400000">
            <a:off x="14201881" y="20627607"/>
            <a:ext cx="180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31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Verbinder: gekrümmt 389">
            <a:extLst>
              <a:ext uri="{FF2B5EF4-FFF2-40B4-BE49-F238E27FC236}">
                <a16:creationId xmlns:a16="http://schemas.microsoft.com/office/drawing/2014/main" id="{3B72888A-E03A-3BBF-70EC-602D4B7EF05F}"/>
              </a:ext>
            </a:extLst>
          </p:cNvPr>
          <p:cNvCxnSpPr>
            <a:cxnSpLocks/>
            <a:stCxn id="64" idx="2"/>
            <a:endCxn id="131" idx="0"/>
          </p:cNvCxnSpPr>
          <p:nvPr/>
        </p:nvCxnSpPr>
        <p:spPr>
          <a:xfrm rot="16200000" flipH="1">
            <a:off x="22031881" y="19097607"/>
            <a:ext cx="1800000" cy="6120000"/>
          </a:xfrm>
          <a:prstGeom prst="curvedConnector3">
            <a:avLst>
              <a:gd name="adj1" fmla="val 83867"/>
            </a:avLst>
          </a:prstGeom>
          <a:ln w="50800">
            <a:solidFill>
              <a:srgbClr val="C780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Verbinder: gekrümmt 392">
            <a:extLst>
              <a:ext uri="{FF2B5EF4-FFF2-40B4-BE49-F238E27FC236}">
                <a16:creationId xmlns:a16="http://schemas.microsoft.com/office/drawing/2014/main" id="{4D254949-F97E-80F5-897F-3E6DD2BD7AF0}"/>
              </a:ext>
            </a:extLst>
          </p:cNvPr>
          <p:cNvCxnSpPr>
            <a:cxnSpLocks/>
            <a:stCxn id="70" idx="2"/>
            <a:endCxn id="131" idx="0"/>
          </p:cNvCxnSpPr>
          <p:nvPr/>
        </p:nvCxnSpPr>
        <p:spPr>
          <a:xfrm rot="16200000" flipH="1">
            <a:off x="23921881" y="20987607"/>
            <a:ext cx="108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B7BE0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>
            <a:extLst>
              <a:ext uri="{FF2B5EF4-FFF2-40B4-BE49-F238E27FC236}">
                <a16:creationId xmlns:a16="http://schemas.microsoft.com/office/drawing/2014/main" id="{293D9B33-36D2-8E3D-1FFA-674115F1B75C}"/>
              </a:ext>
            </a:extLst>
          </p:cNvPr>
          <p:cNvCxnSpPr>
            <a:cxnSpLocks/>
            <a:stCxn id="74" idx="2"/>
            <a:endCxn id="131" idx="0"/>
          </p:cNvCxnSpPr>
          <p:nvPr/>
        </p:nvCxnSpPr>
        <p:spPr>
          <a:xfrm>
            <a:off x="25991881" y="21257607"/>
            <a:ext cx="0" cy="1800000"/>
          </a:xfrm>
          <a:prstGeom prst="straightConnector1">
            <a:avLst/>
          </a:prstGeom>
          <a:ln w="50800">
            <a:solidFill>
              <a:srgbClr val="61B72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feld 408">
            <a:extLst>
              <a:ext uri="{FF2B5EF4-FFF2-40B4-BE49-F238E27FC236}">
                <a16:creationId xmlns:a16="http://schemas.microsoft.com/office/drawing/2014/main" id="{660C9B53-EFAE-78BF-C4DA-5A9E9A3C517D}"/>
              </a:ext>
            </a:extLst>
          </p:cNvPr>
          <p:cNvSpPr txBox="1"/>
          <p:nvPr/>
        </p:nvSpPr>
        <p:spPr>
          <a:xfrm>
            <a:off x="30041881" y="7037607"/>
            <a:ext cx="378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accent2"/>
                </a:solidFill>
                <a:latin typeface="Tw Cen MT Condensed" panose="020B0606020104020203" pitchFamily="34" charset="0"/>
              </a:rPr>
              <a:t>Dihydrotestosteronmangel</a:t>
            </a:r>
            <a:r>
              <a:rPr lang="de-DE" sz="3200" dirty="0">
                <a:solidFill>
                  <a:schemeClr val="accent2"/>
                </a:solidFill>
                <a:latin typeface="Tw Cen MT Condensed" panose="020B0606020104020203" pitchFamily="34" charset="0"/>
              </a:rPr>
              <a:t> </a:t>
            </a:r>
          </a:p>
        </p:txBody>
      </p:sp>
      <p:cxnSp>
        <p:nvCxnSpPr>
          <p:cNvPr id="411" name="Verbinder: gekrümmt 410">
            <a:extLst>
              <a:ext uri="{FF2B5EF4-FFF2-40B4-BE49-F238E27FC236}">
                <a16:creationId xmlns:a16="http://schemas.microsoft.com/office/drawing/2014/main" id="{4393E738-F343-4F86-806B-4129DE06D809}"/>
              </a:ext>
            </a:extLst>
          </p:cNvPr>
          <p:cNvCxnSpPr>
            <a:cxnSpLocks/>
            <a:stCxn id="409" idx="2"/>
            <a:endCxn id="93" idx="0"/>
          </p:cNvCxnSpPr>
          <p:nvPr/>
        </p:nvCxnSpPr>
        <p:spPr>
          <a:xfrm rot="5400000">
            <a:off x="28961881" y="7487607"/>
            <a:ext cx="288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00A76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er: gekrümmt 421">
            <a:extLst>
              <a:ext uri="{FF2B5EF4-FFF2-40B4-BE49-F238E27FC236}">
                <a16:creationId xmlns:a16="http://schemas.microsoft.com/office/drawing/2014/main" id="{8E9E7BBF-44D2-A906-D166-800BC8DE72DA}"/>
              </a:ext>
            </a:extLst>
          </p:cNvPr>
          <p:cNvCxnSpPr>
            <a:cxnSpLocks/>
            <a:stCxn id="409" idx="2"/>
            <a:endCxn id="81" idx="0"/>
          </p:cNvCxnSpPr>
          <p:nvPr/>
        </p:nvCxnSpPr>
        <p:spPr>
          <a:xfrm rot="5400000">
            <a:off x="19961881" y="-1512393"/>
            <a:ext cx="2880000" cy="21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00A76D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Verbinder: gekrümmt 425">
            <a:extLst>
              <a:ext uri="{FF2B5EF4-FFF2-40B4-BE49-F238E27FC236}">
                <a16:creationId xmlns:a16="http://schemas.microsoft.com/office/drawing/2014/main" id="{59462273-E901-6CEE-805F-7204D27F8DC5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rot="5400000">
            <a:off x="6596881" y="7532607"/>
            <a:ext cx="4140000" cy="171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6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Verbinder: gekrümmt 433">
            <a:extLst>
              <a:ext uri="{FF2B5EF4-FFF2-40B4-BE49-F238E27FC236}">
                <a16:creationId xmlns:a16="http://schemas.microsoft.com/office/drawing/2014/main" id="{6BC38F48-7556-7AC2-E1BA-2FF58F97828B}"/>
              </a:ext>
            </a:extLst>
          </p:cNvPr>
          <p:cNvCxnSpPr>
            <a:cxnSpLocks/>
            <a:stCxn id="41" idx="2"/>
            <a:endCxn id="17" idx="0"/>
          </p:cNvCxnSpPr>
          <p:nvPr/>
        </p:nvCxnSpPr>
        <p:spPr>
          <a:xfrm rot="5400000">
            <a:off x="3761881" y="8027607"/>
            <a:ext cx="3600000" cy="12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A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1CCE023-DD0E-A26A-78BA-9B09933375DC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39491881" y="12977607"/>
            <a:ext cx="0" cy="5760000"/>
          </a:xfrm>
          <a:prstGeom prst="straightConnector1">
            <a:avLst/>
          </a:prstGeom>
          <a:ln w="50800">
            <a:solidFill>
              <a:srgbClr val="0085D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Verbinder: gekrümmt 371">
            <a:extLst>
              <a:ext uri="{FF2B5EF4-FFF2-40B4-BE49-F238E27FC236}">
                <a16:creationId xmlns:a16="http://schemas.microsoft.com/office/drawing/2014/main" id="{16D596C7-71D8-C69D-3DB6-B9D09B85125E}"/>
              </a:ext>
            </a:extLst>
          </p:cNvPr>
          <p:cNvCxnSpPr>
            <a:cxnSpLocks/>
            <a:stCxn id="59" idx="2"/>
            <a:endCxn id="125" idx="0"/>
          </p:cNvCxnSpPr>
          <p:nvPr/>
        </p:nvCxnSpPr>
        <p:spPr>
          <a:xfrm rot="5400000">
            <a:off x="8351881" y="20717607"/>
            <a:ext cx="1800000" cy="288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4D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Verbinder: gekrümmt 347">
            <a:extLst>
              <a:ext uri="{FF2B5EF4-FFF2-40B4-BE49-F238E27FC236}">
                <a16:creationId xmlns:a16="http://schemas.microsoft.com/office/drawing/2014/main" id="{0369632F-C7A8-DDEE-64B8-704FA7797F09}"/>
              </a:ext>
            </a:extLst>
          </p:cNvPr>
          <p:cNvCxnSpPr>
            <a:cxnSpLocks/>
            <a:stCxn id="81" idx="2"/>
            <a:endCxn id="51" idx="0"/>
          </p:cNvCxnSpPr>
          <p:nvPr/>
        </p:nvCxnSpPr>
        <p:spPr>
          <a:xfrm rot="5400000">
            <a:off x="5021881" y="12887607"/>
            <a:ext cx="5760000" cy="594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4F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Verbinder: gekrümmt 414">
            <a:extLst>
              <a:ext uri="{FF2B5EF4-FFF2-40B4-BE49-F238E27FC236}">
                <a16:creationId xmlns:a16="http://schemas.microsoft.com/office/drawing/2014/main" id="{C2A43186-34B0-BD32-F5BE-2F84BD555C38}"/>
              </a:ext>
            </a:extLst>
          </p:cNvPr>
          <p:cNvCxnSpPr>
            <a:cxnSpLocks/>
            <a:stCxn id="48" idx="2"/>
            <a:endCxn id="97" idx="0"/>
          </p:cNvCxnSpPr>
          <p:nvPr/>
        </p:nvCxnSpPr>
        <p:spPr>
          <a:xfrm rot="16200000" flipH="1">
            <a:off x="29051881" y="5417607"/>
            <a:ext cx="4140000" cy="5940000"/>
          </a:xfrm>
          <a:prstGeom prst="curvedConnector3">
            <a:avLst>
              <a:gd name="adj1" fmla="val 42163"/>
            </a:avLst>
          </a:prstGeom>
          <a:ln w="50800">
            <a:solidFill>
              <a:srgbClr val="2BB33F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Verbinder: gekrümmt 322">
            <a:extLst>
              <a:ext uri="{FF2B5EF4-FFF2-40B4-BE49-F238E27FC236}">
                <a16:creationId xmlns:a16="http://schemas.microsoft.com/office/drawing/2014/main" id="{8BC0DF79-ACB8-AD30-C01B-B7A991E3D5BC}"/>
              </a:ext>
            </a:extLst>
          </p:cNvPr>
          <p:cNvCxnSpPr>
            <a:cxnSpLocks/>
            <a:stCxn id="50" idx="2"/>
            <a:endCxn id="91" idx="0"/>
          </p:cNvCxnSpPr>
          <p:nvPr/>
        </p:nvCxnSpPr>
        <p:spPr>
          <a:xfrm rot="5400000">
            <a:off x="29141881" y="3167607"/>
            <a:ext cx="4140000" cy="10440000"/>
          </a:xfrm>
          <a:prstGeom prst="curvedConnector3">
            <a:avLst>
              <a:gd name="adj1" fmla="val 50000"/>
            </a:avLst>
          </a:prstGeom>
          <a:ln w="50800">
            <a:solidFill>
              <a:srgbClr val="0096A1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Verbinder: gekrümmt 429">
            <a:extLst>
              <a:ext uri="{FF2B5EF4-FFF2-40B4-BE49-F238E27FC236}">
                <a16:creationId xmlns:a16="http://schemas.microsoft.com/office/drawing/2014/main" id="{D65006EB-FBEB-0B4C-5EC8-AD8BC71F1699}"/>
              </a:ext>
            </a:extLst>
          </p:cNvPr>
          <p:cNvCxnSpPr>
            <a:cxnSpLocks/>
            <a:stCxn id="327" idx="2"/>
            <a:endCxn id="83" idx="0"/>
          </p:cNvCxnSpPr>
          <p:nvPr/>
        </p:nvCxnSpPr>
        <p:spPr>
          <a:xfrm rot="5400000">
            <a:off x="17333161" y="3816327"/>
            <a:ext cx="2880000" cy="10402560"/>
          </a:xfrm>
          <a:prstGeom prst="curvedConnector3">
            <a:avLst>
              <a:gd name="adj1" fmla="val 50000"/>
            </a:avLst>
          </a:prstGeom>
          <a:ln w="50800">
            <a:solidFill>
              <a:srgbClr val="90BB1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Verbinder: gekrümmt 325">
            <a:extLst>
              <a:ext uri="{FF2B5EF4-FFF2-40B4-BE49-F238E27FC236}">
                <a16:creationId xmlns:a16="http://schemas.microsoft.com/office/drawing/2014/main" id="{AF86826B-05A9-CD7D-B204-32DC02046954}"/>
              </a:ext>
            </a:extLst>
          </p:cNvPr>
          <p:cNvCxnSpPr>
            <a:cxnSpLocks/>
            <a:stCxn id="327" idx="2"/>
            <a:endCxn id="89" idx="0"/>
          </p:cNvCxnSpPr>
          <p:nvPr/>
        </p:nvCxnSpPr>
        <p:spPr>
          <a:xfrm rot="5400000">
            <a:off x="22013161" y="8496327"/>
            <a:ext cx="2880000" cy="1042560"/>
          </a:xfrm>
          <a:prstGeom prst="curvedConnector3">
            <a:avLst>
              <a:gd name="adj1" fmla="val 50000"/>
            </a:avLst>
          </a:prstGeom>
          <a:ln w="50800">
            <a:solidFill>
              <a:srgbClr val="91BB1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Verbinder: gekrümmt 418">
            <a:extLst>
              <a:ext uri="{FF2B5EF4-FFF2-40B4-BE49-F238E27FC236}">
                <a16:creationId xmlns:a16="http://schemas.microsoft.com/office/drawing/2014/main" id="{A5438CB8-368E-5AE1-D705-D798CB7B1674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>
          <a:xfrm rot="16200000" flipH="1">
            <a:off x="17666881" y="8252607"/>
            <a:ext cx="4140000" cy="270000"/>
          </a:xfrm>
          <a:prstGeom prst="curvedConnector3">
            <a:avLst>
              <a:gd name="adj1" fmla="val 50000"/>
            </a:avLst>
          </a:prstGeom>
          <a:ln w="50800">
            <a:solidFill>
              <a:srgbClr val="C781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Verbinder: gekrümmt 331">
            <a:extLst>
              <a:ext uri="{FF2B5EF4-FFF2-40B4-BE49-F238E27FC236}">
                <a16:creationId xmlns:a16="http://schemas.microsoft.com/office/drawing/2014/main" id="{25801BD7-1CC6-3635-B19A-474E214A0DC7}"/>
              </a:ext>
            </a:extLst>
          </p:cNvPr>
          <p:cNvCxnSpPr>
            <a:cxnSpLocks/>
            <a:stCxn id="331" idx="2"/>
            <a:endCxn id="85" idx="0"/>
          </p:cNvCxnSpPr>
          <p:nvPr/>
        </p:nvCxnSpPr>
        <p:spPr>
          <a:xfrm rot="16200000" flipH="1">
            <a:off x="14921881" y="8747607"/>
            <a:ext cx="2880000" cy="54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27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640B31C2-1F81-E9A6-2477-F067E9FFD180}"/>
              </a:ext>
            </a:extLst>
          </p:cNvPr>
          <p:cNvSpPr txBox="1"/>
          <p:nvPr/>
        </p:nvSpPr>
        <p:spPr>
          <a:xfrm>
            <a:off x="24461881" y="26117606"/>
            <a:ext cx="14040000" cy="198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>
              <a:lnSpc>
                <a:spcPts val="3400"/>
              </a:lnSpc>
            </a:pPr>
            <a:r>
              <a:rPr lang="de-DE" sz="4000" dirty="0">
                <a:latin typeface="Tw Cen MT Condensed" panose="020B0606020104020203" pitchFamily="34" charset="0"/>
              </a:rPr>
              <a:t>Bei der </a:t>
            </a:r>
            <a:r>
              <a:rPr lang="de-DE" sz="4000" b="1" dirty="0">
                <a:latin typeface="Tw Cen MT Condensed" panose="020B0606020104020203" pitchFamily="34" charset="0"/>
              </a:rPr>
              <a:t>Transition</a:t>
            </a:r>
            <a:r>
              <a:rPr lang="de-DE" sz="4000" dirty="0">
                <a:latin typeface="Tw Cen MT Condensed" panose="020B0606020104020203" pitchFamily="34" charset="0"/>
              </a:rPr>
              <a:t> werden geschlechtsangleichende Maßnahmen getroffen, um </a:t>
            </a:r>
            <a:r>
              <a:rPr lang="de-DE" sz="4000" b="1" dirty="0">
                <a:latin typeface="Tw Cen MT Condensed" panose="020B0606020104020203" pitchFamily="34" charset="0"/>
              </a:rPr>
              <a:t>Geschlechtsinkongruenz</a:t>
            </a:r>
            <a:r>
              <a:rPr lang="de-DE" sz="4000" dirty="0">
                <a:latin typeface="Tw Cen MT Condensed" panose="020B0606020104020203" pitchFamily="34" charset="0"/>
              </a:rPr>
              <a:t> zu behandeln. </a:t>
            </a:r>
            <a:r>
              <a:rPr lang="de-DE" sz="4000">
                <a:latin typeface="Tw Cen MT Condensed" panose="020B0606020104020203" pitchFamily="34" charset="0"/>
              </a:rPr>
              <a:t>Betreffende </a:t>
            </a:r>
            <a:r>
              <a:rPr lang="de-DE" sz="4000" dirty="0">
                <a:latin typeface="Tw Cen MT Condensed" panose="020B0606020104020203" pitchFamily="34" charset="0"/>
              </a:rPr>
              <a:t>Personen identifizieren sich nicht mit dem bei ihrer Geburt zugewiesenen Geschlecht; haben also eine abweichende </a:t>
            </a:r>
            <a:r>
              <a:rPr lang="de-DE" sz="4000" b="1" dirty="0">
                <a:latin typeface="Tw Cen MT Condensed" panose="020B0606020104020203" pitchFamily="34" charset="0"/>
              </a:rPr>
              <a:t>Geschlechtsidentität</a:t>
            </a:r>
            <a:r>
              <a:rPr lang="de-DE" sz="4000" dirty="0">
                <a:latin typeface="Tw Cen MT Condensed" panose="020B0606020104020203" pitchFamily="34" charset="0"/>
              </a:rPr>
              <a:t>. Durch Hormontherapie und ggf. chirurgische Eingriffe können die Geschlechtsmerkmale der eigenen Identifikation angepasst werden.</a:t>
            </a:r>
            <a:endParaRPr lang="de-DE" sz="4000" dirty="0">
              <a:solidFill>
                <a:srgbClr val="CC00CA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2" name="Pfeil: nach links und rechts 141">
            <a:extLst>
              <a:ext uri="{FF2B5EF4-FFF2-40B4-BE49-F238E27FC236}">
                <a16:creationId xmlns:a16="http://schemas.microsoft.com/office/drawing/2014/main" id="{D29C1F22-2B49-8599-164F-348A9CF12434}"/>
              </a:ext>
            </a:extLst>
          </p:cNvPr>
          <p:cNvSpPr/>
          <p:nvPr/>
        </p:nvSpPr>
        <p:spPr>
          <a:xfrm>
            <a:off x="18523072" y="26297606"/>
            <a:ext cx="5759206" cy="1620000"/>
          </a:xfrm>
          <a:prstGeom prst="leftRightArrow">
            <a:avLst>
              <a:gd name="adj1" fmla="val 71167"/>
              <a:gd name="adj2" fmla="val 50000"/>
            </a:avLst>
          </a:prstGeom>
          <a:gradFill flip="none" rotWithShape="1">
            <a:gsLst>
              <a:gs pos="0">
                <a:srgbClr val="58C8F2"/>
              </a:gs>
              <a:gs pos="40000">
                <a:srgbClr val="EDA4B2"/>
              </a:gs>
              <a:gs pos="52000">
                <a:srgbClr val="F7F7F7"/>
              </a:gs>
              <a:gs pos="60000">
                <a:srgbClr val="EDA4B2"/>
              </a:gs>
              <a:gs pos="100000">
                <a:srgbClr val="58C8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Tw Cen MT" panose="020B0602020104020603" pitchFamily="34" charset="0"/>
              </a:rPr>
              <a:t>Transition</a:t>
            </a:r>
            <a:endParaRPr lang="de-DE" sz="66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4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CC00CA"/>
      </a:dk2>
      <a:lt2>
        <a:srgbClr val="E7E6E6"/>
      </a:lt2>
      <a:accent1>
        <a:srgbClr val="11B0E9"/>
      </a:accent1>
      <a:accent2>
        <a:srgbClr val="885DA5"/>
      </a:accent2>
      <a:accent3>
        <a:srgbClr val="0063AF"/>
      </a:accent3>
      <a:accent4>
        <a:srgbClr val="595959"/>
      </a:accent4>
      <a:accent5>
        <a:srgbClr val="9D6F1B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470</Words>
  <Application>Microsoft Office PowerPoint</Application>
  <PresentationFormat>Benutzerdefiniert</PresentationFormat>
  <Paragraphs>110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Tw Cen MT Condensed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Welter</dc:creator>
  <cp:lastModifiedBy>Thomas Welter</cp:lastModifiedBy>
  <cp:revision>2</cp:revision>
  <dcterms:created xsi:type="dcterms:W3CDTF">2023-06-26T18:28:36Z</dcterms:created>
  <dcterms:modified xsi:type="dcterms:W3CDTF">2023-07-24T19:02:46Z</dcterms:modified>
</cp:coreProperties>
</file>