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54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8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77"/>
                    <a:ea typeface="Source Sans Pro Black" panose="020B0503030403020204" pitchFamily="34" charset="0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Margem de lucro líquido</c:v>
                </c:pt>
                <c:pt idx="1">
                  <c:v>Margem bruta</c:v>
                </c:pt>
                <c:pt idx="2">
                  <c:v>Taxa de conversão de clientes potenciais</c:v>
                </c:pt>
                <c:pt idx="3">
                  <c:v>Taxa de retenção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5-4BFC-A64E-D0B40211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cs"/>
              </a:defRPr>
            </a:pPr>
            <a:endParaRPr lang="pt-BR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pPr>
            <a:endParaRPr lang="pt-BR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BD03D171-3524-4F97-943A-3607B11DFD23}" type="datetime1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77777AE-A626-4F47-81EF-9ADAA35286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D79784A-A63F-4BC8-B811-1B561A688AB0}" type="datetime1">
              <a:rPr lang="pt-BR" smtClean="0"/>
              <a:t>13/12/2023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1449098-A5DD-8745-9BDA-7818ECA228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51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25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2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64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68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7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51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1449098-A5DD-8745-9BDA-7818ECA2289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80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22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41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10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56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38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1" name="Forma Liv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3" name="Espaço Reservado para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ícon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ível da comparação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ompanha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esqu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6" name="Forma Liv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o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Forma Liv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0" name="Forma Liv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11" name="Elemento 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ualização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7" name="Espaço Reservado para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s e Respo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do Loc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pt-BR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pt-BR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esqu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á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pt-BR" sz="2400" smtClean="0">
                <a:solidFill>
                  <a:schemeClr val="bg1"/>
                </a:solidFill>
              </a:defRPr>
            </a:lvl1pPr>
            <a:lvl2pPr>
              <a:defRPr lang="pt-BR" sz="2400" smtClean="0">
                <a:solidFill>
                  <a:schemeClr val="bg1"/>
                </a:solidFill>
              </a:defRPr>
            </a:lvl2pPr>
            <a:lvl3pPr>
              <a:defRPr lang="pt-BR" sz="2400" smtClean="0">
                <a:solidFill>
                  <a:schemeClr val="bg1"/>
                </a:solidFill>
              </a:defRPr>
            </a:lvl3pPr>
            <a:lvl4pPr>
              <a:defRPr lang="pt-BR" sz="2400" smtClean="0">
                <a:solidFill>
                  <a:schemeClr val="bg1"/>
                </a:solidFill>
              </a:defRPr>
            </a:lvl4pPr>
            <a:lvl5pPr>
              <a:defRPr lang="pt-BR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Clique para editar os estilos de texto Mestres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Segundo nível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Terceiro nível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Quarto nível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pt-BR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pt-BR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companhamen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pt-BR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pt-BR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pt-B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CONTOSO </a:t>
            </a:r>
            <a:b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TODOS</a:t>
            </a:r>
            <a:endParaRPr lang="pt-BR" dirty="0"/>
          </a:p>
        </p:txBody>
      </p:sp>
      <p:pic>
        <p:nvPicPr>
          <p:cNvPr id="4" name="Câmera 3" descr="Objeto do Cameo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Atualizações e destaques em toda a empresa </a:t>
            </a:r>
            <a:endParaRPr lang="pt-BR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PONTOS ALTOS DE 20XX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Grandes momentos</a:t>
            </a:r>
          </a:p>
        </p:txBody>
      </p:sp>
      <p:pic>
        <p:nvPicPr>
          <p:cNvPr id="12" name="Espaço Reservado para Imagem 11" descr="Gráfico Linear com preenchiment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Crescimento de 4,5% nas vendas</a:t>
            </a:r>
          </a:p>
        </p:txBody>
      </p:sp>
      <p:pic>
        <p:nvPicPr>
          <p:cNvPr id="13" name="Espaço Reservado para Imagem 12" descr="Dinheiro com preenchimento sólido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US$ 13,2 ml de fluxo de caixa líquido</a:t>
            </a:r>
          </a:p>
        </p:txBody>
      </p:sp>
      <p:pic>
        <p:nvPicPr>
          <p:cNvPr id="14" name="Espaço Reservado para Imagem 13" descr="Seta: Curva vertical em U com preenchimento sólido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Redução das emissões de GEE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54" name="Câmera 53" descr="Objeto do Cameo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343400" cy="9509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PONTOS BAIXO DE 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Custo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Materiais brutos</a:t>
            </a:r>
          </a:p>
          <a:p>
            <a:pPr rtl="0"/>
            <a:r>
              <a:rPr lang="pt-BR"/>
              <a:t>Energia</a:t>
            </a:r>
          </a:p>
          <a:p>
            <a:pPr rtl="0"/>
            <a:r>
              <a:rPr lang="pt-BR"/>
              <a:t>Transporte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Logística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Interrupções no crescimento do mercado</a:t>
            </a:r>
          </a:p>
          <a:p>
            <a:pPr rtl="0"/>
            <a:r>
              <a:rPr lang="pt-BR" dirty="0"/>
              <a:t>Menores volumes no T4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 dirty="0"/>
              <a:t>Crescimento</a:t>
            </a:r>
          </a:p>
          <a:p>
            <a:pPr rtl="0"/>
            <a:endParaRPr lang="pt-BR" sz="1700" spc="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3257828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Capacidade de armazenamento do T4 prejudicada</a:t>
            </a:r>
          </a:p>
          <a:p>
            <a:pPr rtl="0"/>
            <a:r>
              <a:rPr lang="pt-BR" dirty="0"/>
              <a:t>Número limitado de armazéns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940466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5000"/>
              </a:lnSpc>
            </a:pPr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PROJETOS ATUAIS E PRINCIPAIS MÉTRICAS</a:t>
            </a:r>
            <a:endParaRPr lang="pt-BR" spc="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 STATUS </a:t>
            </a:r>
            <a:b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DO RELATÓRIO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graphicFrame>
        <p:nvGraphicFramePr>
          <p:cNvPr id="6" name="Tabela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98449"/>
              </p:ext>
            </p:extLst>
          </p:nvPr>
        </p:nvGraphicFramePr>
        <p:xfrm>
          <a:off x="722313" y="1947863"/>
          <a:ext cx="4635499" cy="2654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06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0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PRINCIPAIS PROJETOS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% CONCLUÍDO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Európio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90%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Bravo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70%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Peixinho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43%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PRINCIPAIS MÉTRICAS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graphicFrame>
        <p:nvGraphicFramePr>
          <p:cNvPr id="6" name="Espaço Reservado para Conteúdo 11" descr="Gráfico de barras">
            <a:extLst>
              <a:ext uri="{FF2B5EF4-FFF2-40B4-BE49-F238E27FC236}">
                <a16:creationId xmlns:a16="http://schemas.microsoft.com/office/drawing/2014/main" id="{DC7E3059-F68D-D8CA-6F6B-7BCCAC41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406518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9" y="676656"/>
            <a:ext cx="4236721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PENSANDO NO FUTURO </a:t>
            </a:r>
            <a:b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PARA 20XX</a:t>
            </a:r>
            <a:endParaRPr lang="pt-BR" spc="10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24740"/>
            <a:ext cx="4931664" cy="177838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LINHA DO TEMPO DE CRESCIMENTO ESTRATÉGICO</a:t>
            </a:r>
            <a:br>
              <a:rPr lang="pt-BR" sz="38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spc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T1: Espaços de alto crescimento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T2: Principais mercados em crescimento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Adquira parceiros internacionais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Expandir a capacidade do armazém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Longo prazo: empresa orientada a propósito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CONSTRUINDO UM FUTURO MELHOR, JUNTOS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spc="30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Contoso</a:t>
            </a:r>
            <a:endParaRPr lang="pt-BR" sz="2400" dirty="0">
              <a:latin typeface="Avenir Next LT Pro" panose="020B0504020202020204" pitchFamily="34" charset="77"/>
            </a:endParaRPr>
          </a:p>
          <a:p>
            <a:pPr rtl="0"/>
            <a:endParaRPr lang="pt-BR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âmera 8" descr="Objeto do Cameo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Perguntas </a:t>
            </a:r>
            <a:b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 Respostas</a:t>
            </a:r>
            <a:endParaRPr lang="pt-BR" spc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6416" y="5724144"/>
            <a:ext cx="3785616" cy="859536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Preencha nossa pesquisa pós-reunião</a:t>
            </a:r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19" descr="Objeto do Cameo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Lara Cardoso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>
                <a:solidFill>
                  <a:schemeClr val="bg1"/>
                </a:solidFill>
                <a:effectLst/>
                <a:latin typeface="Avenir Next LT Pro"/>
              </a:rPr>
              <a:t>PALESTRANTE E DIRETOR EXECUTIVO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 b="0">
                <a:solidFill>
                  <a:schemeClr val="bg1"/>
                </a:solidFill>
                <a:effectLst/>
                <a:latin typeface="Avenir Next LT Pro"/>
                <a:ea typeface="Source Sans Pro" panose="020B0503030403020204" pitchFamily="34" charset="0"/>
              </a:rPr>
              <a:t>Siga-me nas redes sociais </a:t>
            </a:r>
            <a:r>
              <a:rPr lang="pt-BR" sz="1400" b="0">
                <a:solidFill>
                  <a:schemeClr val="bg1"/>
                </a:solidFill>
                <a:latin typeface="Avenir Next LT Pro"/>
                <a:ea typeface="Source Sans Pro" panose="020B0503030403020204" pitchFamily="34" charset="0"/>
              </a:rPr>
              <a:t>&lt;AtSocialHandleHere&gt;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AGENDA</a:t>
            </a:r>
            <a:endParaRPr lang="pt-BR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Espaço Reservado para o Número do Slide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Apresentações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Pontos altos e baixos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Principais atualizações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Novas iniciativas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Fechamento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rtl="0"/>
            <a:endParaRPr lang="pt-BR" dirty="0"/>
          </a:p>
        </p:txBody>
      </p:sp>
      <p:sp>
        <p:nvSpPr>
          <p:cNvPr id="55" name="Espaço Reservado para Rodapé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/>
              <a:t>TODOS DA CONTOSO</a:t>
            </a:r>
          </a:p>
        </p:txBody>
      </p:sp>
      <p:pic>
        <p:nvPicPr>
          <p:cNvPr id="52" name="Câmera 51" descr="Objeto do Cameo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âmera 19" descr="Objeto do Cameo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" dirty="0"/>
              <a:t>LIDERANÇA DE 20XX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Novos funcionários e aniversários</a:t>
            </a:r>
          </a:p>
        </p:txBody>
      </p:sp>
      <p:sp>
        <p:nvSpPr>
          <p:cNvPr id="13" name="Forma Liv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âmera 57" descr="Objeto do Cameo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EQUIPE EXECUTIVA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6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CECIL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Presidente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YARA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CEO</a:t>
            </a:r>
          </a:p>
        </p:txBody>
      </p:sp>
      <p:pic>
        <p:nvPicPr>
          <p:cNvPr id="1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1534" y="5815584"/>
            <a:ext cx="2877180" cy="2194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GABRIELLE GONÇALVES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COO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HENRIQUE CASTRO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5"/>
            <a:ext cx="2313432" cy="7586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Marketing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âmera 20" descr="Objeto do Cameo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BEM-VINDO(A)</a:t>
            </a:r>
            <a:endParaRPr lang="pt-BR" dirty="0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DOMINIQUE OLIVEIRA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Produto</a:t>
            </a:r>
            <a:endParaRPr lang="pt-BR" sz="1400" b="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spc="0" dirty="0"/>
          </a:p>
        </p:txBody>
      </p:sp>
      <p:pic>
        <p:nvPicPr>
          <p:cNvPr id="29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latin typeface="Avenir Next LT Pro" panose="020B0504020202020204" pitchFamily="34" charset="77"/>
              </a:rPr>
              <a:t>CRIS BARROS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Designer de Produto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2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MICA PEREIRA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Estrategista de SEO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30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ÁLVARO ALMARAZ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5808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Desenvolvedor de Conteúdo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ANIVERSÁRIOS</a:t>
            </a:r>
            <a:endParaRPr lang="pt-BR" dirty="0"/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159104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1 ANO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5 ANOS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Cecil Lima</a:t>
                      </a:r>
                      <a:endParaRPr lang="pt-BR" sz="1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Gabrielle Gonçalves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</a:rPr>
                        <a:t>Lara Cardoso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Henrique Castro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v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40080"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“Grandes resultados exigem grandes ambições”</a:t>
            </a:r>
            <a:br>
              <a:rPr lang="pt-BR" spc="0" dirty="0"/>
            </a:br>
            <a:endParaRPr lang="pt-BR" spc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190" y="6336792"/>
            <a:ext cx="2688336" cy="2743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Heráclito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CONQUISTAS DE 20XX E OPORTU-NIDADES DE APRENDIZAGEM</a:t>
            </a:r>
            <a:endParaRPr lang="pt-BR" spc="0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66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{54075284-5F65-4561-8702-EA47600F16FB}tf22790323_win32</Template>
  <TotalTime>1</TotalTime>
  <Words>340</Words>
  <Application>Microsoft Office PowerPoint</Application>
  <PresentationFormat>Widescreen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Posterama</vt:lpstr>
      <vt:lpstr>Personalizado</vt:lpstr>
      <vt:lpstr>CONTOSO  TODOS</vt:lpstr>
      <vt:lpstr>Lara Cardoso </vt:lpstr>
      <vt:lpstr>AGENDA</vt:lpstr>
      <vt:lpstr>LIDERANÇA DE 20XX</vt:lpstr>
      <vt:lpstr>EQUIPE EXECUTIVA</vt:lpstr>
      <vt:lpstr>BEM-VINDO(A)</vt:lpstr>
      <vt:lpstr>ANIVERSÁRIOS</vt:lpstr>
      <vt:lpstr>“Grandes resultados exigem grandes ambições” </vt:lpstr>
      <vt:lpstr>CONQUISTAS DE 20XX E OPORTU-NIDADES DE APRENDIZAGEM</vt:lpstr>
      <vt:lpstr>PONTOS ALTOS DE 20XX</vt:lpstr>
      <vt:lpstr>PONTOS BAIXO DE 20XX</vt:lpstr>
      <vt:lpstr>PROJETOS ATUAIS E PRINCIPAIS MÉTRICAS</vt:lpstr>
      <vt:lpstr>PROJETO STATUS  DO RELATÓRIO </vt:lpstr>
      <vt:lpstr>PRINCIPAIS MÉTRICAS </vt:lpstr>
      <vt:lpstr>PENSANDO NO FUTURO  PARA 20XX</vt:lpstr>
      <vt:lpstr>LINHA DO TEMPO DE CRESCIMENTO ESTRATÉGICO </vt:lpstr>
      <vt:lpstr>CONSTRUINDO UM FUTURO MELHOR, JUNTOS</vt:lpstr>
      <vt:lpstr>Perguntas  e Respostas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 TODOS</dc:title>
  <dc:creator>Welton Azevedo</dc:creator>
  <cp:lastModifiedBy>Welton Azevedo</cp:lastModifiedBy>
  <cp:revision>1</cp:revision>
  <dcterms:created xsi:type="dcterms:W3CDTF">2023-12-13T23:32:11Z</dcterms:created>
  <dcterms:modified xsi:type="dcterms:W3CDTF">2023-12-13T23:33:41Z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