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0" r:id="rId3"/>
    <p:sldId id="285" r:id="rId4"/>
    <p:sldId id="287" r:id="rId5"/>
    <p:sldId id="286" r:id="rId6"/>
    <p:sldId id="295" r:id="rId7"/>
    <p:sldId id="284" r:id="rId8"/>
    <p:sldId id="288" r:id="rId9"/>
    <p:sldId id="289" r:id="rId10"/>
    <p:sldId id="294" r:id="rId11"/>
    <p:sldId id="296" r:id="rId12"/>
    <p:sldId id="293" r:id="rId13"/>
    <p:sldId id="290" r:id="rId14"/>
    <p:sldId id="291" r:id="rId15"/>
    <p:sldId id="292" r:id="rId16"/>
    <p:sldId id="267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916"/>
    <a:srgbClr val="153F16"/>
    <a:srgbClr val="008000"/>
    <a:srgbClr val="00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99" autoAdjust="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044E-6A88-4E8B-96BB-4F1F097E1AE7}" type="datetimeFigureOut">
              <a:rPr lang="pt-BR" smtClean="0"/>
              <a:pPr/>
              <a:t>06/12/2016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0B1B-8C97-4A36-B629-1A1B06FFBC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044E-6A88-4E8B-96BB-4F1F097E1AE7}" type="datetimeFigureOut">
              <a:rPr lang="pt-BR" smtClean="0"/>
              <a:pPr/>
              <a:t>06/12/2016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0B1B-8C97-4A36-B629-1A1B06FFBC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044E-6A88-4E8B-96BB-4F1F097E1AE7}" type="datetimeFigureOut">
              <a:rPr lang="pt-BR" smtClean="0"/>
              <a:pPr/>
              <a:t>06/12/2016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0B1B-8C97-4A36-B629-1A1B06FFBC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044E-6A88-4E8B-96BB-4F1F097E1AE7}" type="datetimeFigureOut">
              <a:rPr lang="pt-BR" smtClean="0"/>
              <a:pPr/>
              <a:t>06/12/2016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0B1B-8C97-4A36-B629-1A1B06FFBC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044E-6A88-4E8B-96BB-4F1F097E1AE7}" type="datetimeFigureOut">
              <a:rPr lang="pt-BR" smtClean="0"/>
              <a:pPr/>
              <a:t>06/12/2016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0B1B-8C97-4A36-B629-1A1B06FFBC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044E-6A88-4E8B-96BB-4F1F097E1AE7}" type="datetimeFigureOut">
              <a:rPr lang="pt-BR" smtClean="0"/>
              <a:pPr/>
              <a:t>06/12/2016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0B1B-8C97-4A36-B629-1A1B06FFBC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044E-6A88-4E8B-96BB-4F1F097E1AE7}" type="datetimeFigureOut">
              <a:rPr lang="pt-BR" smtClean="0"/>
              <a:pPr/>
              <a:t>06/12/2016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0B1B-8C97-4A36-B629-1A1B06FFBC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044E-6A88-4E8B-96BB-4F1F097E1AE7}" type="datetimeFigureOut">
              <a:rPr lang="pt-BR" smtClean="0"/>
              <a:pPr/>
              <a:t>06/12/2016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0B1B-8C97-4A36-B629-1A1B06FFBC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044E-6A88-4E8B-96BB-4F1F097E1AE7}" type="datetimeFigureOut">
              <a:rPr lang="pt-BR" smtClean="0"/>
              <a:pPr/>
              <a:t>06/12/2016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0B1B-8C97-4A36-B629-1A1B06FFBC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044E-6A88-4E8B-96BB-4F1F097E1AE7}" type="datetimeFigureOut">
              <a:rPr lang="pt-BR" smtClean="0"/>
              <a:pPr/>
              <a:t>06/12/2016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0B1B-8C97-4A36-B629-1A1B06FFBC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044E-6A88-4E8B-96BB-4F1F097E1AE7}" type="datetimeFigureOut">
              <a:rPr lang="pt-BR" smtClean="0"/>
              <a:pPr/>
              <a:t>06/12/2016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0B1B-8C97-4A36-B629-1A1B06FFBC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044E-6A88-4E8B-96BB-4F1F097E1AE7}" type="datetimeFigureOut">
              <a:rPr lang="pt-BR" smtClean="0"/>
              <a:pPr/>
              <a:t>06/12/2016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90B1B-8C97-4A36-B629-1A1B06FFBC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864096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rgbClr val="0D2916"/>
                </a:solidFill>
              </a:rPr>
              <a:t>FACULDADE PITÁGORAS DE BETIM</a:t>
            </a:r>
            <a:endParaRPr lang="pt-BR" sz="3200" b="1" dirty="0">
              <a:solidFill>
                <a:srgbClr val="0D2916"/>
              </a:solidFill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043608" y="3068960"/>
            <a:ext cx="7128792" cy="1800200"/>
          </a:xfrm>
        </p:spPr>
        <p:txBody>
          <a:bodyPr>
            <a:noAutofit/>
          </a:bodyPr>
          <a:lstStyle/>
          <a:p>
            <a:r>
              <a:rPr lang="pt-BR" sz="3600" b="1" u="sng" dirty="0">
                <a:solidFill>
                  <a:srgbClr val="0D29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ROBÓTICA: </a:t>
            </a:r>
            <a:r>
              <a:rPr lang="pt-BR" sz="3600" b="1" u="sng" dirty="0" smtClean="0">
                <a:solidFill>
                  <a:srgbClr val="0D29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de um robô e uso da inteligência artificial.</a:t>
            </a:r>
          </a:p>
          <a:p>
            <a:endParaRPr lang="pt-BR" sz="36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44" y="2566065"/>
            <a:ext cx="8136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Trabalho de Conclusão de Curso em Ciência da Computação</a:t>
            </a:r>
            <a:endParaRPr lang="pt-B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ítulo 4"/>
          <p:cNvSpPr txBox="1">
            <a:spLocks/>
          </p:cNvSpPr>
          <p:nvPr/>
        </p:nvSpPr>
        <p:spPr>
          <a:xfrm>
            <a:off x="1475656" y="5157192"/>
            <a:ext cx="6984776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rgbClr val="0D29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Welvis da Silva Moreira</a:t>
            </a:r>
          </a:p>
          <a:p>
            <a:pPr algn="r"/>
            <a:r>
              <a:rPr lang="pt-BR" sz="2400" dirty="0">
                <a:solidFill>
                  <a:srgbClr val="0D29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Orientador: Edson Wu </a:t>
            </a:r>
            <a:r>
              <a:rPr lang="pt-BR" sz="2400" dirty="0" err="1">
                <a:solidFill>
                  <a:srgbClr val="0D29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</a:t>
            </a:r>
            <a:r>
              <a:rPr lang="pt-BR" sz="2400" dirty="0">
                <a:solidFill>
                  <a:srgbClr val="0D29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dirty="0" err="1">
                <a:solidFill>
                  <a:srgbClr val="0D29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Yhe</a:t>
            </a:r>
            <a:endParaRPr lang="pt-BR" sz="2400" dirty="0">
              <a:solidFill>
                <a:srgbClr val="0D291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m 7" descr="logo-pitago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88640"/>
            <a:ext cx="1354573" cy="15744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10840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s-ES" b="1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Robótica industrial mundial</a:t>
            </a:r>
            <a:endParaRPr lang="pt-BR" b="1" dirty="0">
              <a:solidFill>
                <a:srgbClr val="153F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43306" y="6072206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JUSTIFICATIVA	10</a:t>
            </a:r>
            <a:endParaRPr lang="pt-BR" b="1" i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7544" y="1496582"/>
            <a:ext cx="8352928" cy="4956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/>
            <a:endParaRPr kumimoji="0" lang="pt-BR" sz="2400" i="0" u="none" strike="noStrike" kern="1200" cap="none" spc="0" normalizeH="0" baseline="0" noProof="0" dirty="0" smtClean="0">
              <a:ln>
                <a:noFill/>
              </a:ln>
              <a:solidFill>
                <a:srgbClr val="0D2916"/>
              </a:solidFill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m 4" descr="original_ranking_robotic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19" y="1357298"/>
            <a:ext cx="6104277" cy="458338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714480" y="5786454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smtClean="0"/>
              <a:t>Fonte: IRF (Federação Internacional de Robótica), 2010.</a:t>
            </a:r>
            <a:endParaRPr lang="pt-BR" sz="1600" i="1" dirty="0"/>
          </a:p>
        </p:txBody>
      </p:sp>
      <p:sp>
        <p:nvSpPr>
          <p:cNvPr id="9" name="Retângulo 8"/>
          <p:cNvSpPr/>
          <p:nvPr/>
        </p:nvSpPr>
        <p:spPr>
          <a:xfrm>
            <a:off x="772179" y="1375934"/>
            <a:ext cx="10137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/>
              <a:t>Figura 5 - </a:t>
            </a:r>
            <a:endParaRPr lang="pt-BR" sz="1600" b="1" dirty="0"/>
          </a:p>
        </p:txBody>
      </p:sp>
    </p:spTree>
    <p:extLst>
      <p:ext uri="{BB962C8B-B14F-4D97-AF65-F5344CB8AC3E}">
        <p14:creationId xmlns="" xmlns:p14="http://schemas.microsoft.com/office/powerpoint/2010/main" val="352160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s-ES" b="1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Robótica industrial mundial</a:t>
            </a:r>
            <a:endParaRPr lang="pt-BR" b="1" dirty="0">
              <a:solidFill>
                <a:srgbClr val="153F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43306" y="6072206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JUSTIFICATIVA	11</a:t>
            </a:r>
            <a:endParaRPr lang="pt-BR" b="1" i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7544" y="1496582"/>
            <a:ext cx="8352928" cy="4956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/>
            <a:endParaRPr kumimoji="0" lang="pt-BR" sz="2400" i="0" u="none" strike="noStrike" kern="1200" cap="none" spc="0" normalizeH="0" baseline="0" noProof="0" dirty="0" smtClean="0">
              <a:ln>
                <a:noFill/>
              </a:ln>
              <a:solidFill>
                <a:srgbClr val="0D2916"/>
              </a:solidFill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14480" y="5786454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smtClean="0">
                <a:latin typeface="+mj-lt"/>
                <a:cs typeface="Arial" pitchFamily="34" charset="0"/>
              </a:rPr>
              <a:t>Fonte: IRF (Federação Internacional de Robótica), 2010.</a:t>
            </a:r>
            <a:endParaRPr lang="pt-BR" sz="1600" i="1" dirty="0">
              <a:latin typeface="+mj-lt"/>
              <a:cs typeface="Arial" pitchFamily="34" charset="0"/>
            </a:endParaRPr>
          </a:p>
        </p:txBody>
      </p:sp>
      <p:pic>
        <p:nvPicPr>
          <p:cNvPr id="9" name="Imagem 8" descr="AO-AA051_wsjamd_NS_2015040519194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153739"/>
            <a:ext cx="7207783" cy="46327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2160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buying.baxterx29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8" y="2571744"/>
            <a:ext cx="2286016" cy="327229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s-ES" b="1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O caso do Robô Braxter</a:t>
            </a:r>
            <a:endParaRPr lang="pt-BR" b="1" dirty="0">
              <a:solidFill>
                <a:srgbClr val="153F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43306" y="6072206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JUSTIFICATIVA	12</a:t>
            </a:r>
            <a:endParaRPr lang="pt-BR" b="1" i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7544" y="1496582"/>
            <a:ext cx="8352928" cy="4956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173038" algn="just">
              <a:lnSpc>
                <a:spcPct val="150000"/>
              </a:lnSpc>
              <a:buFont typeface="Arial" pitchFamily="34" charset="0"/>
              <a:buChar char="•"/>
            </a:pPr>
            <a:r>
              <a:rPr kumimoji="0" lang="pt-BR" sz="2800" i="0" u="none" strike="noStrike" kern="1200" cap="none" spc="0" normalizeH="0" noProof="0" dirty="0" smtClean="0">
                <a:ln>
                  <a:noFill/>
                </a:ln>
                <a:solidFill>
                  <a:srgbClr val="0D2916"/>
                </a:solidFill>
                <a:uLnTx/>
                <a:uFillTx/>
                <a:latin typeface="Arial" pitchFamily="34" charset="0"/>
                <a:cs typeface="Arial" pitchFamily="34" charset="0"/>
              </a:rPr>
              <a:t>Braço robótico comum inicialmente;</a:t>
            </a:r>
          </a:p>
          <a:p>
            <a:pPr indent="1730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0D2916"/>
                </a:solidFill>
                <a:latin typeface="Arial" pitchFamily="34" charset="0"/>
                <a:cs typeface="Arial" pitchFamily="34" charset="0"/>
              </a:rPr>
              <a:t>Desenvolvidos por especialista em IA.</a:t>
            </a:r>
            <a:endParaRPr kumimoji="0" lang="pt-BR" sz="2800" i="0" u="none" strike="noStrike" kern="1200" cap="none" spc="0" normalizeH="0" noProof="0" dirty="0" smtClean="0">
              <a:ln>
                <a:noFill/>
              </a:ln>
              <a:solidFill>
                <a:srgbClr val="0D2916"/>
              </a:solidFill>
              <a:uLnTx/>
              <a:uFillTx/>
              <a:latin typeface="Arial" pitchFamily="34" charset="0"/>
              <a:cs typeface="Arial" pitchFamily="34" charset="0"/>
            </a:endParaRPr>
          </a:p>
          <a:p>
            <a:pPr indent="1730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0D2916"/>
                </a:solidFill>
                <a:latin typeface="Arial" pitchFamily="34" charset="0"/>
                <a:cs typeface="Arial" pitchFamily="34" charset="0"/>
              </a:rPr>
              <a:t>Sistema de aprendizagem 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>
                <a:solidFill>
                  <a:srgbClr val="0D2916"/>
                </a:solidFill>
                <a:latin typeface="Arial" pitchFamily="34" charset="0"/>
                <a:cs typeface="Arial" pitchFamily="34" charset="0"/>
              </a:rPr>
              <a:t>complexo (Redes Neurais);</a:t>
            </a:r>
          </a:p>
          <a:p>
            <a:pPr indent="1730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0D2916"/>
                </a:solidFill>
                <a:latin typeface="Arial" pitchFamily="34" charset="0"/>
                <a:cs typeface="Arial" pitchFamily="34" charset="0"/>
              </a:rPr>
              <a:t>Baixo custo, USD$ 22.000;</a:t>
            </a:r>
          </a:p>
          <a:p>
            <a:pPr indent="2667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0D2916"/>
                </a:solidFill>
                <a:latin typeface="Arial" pitchFamily="34" charset="0"/>
                <a:cs typeface="Arial" pitchFamily="34" charset="0"/>
              </a:rPr>
              <a:t>Autonomia;</a:t>
            </a:r>
          </a:p>
          <a:p>
            <a:pPr algn="just">
              <a:lnSpc>
                <a:spcPct val="150000"/>
              </a:lnSpc>
            </a:pPr>
            <a:endParaRPr lang="pt-BR" sz="2800" dirty="0" smtClean="0">
              <a:solidFill>
                <a:srgbClr val="0D2916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kumimoji="0" lang="pt-BR" sz="2800" i="0" u="none" strike="noStrike" kern="1200" cap="none" spc="0" normalizeH="0" noProof="0" dirty="0" smtClean="0">
              <a:ln>
                <a:noFill/>
              </a:ln>
              <a:solidFill>
                <a:srgbClr val="0D2916"/>
              </a:solidFill>
              <a:uLnTx/>
              <a:uFillTx/>
              <a:latin typeface="Arial" pitchFamily="34" charset="0"/>
              <a:cs typeface="Arial" pitchFamily="34" charset="0"/>
            </a:endParaRPr>
          </a:p>
          <a:p>
            <a:pPr algn="just"/>
            <a:endParaRPr kumimoji="0" lang="pt-BR" sz="2800" i="0" u="none" strike="noStrike" kern="1200" cap="none" spc="0" normalizeH="0" noProof="0" dirty="0" smtClean="0">
              <a:ln>
                <a:noFill/>
              </a:ln>
              <a:solidFill>
                <a:srgbClr val="0D2916"/>
              </a:solidFill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160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s-ES" b="1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Metodologia</a:t>
            </a:r>
            <a:endParaRPr lang="pt-BR" b="1" dirty="0">
              <a:solidFill>
                <a:srgbClr val="153F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43306" y="6072206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METODOLOGIA	13</a:t>
            </a:r>
            <a:endParaRPr lang="pt-BR" b="1" i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7544" y="1496582"/>
            <a:ext cx="8352928" cy="4956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D29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PESQUISA</a:t>
            </a:r>
            <a:r>
              <a:rPr kumimoji="0" lang="pt-BR" sz="2800" b="1" i="0" u="none" strike="noStrike" kern="1200" cap="none" spc="0" normalizeH="0" noProof="0" dirty="0" smtClean="0">
                <a:ln>
                  <a:noFill/>
                </a:ln>
                <a:solidFill>
                  <a:srgbClr val="0D29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 BIBLIOGRÁFICA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800" dirty="0" smtClean="0">
                <a:solidFill>
                  <a:srgbClr val="0D2916"/>
                </a:solidFill>
                <a:latin typeface="Arial" pitchFamily="34" charset="0"/>
                <a:cs typeface="Arial" pitchFamily="34" charset="0"/>
              </a:rPr>
              <a:t>Livros;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800" dirty="0" smtClean="0">
                <a:solidFill>
                  <a:srgbClr val="0D2916"/>
                </a:solidFill>
                <a:latin typeface="Arial" pitchFamily="34" charset="0"/>
                <a:cs typeface="Arial" pitchFamily="34" charset="0"/>
              </a:rPr>
              <a:t>Artigos acadêmicos;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800" dirty="0" smtClean="0">
                <a:solidFill>
                  <a:srgbClr val="0D2916"/>
                </a:solidFill>
                <a:latin typeface="Arial" pitchFamily="34" charset="0"/>
                <a:cs typeface="Arial" pitchFamily="34" charset="0"/>
              </a:rPr>
              <a:t>Teses e trabalhos científicos;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800" dirty="0" smtClean="0">
                <a:solidFill>
                  <a:srgbClr val="0D2916"/>
                </a:solidFill>
                <a:latin typeface="Arial" pitchFamily="34" charset="0"/>
                <a:cs typeface="Arial" pitchFamily="34" charset="0"/>
              </a:rPr>
              <a:t>Pesquisa de internet em sites relacionados ao       assunto abordado.</a:t>
            </a:r>
            <a:endParaRPr kumimoji="0" lang="pt-BR" sz="2800" i="0" u="none" strike="noStrike" kern="1200" cap="none" spc="0" normalizeH="0" noProof="0" dirty="0" smtClean="0">
              <a:ln>
                <a:noFill/>
              </a:ln>
              <a:solidFill>
                <a:srgbClr val="0D2916"/>
              </a:solidFill>
              <a:uLnTx/>
              <a:uFillTx/>
              <a:latin typeface="Arial" pitchFamily="34" charset="0"/>
              <a:cs typeface="Arial" pitchFamily="34" charset="0"/>
            </a:endParaRPr>
          </a:p>
          <a:p>
            <a:pPr algn="just"/>
            <a:endParaRPr kumimoji="0" lang="pt-BR" sz="2800" i="0" u="none" strike="noStrike" kern="1200" cap="none" spc="0" normalizeH="0" noProof="0" dirty="0" smtClean="0">
              <a:ln>
                <a:noFill/>
              </a:ln>
              <a:solidFill>
                <a:srgbClr val="0D2916"/>
              </a:solidFill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160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s-ES" b="1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Resultados e Discussão</a:t>
            </a:r>
            <a:endParaRPr lang="pt-BR" b="1" dirty="0">
              <a:solidFill>
                <a:srgbClr val="153F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43306" y="6072206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E DISCUSSÃO	14</a:t>
            </a:r>
            <a:endParaRPr lang="pt-BR" b="1" i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7544" y="1496582"/>
            <a:ext cx="8352928" cy="4956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just"/>
            <a:r>
              <a:rPr kumimoji="0" lang="pt-BR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D2916"/>
                </a:solidFill>
                <a:uLnTx/>
                <a:uFillTx/>
                <a:latin typeface="Arial" pitchFamily="34" charset="0"/>
                <a:cs typeface="Arial" pitchFamily="34" charset="0"/>
              </a:rPr>
              <a:t>Verificou-se a grande importância</a:t>
            </a:r>
            <a:r>
              <a:rPr kumimoji="0" lang="pt-BR" sz="2800" i="0" u="none" strike="noStrike" kern="1200" cap="none" spc="0" normalizeH="0" noProof="0" dirty="0" smtClean="0">
                <a:ln>
                  <a:noFill/>
                </a:ln>
                <a:solidFill>
                  <a:srgbClr val="0D2916"/>
                </a:solidFill>
                <a:uLnTx/>
                <a:uFillTx/>
                <a:latin typeface="Arial" pitchFamily="34" charset="0"/>
                <a:cs typeface="Arial" pitchFamily="34" charset="0"/>
              </a:rPr>
              <a:t> do robô industrial, bem como a necessidade de mão-de-obra especializada para desenvolvimento dessa tecnologia.</a:t>
            </a:r>
          </a:p>
          <a:p>
            <a:pPr algn="just"/>
            <a:endParaRPr kumimoji="0" lang="pt-BR" sz="2800" i="0" u="none" strike="noStrike" kern="1200" cap="none" spc="0" normalizeH="0" noProof="0" dirty="0" smtClean="0">
              <a:ln>
                <a:noFill/>
              </a:ln>
              <a:solidFill>
                <a:srgbClr val="0D2916"/>
              </a:solidFill>
              <a:uLnTx/>
              <a:uFillTx/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 smtClean="0">
                <a:solidFill>
                  <a:srgbClr val="0D2916"/>
                </a:solidFill>
                <a:latin typeface="Arial" pitchFamily="34" charset="0"/>
                <a:cs typeface="Arial" pitchFamily="34" charset="0"/>
              </a:rPr>
              <a:t>Apresentou-se a grande evolução dos braços mecânicos que estão tomando cada vez mais formas e características humanas.</a:t>
            </a:r>
          </a:p>
          <a:p>
            <a:pPr algn="just"/>
            <a:endParaRPr lang="pt-BR" sz="2800" dirty="0" smtClean="0">
              <a:solidFill>
                <a:srgbClr val="0D2916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 smtClean="0">
                <a:solidFill>
                  <a:srgbClr val="0D2916"/>
                </a:solidFill>
                <a:latin typeface="Arial" pitchFamily="34" charset="0"/>
                <a:cs typeface="Arial" pitchFamily="34" charset="0"/>
              </a:rPr>
              <a:t>Conclui-se que o investimento na robótica industrial alavanca a economia de grandes países e que a inteligência artificial e computação são fundamentais esse resultado.</a:t>
            </a:r>
          </a:p>
          <a:p>
            <a:pPr algn="just"/>
            <a:r>
              <a:rPr kumimoji="0" lang="pt-BR" sz="2800" i="0" u="none" strike="noStrike" kern="1200" cap="none" spc="0" normalizeH="0" noProof="0" dirty="0" smtClean="0">
                <a:ln>
                  <a:noFill/>
                </a:ln>
                <a:solidFill>
                  <a:srgbClr val="0D2916"/>
                </a:solidFill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endParaRPr kumimoji="0" lang="pt-BR" sz="2400" i="0" u="none" strike="noStrike" kern="1200" cap="none" spc="0" normalizeH="0" baseline="0" noProof="0" dirty="0" smtClean="0">
              <a:ln>
                <a:noFill/>
              </a:ln>
              <a:solidFill>
                <a:srgbClr val="0D2916"/>
              </a:solidFill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160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s-ES" b="1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Considerações finais</a:t>
            </a:r>
            <a:endParaRPr lang="pt-BR" b="1" dirty="0">
              <a:solidFill>
                <a:srgbClr val="153F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43306" y="6072206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CONSIDERAÇÕES FINAIS 	15</a:t>
            </a:r>
            <a:endParaRPr lang="pt-BR" b="1" i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7544" y="1496582"/>
            <a:ext cx="8352928" cy="4956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pt-BR" sz="2800" dirty="0" smtClean="0">
                <a:solidFill>
                  <a:srgbClr val="0D2916"/>
                </a:solidFill>
                <a:latin typeface="Arial" pitchFamily="34" charset="0"/>
                <a:cs typeface="Arial" pitchFamily="34" charset="0"/>
              </a:rPr>
              <a:t>O trabalho buscou apresentar conceitos e dados que comprovam a grande necessidade da ciência da computação no setor industrial, motivado pelo impulsionamento da econômia dos países que investem neste segmento. Apresentou resultado caso de sucesso, o Braxter, que faz uso da IA para facilitar o trabalho nas industrias, com autonomia que lhe cabe, bem como o aprendizado de atividades desempenhadas por humanos.</a:t>
            </a:r>
            <a:endParaRPr kumimoji="0" lang="pt-BR" sz="2400" i="0" u="none" strike="noStrike" kern="1200" cap="none" spc="0" normalizeH="0" baseline="0" noProof="0" dirty="0" smtClean="0">
              <a:ln>
                <a:noFill/>
              </a:ln>
              <a:solidFill>
                <a:srgbClr val="0D2916"/>
              </a:solidFill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160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57298"/>
            <a:ext cx="8856984" cy="4899574"/>
          </a:xfrm>
        </p:spPr>
        <p:txBody>
          <a:bodyPr>
            <a:noAutofit/>
          </a:bodyPr>
          <a:lstStyle/>
          <a:p>
            <a:pPr algn="just"/>
            <a:r>
              <a:rPr lang="pt-BR" sz="2000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RUSSEL, Stuart; NORVIG, Peter. </a:t>
            </a:r>
            <a:r>
              <a:rPr lang="pt-BR" sz="2000" b="1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Inteligência Artificial</a:t>
            </a:r>
            <a:r>
              <a:rPr lang="pt-BR" sz="2000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. 2. Ed. Rio de </a:t>
            </a:r>
            <a:r>
              <a:rPr lang="pt-BR" sz="2000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Janeiro: Campos</a:t>
            </a:r>
            <a:r>
              <a:rPr lang="pt-BR" sz="2000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, 2004.</a:t>
            </a:r>
          </a:p>
          <a:p>
            <a:pPr algn="just"/>
            <a:r>
              <a:rPr lang="pt-BR" sz="2000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FU, K.S., GONZALES, R.C., LEE, C.S.G., </a:t>
            </a:r>
            <a:r>
              <a:rPr lang="pt-BR" sz="2000" b="1" dirty="0" err="1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Robotics</a:t>
            </a:r>
            <a:r>
              <a:rPr lang="pt-BR" sz="2000" b="1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pt-BR" sz="2000" b="1" dirty="0" err="1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Control</a:t>
            </a:r>
            <a:r>
              <a:rPr lang="pt-BR" sz="2000" b="1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pt-BR" sz="2000" b="1" dirty="0" err="1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Sensing</a:t>
            </a:r>
            <a:r>
              <a:rPr lang="pt-BR" sz="2000" b="1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, Vision </a:t>
            </a:r>
            <a:r>
              <a:rPr lang="pt-BR" sz="2000" b="1" dirty="0" err="1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pt-BR" sz="2000" b="1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Intelligence</a:t>
            </a:r>
            <a:r>
              <a:rPr lang="en-US" sz="2000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, McGraw-Hill Book Inc., International Edition, 1 ed., New York, 1987.</a:t>
            </a:r>
          </a:p>
          <a:p>
            <a:pPr algn="just"/>
            <a:r>
              <a:rPr lang="en-US" sz="2000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RIVIN</a:t>
            </a:r>
            <a:r>
              <a:rPr lang="en-US" sz="2000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, E</a:t>
            </a:r>
            <a:r>
              <a:rPr lang="en-US" sz="2000" b="1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., </a:t>
            </a:r>
            <a:r>
              <a:rPr lang="en-US" sz="2000" b="1" i="1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Mechanical Design of Robots</a:t>
            </a:r>
            <a:r>
              <a:rPr lang="en-US" sz="2000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, 1 ed., McGraw-Hill Inc., New York, 1988.</a:t>
            </a:r>
          </a:p>
          <a:p>
            <a:pPr algn="just"/>
            <a:r>
              <a:rPr lang="it-IT" sz="2000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SCHIAVICCO, L., SICILIANO, B., </a:t>
            </a:r>
            <a:r>
              <a:rPr lang="it-IT" sz="2000" b="1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Robótica Industriale - Modellistica e </a:t>
            </a:r>
            <a:r>
              <a:rPr lang="it-IT" sz="2000" b="1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Controllo di </a:t>
            </a:r>
            <a:r>
              <a:rPr lang="it-IT" sz="2000" b="1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Manipolatori</a:t>
            </a:r>
            <a:r>
              <a:rPr lang="it-IT" sz="2000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, 1 ed., McGraw-Hill Inc., Milano, 1995.</a:t>
            </a:r>
          </a:p>
          <a:p>
            <a:pPr algn="just"/>
            <a:r>
              <a:rPr lang="pt-BR" sz="2000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RITA, DALVA JANINE, </a:t>
            </a:r>
            <a:r>
              <a:rPr lang="pt-BR" sz="2000" b="1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Controle de Processos Usando Redes Neurais </a:t>
            </a:r>
            <a:r>
              <a:rPr lang="pt-BR" sz="2000" b="1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Artificiais: Uma Aplicação Experimental</a:t>
            </a:r>
            <a:r>
              <a:rPr lang="pt-BR" sz="2000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pt-BR" sz="2000" dirty="0" err="1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Florinaópolis</a:t>
            </a:r>
            <a:r>
              <a:rPr lang="pt-BR" sz="2000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: UFSC, 1995, 80p., Dissertação de</a:t>
            </a:r>
          </a:p>
          <a:p>
            <a:pPr algn="just"/>
            <a:r>
              <a:rPr lang="pt-BR" sz="2000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Mestrado em Engenharia Química, Universidade Federal de Santa Catarina, 1995.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/>
          <a:lstStyle/>
          <a:p>
            <a:pPr algn="l"/>
            <a:r>
              <a:rPr lang="pt-BR" b="1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Referências Bibliográficas </a:t>
            </a:r>
            <a:endParaRPr lang="pt-BR" b="1" dirty="0">
              <a:solidFill>
                <a:srgbClr val="153F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43306" y="6072206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 BIBLIOGRÁFICAS</a:t>
            </a:r>
            <a:r>
              <a:rPr lang="pt-BR" i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16</a:t>
            </a:r>
            <a:endParaRPr lang="pt-BR" b="1" i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357298"/>
            <a:ext cx="8856984" cy="5143536"/>
          </a:xfrm>
        </p:spPr>
        <p:txBody>
          <a:bodyPr>
            <a:normAutofit/>
          </a:bodyPr>
          <a:lstStyle/>
          <a:p>
            <a:pPr lvl="1"/>
            <a:r>
              <a:rPr lang="pt-BR" sz="3200" dirty="0" smtClean="0">
                <a:solidFill>
                  <a:srgbClr val="153F16"/>
                </a:solidFill>
              </a:rPr>
              <a:t>Introdução						3	         </a:t>
            </a:r>
          </a:p>
          <a:p>
            <a:pPr lvl="1"/>
            <a:r>
              <a:rPr lang="pt-BR" sz="3200" dirty="0" smtClean="0">
                <a:solidFill>
                  <a:srgbClr val="153F16"/>
                </a:solidFill>
              </a:rPr>
              <a:t>Objetivo						8</a:t>
            </a:r>
          </a:p>
          <a:p>
            <a:pPr lvl="1"/>
            <a:r>
              <a:rPr lang="es-ES" sz="3200" dirty="0" smtClean="0">
                <a:solidFill>
                  <a:srgbClr val="153F16"/>
                </a:solidFill>
              </a:rPr>
              <a:t>Justificativa 					5	         </a:t>
            </a:r>
          </a:p>
          <a:p>
            <a:pPr lvl="1"/>
            <a:r>
              <a:rPr lang="es-ES" sz="3200" dirty="0" smtClean="0">
                <a:solidFill>
                  <a:srgbClr val="153F16"/>
                </a:solidFill>
              </a:rPr>
              <a:t>Metodologia					13</a:t>
            </a:r>
          </a:p>
          <a:p>
            <a:pPr lvl="1"/>
            <a:r>
              <a:rPr lang="es-ES" sz="3200" dirty="0" smtClean="0">
                <a:solidFill>
                  <a:srgbClr val="153F16"/>
                </a:solidFill>
              </a:rPr>
              <a:t>Resultados e Discussão	</a:t>
            </a:r>
            <a:r>
              <a:rPr lang="es-ES" sz="3200" dirty="0">
                <a:solidFill>
                  <a:srgbClr val="153F16"/>
                </a:solidFill>
              </a:rPr>
              <a:t>			</a:t>
            </a:r>
            <a:r>
              <a:rPr lang="es-ES" sz="3200" dirty="0" smtClean="0">
                <a:solidFill>
                  <a:srgbClr val="153F16"/>
                </a:solidFill>
              </a:rPr>
              <a:t>14        </a:t>
            </a:r>
          </a:p>
          <a:p>
            <a:pPr lvl="1"/>
            <a:r>
              <a:rPr lang="es-ES" sz="3200" dirty="0" smtClean="0">
                <a:solidFill>
                  <a:srgbClr val="153F16"/>
                </a:solidFill>
              </a:rPr>
              <a:t>Considerações finais				15</a:t>
            </a:r>
            <a:endParaRPr lang="pt-BR" sz="3200" dirty="0" smtClean="0">
              <a:solidFill>
                <a:srgbClr val="153F16"/>
              </a:solidFill>
            </a:endParaRPr>
          </a:p>
          <a:p>
            <a:pPr lvl="1"/>
            <a:r>
              <a:rPr lang="pt-BR" sz="3200" dirty="0" smtClean="0">
                <a:solidFill>
                  <a:srgbClr val="153F16"/>
                </a:solidFill>
              </a:rPr>
              <a:t>Referências Bibliográficas		        	16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153F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Sumario</a:t>
            </a:r>
            <a:endParaRPr lang="pt-BR" b="1" dirty="0">
              <a:solidFill>
                <a:srgbClr val="153F16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pt-BR" b="1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Introdução</a:t>
            </a:r>
            <a:endParaRPr lang="pt-BR" b="1" dirty="0">
              <a:solidFill>
                <a:srgbClr val="153F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43306" y="6072206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	3</a:t>
            </a:r>
            <a:endParaRPr lang="pt-BR" b="1" i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79512" y="1268760"/>
            <a:ext cx="8712968" cy="4956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spcBef>
                <a:spcPct val="20000"/>
              </a:spcBef>
              <a:defRPr/>
            </a:pPr>
            <a:r>
              <a:rPr lang="pt-BR" sz="3500" b="1" u="sng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História da Robótica</a:t>
            </a:r>
          </a:p>
          <a:p>
            <a:pPr marL="571500" lvl="0" indent="-57150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pt-BR" sz="3000" b="1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Grécia </a:t>
            </a:r>
            <a:r>
              <a:rPr lang="pt-BR" sz="3000" b="1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antiga.</a:t>
            </a:r>
          </a:p>
          <a:p>
            <a:pPr marL="571500" lvl="0" indent="-57150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pt-BR" sz="3000" b="1" u="sng" dirty="0" smtClean="0">
              <a:solidFill>
                <a:srgbClr val="153F16"/>
              </a:solidFill>
              <a:latin typeface="Arial" pitchFamily="34" charset="0"/>
              <a:cs typeface="Arial" pitchFamily="34" charset="0"/>
            </a:endParaRPr>
          </a:p>
          <a:p>
            <a:pPr marL="633413" lvl="0" indent="-633413" algn="just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ES" sz="3000" b="1" dirty="0" err="1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Issac</a:t>
            </a:r>
            <a:r>
              <a:rPr lang="es-ES" sz="3000" b="1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3000" b="1" dirty="0" err="1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Asimov</a:t>
            </a:r>
            <a:r>
              <a:rPr lang="es-ES" sz="3000" b="1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, 1941.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es-ES" sz="3000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      Palavra tcheca:</a:t>
            </a:r>
            <a:r>
              <a:rPr lang="es-ES" sz="3000" b="1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pt-BR" sz="3000" i="1" dirty="0" smtClean="0">
                <a:latin typeface="Arial" pitchFamily="34" charset="0"/>
                <a:cs typeface="Arial" pitchFamily="34" charset="0"/>
              </a:rPr>
              <a:t>robota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“, “trabalhos forçados“.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3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pt-BR" sz="3000" b="1" dirty="0" smtClean="0">
                <a:latin typeface="Arial" pitchFamily="34" charset="0"/>
                <a:cs typeface="Arial" pitchFamily="34" charset="0"/>
              </a:rPr>
              <a:t>Charles Babbage, meados século XIX.</a:t>
            </a:r>
          </a:p>
          <a:p>
            <a:r>
              <a:rPr lang="es-ES" sz="3000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3000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     Revolução Industrial. </a:t>
            </a:r>
          </a:p>
          <a:p>
            <a:r>
              <a:rPr lang="es-ES" sz="3000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3000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Principios da Ciencia da Computação.</a:t>
            </a:r>
            <a:endParaRPr lang="pt-BR" sz="3000" dirty="0" smtClean="0">
              <a:solidFill>
                <a:srgbClr val="153F1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08356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pt-BR" b="1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Robótica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643306" y="6072206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	4</a:t>
            </a:r>
            <a:endParaRPr lang="pt-BR" b="1" i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79512" y="1268760"/>
            <a:ext cx="8712968" cy="4956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pt-BR" sz="3200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Ramo </a:t>
            </a:r>
            <a:r>
              <a:rPr lang="pt-BR" sz="3200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da </a:t>
            </a:r>
            <a:r>
              <a:rPr lang="pt-BR" sz="3200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informática que </a:t>
            </a:r>
            <a:r>
              <a:rPr lang="pt-BR" sz="3200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abrange computadores, robôs e programação </a:t>
            </a:r>
            <a:r>
              <a:rPr lang="pt-BR" sz="3200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computacional.</a:t>
            </a:r>
          </a:p>
          <a:p>
            <a:pPr algn="just"/>
            <a:endParaRPr lang="pt-BR" sz="3200" dirty="0" smtClean="0">
              <a:solidFill>
                <a:srgbClr val="153F16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Nos dias atuais </a:t>
            </a:r>
            <a:r>
              <a:rPr lang="pt-BR" sz="2400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refere-se a </a:t>
            </a:r>
            <a:r>
              <a:rPr lang="pt-BR" sz="2400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sistemas: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pt-BR" sz="3200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Partes </a:t>
            </a:r>
            <a:r>
              <a:rPr lang="pt-BR" sz="3200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mecânicas automatizadas </a:t>
            </a:r>
            <a:r>
              <a:rPr lang="pt-BR" sz="3200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e controladas </a:t>
            </a:r>
            <a:r>
              <a:rPr lang="pt-BR" sz="3200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por circuitos integrados </a:t>
            </a:r>
            <a:r>
              <a:rPr lang="pt-BR" sz="3200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eletrônicos. </a:t>
            </a:r>
          </a:p>
          <a:p>
            <a:pPr algn="just"/>
            <a:r>
              <a:rPr lang="pt-BR" sz="2400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Transformando-se: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pt-BR" sz="3200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Sistemas mecânicos </a:t>
            </a:r>
            <a:r>
              <a:rPr lang="pt-BR" sz="3200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motorizados, controlados manualmente </a:t>
            </a:r>
            <a:r>
              <a:rPr lang="pt-BR" sz="3200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ou automaticamente </a:t>
            </a:r>
            <a:r>
              <a:rPr lang="pt-BR" sz="3200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por </a:t>
            </a:r>
            <a:r>
              <a:rPr lang="pt-BR" sz="3200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circuitos elétricos</a:t>
            </a:r>
            <a:r>
              <a:rPr lang="pt-BR" sz="3200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.</a:t>
            </a:r>
            <a:endParaRPr kumimoji="0" lang="pt-BR" sz="2400" i="0" u="none" strike="noStrike" kern="1200" cap="none" spc="0" normalizeH="0" baseline="0" noProof="0" dirty="0" smtClean="0">
              <a:ln>
                <a:noFill/>
              </a:ln>
              <a:solidFill>
                <a:srgbClr val="153F16"/>
              </a:solidFill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1525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pt-BR" b="1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Robôs Industriais</a:t>
            </a:r>
            <a:endParaRPr lang="pt-BR" b="1" dirty="0">
              <a:solidFill>
                <a:srgbClr val="153F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43306" y="6072206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	5</a:t>
            </a:r>
            <a:endParaRPr lang="pt-BR" b="1" i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79512" y="1268760"/>
            <a:ext cx="8712968" cy="4956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pt-BR" sz="3000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Robôs </a:t>
            </a:r>
            <a:r>
              <a:rPr lang="pt-BR" sz="3000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são maquinas que imitam a vida, o comportamento humano ou alguma atividade que inicialmente poderia ser desempenhada por um ser humano</a:t>
            </a:r>
            <a:r>
              <a:rPr lang="pt-BR" sz="3000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. Três leis:</a:t>
            </a:r>
          </a:p>
          <a:p>
            <a:pPr marL="457200" indent="-457200" algn="just">
              <a:buFont typeface="Wingdings" pitchFamily="2" charset="2"/>
              <a:buChar char="ü"/>
            </a:pPr>
            <a:endParaRPr lang="pt-BR" sz="30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endParaRPr lang="pt-BR" sz="3000" dirty="0">
              <a:solidFill>
                <a:srgbClr val="153F16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pt-BR" sz="3200" dirty="0" smtClean="0">
              <a:solidFill>
                <a:srgbClr val="153F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67544" y="3282657"/>
            <a:ext cx="581896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endParaRPr lang="pt-BR" sz="2800" dirty="0" smtClean="0">
              <a:solidFill>
                <a:srgbClr val="0D2916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0D2916"/>
                </a:solidFill>
                <a:latin typeface="Arial" pitchFamily="34" charset="0"/>
                <a:cs typeface="Arial" pitchFamily="34" charset="0"/>
              </a:rPr>
              <a:t>Não </a:t>
            </a:r>
            <a:r>
              <a:rPr lang="pt-BR" sz="2800" dirty="0">
                <a:solidFill>
                  <a:srgbClr val="0D2916"/>
                </a:solidFill>
                <a:latin typeface="Arial" pitchFamily="34" charset="0"/>
                <a:cs typeface="Arial" pitchFamily="34" charset="0"/>
              </a:rPr>
              <a:t>pode ferir um ser humano</a:t>
            </a:r>
            <a:r>
              <a:rPr lang="pt-BR" sz="2800" dirty="0" smtClean="0">
                <a:solidFill>
                  <a:srgbClr val="0D2916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0D2916"/>
                </a:solidFill>
                <a:latin typeface="Arial" pitchFamily="34" charset="0"/>
                <a:cs typeface="Arial" pitchFamily="34" charset="0"/>
              </a:rPr>
              <a:t>Deve </a:t>
            </a:r>
            <a:r>
              <a:rPr lang="pt-BR" sz="2800" dirty="0">
                <a:solidFill>
                  <a:srgbClr val="0D2916"/>
                </a:solidFill>
                <a:latin typeface="Arial" pitchFamily="34" charset="0"/>
                <a:cs typeface="Arial" pitchFamily="34" charset="0"/>
              </a:rPr>
              <a:t>obedecer às ordens que lhe sejam orientadas</a:t>
            </a:r>
            <a:r>
              <a:rPr lang="pt-BR" sz="2800" dirty="0" smtClean="0">
                <a:solidFill>
                  <a:srgbClr val="0D2916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s-ES" sz="2800" dirty="0" smtClean="0">
                <a:solidFill>
                  <a:srgbClr val="0D2916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pt-BR" sz="2800" dirty="0" err="1">
                <a:solidFill>
                  <a:srgbClr val="0D2916"/>
                </a:solidFill>
                <a:latin typeface="Arial" pitchFamily="34" charset="0"/>
                <a:cs typeface="Arial" pitchFamily="34" charset="0"/>
              </a:rPr>
              <a:t>eve</a:t>
            </a:r>
            <a:r>
              <a:rPr lang="pt-BR" sz="2800" dirty="0">
                <a:solidFill>
                  <a:srgbClr val="0D2916"/>
                </a:solidFill>
                <a:latin typeface="Arial" pitchFamily="34" charset="0"/>
                <a:cs typeface="Arial" pitchFamily="34" charset="0"/>
              </a:rPr>
              <a:t> proteger sua própria existência</a:t>
            </a:r>
            <a:r>
              <a:rPr lang="pt-BR" sz="2800" dirty="0" smtClean="0">
                <a:solidFill>
                  <a:srgbClr val="0D2916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algn="just"/>
            <a:r>
              <a:rPr lang="pt-BR" sz="2800" i="1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    (</a:t>
            </a:r>
            <a:r>
              <a:rPr lang="pt-BR" sz="2800" i="1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ISAAC ASIMOV, 1988).</a:t>
            </a:r>
            <a:r>
              <a:rPr lang="pt-BR" sz="2800" b="1" dirty="0">
                <a:solidFill>
                  <a:srgbClr val="153F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pt-BR" sz="2800" b="1" dirty="0">
              <a:solidFill>
                <a:srgbClr val="153F16"/>
              </a:solidFill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2" y="3075371"/>
            <a:ext cx="2260414" cy="285396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286512" y="5857892"/>
            <a:ext cx="2643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 smtClean="0"/>
              <a:t>Fonte: </a:t>
            </a:r>
            <a:r>
              <a:rPr lang="pt-BR" sz="1600" i="1" dirty="0" smtClean="0"/>
              <a:t>maxmotion.com.</a:t>
            </a:r>
            <a:r>
              <a:rPr lang="pt-BR" sz="1600" i="1" dirty="0" err="1" smtClean="0"/>
              <a:t>br</a:t>
            </a:r>
            <a:endParaRPr lang="pt-BR" sz="1600" i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6286512" y="2786058"/>
            <a:ext cx="2643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smtClean="0"/>
              <a:t>Figura 1 – Robô Industrial</a:t>
            </a:r>
            <a:endParaRPr lang="pt-BR" sz="1600" i="1" dirty="0"/>
          </a:p>
        </p:txBody>
      </p:sp>
    </p:spTree>
    <p:extLst>
      <p:ext uri="{BB962C8B-B14F-4D97-AF65-F5344CB8AC3E}">
        <p14:creationId xmlns="" xmlns:p14="http://schemas.microsoft.com/office/powerpoint/2010/main" val="1704368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pt-BR" b="1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Elementos de um Robôs</a:t>
            </a:r>
            <a:endParaRPr lang="pt-BR" b="1" dirty="0">
              <a:solidFill>
                <a:srgbClr val="153F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43306" y="6072206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	6</a:t>
            </a:r>
            <a:endParaRPr lang="pt-BR" b="1" i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79512" y="1268760"/>
            <a:ext cx="8712968" cy="4956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just"/>
            <a:endParaRPr lang="pt-BR" sz="30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endParaRPr lang="pt-BR" sz="3000" dirty="0">
              <a:solidFill>
                <a:srgbClr val="153F16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pt-BR" sz="3200" dirty="0" smtClean="0">
              <a:solidFill>
                <a:srgbClr val="153F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71472" y="1500174"/>
            <a:ext cx="3571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0D2916"/>
                </a:solidFill>
              </a:rPr>
              <a:t>Corpo</a:t>
            </a:r>
          </a:p>
          <a:p>
            <a:pPr indent="358775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0D2916"/>
                </a:solidFill>
              </a:rPr>
              <a:t>Juntas</a:t>
            </a:r>
          </a:p>
          <a:p>
            <a:pPr indent="358775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0D2916"/>
                </a:solidFill>
              </a:rPr>
              <a:t>Sistema de Transmissão</a:t>
            </a:r>
          </a:p>
          <a:p>
            <a:pPr indent="358775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0D2916"/>
                </a:solidFill>
              </a:rPr>
              <a:t>Atuadores</a:t>
            </a:r>
          </a:p>
          <a:p>
            <a:pPr indent="358775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0D2916"/>
                </a:solidFill>
              </a:rPr>
              <a:t>Sensores</a:t>
            </a:r>
          </a:p>
          <a:p>
            <a:pPr indent="358775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0D2916"/>
                </a:solidFill>
              </a:rPr>
              <a:t>Unidade de Controle</a:t>
            </a:r>
          </a:p>
          <a:p>
            <a:pPr indent="358775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0D2916"/>
                </a:solidFill>
              </a:rPr>
              <a:t>Unidade de Potencia.</a:t>
            </a:r>
          </a:p>
          <a:p>
            <a:pPr indent="358775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0D2916"/>
                </a:solidFill>
              </a:rPr>
              <a:t>Efetuador.</a:t>
            </a:r>
            <a:endParaRPr lang="pt-BR" sz="2400" dirty="0">
              <a:solidFill>
                <a:srgbClr val="0D2916"/>
              </a:solidFill>
            </a:endParaRPr>
          </a:p>
        </p:txBody>
      </p:sp>
      <p:pic>
        <p:nvPicPr>
          <p:cNvPr id="11" name="Imagem 10" descr="robo-para-soldagem-panasonic-serie-tawersg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85926"/>
            <a:ext cx="3524268" cy="3524268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429256" y="5019272"/>
            <a:ext cx="2643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 smtClean="0"/>
              <a:t>Fonte: </a:t>
            </a:r>
            <a:r>
              <a:rPr lang="pt-BR" sz="1600" dirty="0" smtClean="0"/>
              <a:t>WEGNEZ, 2004.</a:t>
            </a:r>
            <a:endParaRPr lang="pt-BR" sz="1600" i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500694" y="1804562"/>
            <a:ext cx="2643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smtClean="0"/>
              <a:t>Figura 2 – Robô Industrial</a:t>
            </a:r>
            <a:endParaRPr lang="pt-BR" sz="1600" i="1" dirty="0"/>
          </a:p>
        </p:txBody>
      </p:sp>
    </p:spTree>
    <p:extLst>
      <p:ext uri="{BB962C8B-B14F-4D97-AF65-F5344CB8AC3E}">
        <p14:creationId xmlns="" xmlns:p14="http://schemas.microsoft.com/office/powerpoint/2010/main" val="1704368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s-ES" b="1" dirty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Inteligência Artificial</a:t>
            </a:r>
            <a:endParaRPr lang="pt-BR" b="1" dirty="0">
              <a:solidFill>
                <a:srgbClr val="153F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43306" y="6072206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	7</a:t>
            </a:r>
            <a:endParaRPr lang="pt-BR" b="1" i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7544" y="1496582"/>
            <a:ext cx="8352928" cy="4956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pt-BR" sz="2800" dirty="0" smtClean="0">
                <a:solidFill>
                  <a:srgbClr val="0D2916"/>
                </a:solidFill>
              </a:rPr>
              <a:t>“É criar sistemas que possuem inteligência: máquinas que são capazes de perceber, aprender e raciocinar como humanos, além de outros aspectos, tais como: consciência própria, habilidades sociais e julgamentos.”</a:t>
            </a:r>
            <a:r>
              <a:rPr lang="pt-BR" sz="3200" dirty="0" smtClean="0">
                <a:solidFill>
                  <a:srgbClr val="0D2916"/>
                </a:solidFill>
              </a:rPr>
              <a:t> (Stephen Hawking, 1999)</a:t>
            </a:r>
            <a:r>
              <a:rPr lang="pt-BR" sz="3200" i="1" dirty="0" smtClean="0">
                <a:solidFill>
                  <a:srgbClr val="0D2916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pt-BR" sz="3200" dirty="0" smtClean="0">
                <a:solidFill>
                  <a:srgbClr val="0D29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kumimoji="0" lang="pt-BR" sz="2400" i="0" u="none" strike="noStrike" kern="1200" cap="none" spc="0" normalizeH="0" baseline="0" noProof="0" dirty="0" smtClean="0">
              <a:ln>
                <a:noFill/>
              </a:ln>
              <a:solidFill>
                <a:srgbClr val="0D2916"/>
              </a:solidFill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m 4" descr="3650995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086" y="4071942"/>
            <a:ext cx="2247997" cy="2347908"/>
          </a:xfrm>
          <a:prstGeom prst="rect">
            <a:avLst/>
          </a:prstGeom>
        </p:spPr>
      </p:pic>
      <p:pic>
        <p:nvPicPr>
          <p:cNvPr id="7" name="Imagem 6" descr="image1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3929066"/>
            <a:ext cx="3652840" cy="195321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715008" y="5857892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 smtClean="0"/>
              <a:t>Fonte: </a:t>
            </a:r>
            <a:r>
              <a:rPr lang="pt-BR" sz="1600" i="1" dirty="0" smtClean="0"/>
              <a:t>RUSSEL, 2004.</a:t>
            </a:r>
            <a:endParaRPr lang="pt-BR" sz="1600" i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628" y="3559734"/>
            <a:ext cx="371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smtClean="0"/>
              <a:t>Figura 4 - Um Modelo de Redes Neurais.</a:t>
            </a:r>
            <a:endParaRPr lang="pt-BR" sz="1600" i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000100" y="3786190"/>
            <a:ext cx="371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smtClean="0"/>
              <a:t>Figura 3 – Cérebro Artificial X Humano.</a:t>
            </a:r>
            <a:endParaRPr lang="pt-BR" sz="1600" i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714480" y="6143644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 smtClean="0"/>
              <a:t>Fonte: </a:t>
            </a:r>
            <a:r>
              <a:rPr lang="pt-BR" sz="1600" i="1" dirty="0" smtClean="0"/>
              <a:t>RUSSEL, 2004.</a:t>
            </a:r>
            <a:endParaRPr lang="pt-BR" sz="1600" i="1" dirty="0"/>
          </a:p>
        </p:txBody>
      </p:sp>
    </p:spTree>
    <p:extLst>
      <p:ext uri="{BB962C8B-B14F-4D97-AF65-F5344CB8AC3E}">
        <p14:creationId xmlns="" xmlns:p14="http://schemas.microsoft.com/office/powerpoint/2010/main" val="352160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s-ES" b="1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Objetivo</a:t>
            </a:r>
            <a:endParaRPr lang="pt-BR" b="1" dirty="0">
              <a:solidFill>
                <a:srgbClr val="153F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43306" y="6072206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	8</a:t>
            </a:r>
            <a:endParaRPr lang="pt-BR" b="1" i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7544" y="1496582"/>
            <a:ext cx="8352928" cy="4956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358775" algn="just">
              <a:buFont typeface="Wingdings" pitchFamily="2" charset="2"/>
              <a:buChar char="Ø"/>
            </a:pPr>
            <a:r>
              <a:rPr lang="pt-BR" sz="2800" dirty="0" smtClean="0">
                <a:solidFill>
                  <a:srgbClr val="0D2916"/>
                </a:solidFill>
              </a:rPr>
              <a:t>Demonstrar como a </a:t>
            </a:r>
            <a:r>
              <a:rPr lang="pt-BR" sz="2800" dirty="0" smtClean="0">
                <a:solidFill>
                  <a:srgbClr val="0D2916"/>
                </a:solidFill>
              </a:rPr>
              <a:t>robótica pode </a:t>
            </a:r>
            <a:r>
              <a:rPr lang="pt-BR" sz="2800" dirty="0" smtClean="0">
                <a:solidFill>
                  <a:srgbClr val="0D2916"/>
                </a:solidFill>
              </a:rPr>
              <a:t>ajudar no crescimento da produção industrial por meio do uso da </a:t>
            </a:r>
            <a:r>
              <a:rPr lang="pt-BR" sz="2800" dirty="0" smtClean="0">
                <a:solidFill>
                  <a:srgbClr val="0D2916"/>
                </a:solidFill>
              </a:rPr>
              <a:t>inteligência </a:t>
            </a:r>
            <a:r>
              <a:rPr lang="pt-BR" sz="2800" dirty="0" smtClean="0">
                <a:solidFill>
                  <a:srgbClr val="0D2916"/>
                </a:solidFill>
              </a:rPr>
              <a:t>artificial</a:t>
            </a:r>
            <a:r>
              <a:rPr lang="pt-BR" sz="2800" dirty="0" smtClean="0">
                <a:solidFill>
                  <a:srgbClr val="0D2916"/>
                </a:solidFill>
              </a:rPr>
              <a:t>.</a:t>
            </a:r>
            <a:endParaRPr lang="pt-BR" sz="2800" dirty="0" smtClean="0">
              <a:solidFill>
                <a:srgbClr val="0D2916"/>
              </a:solidFill>
            </a:endParaRPr>
          </a:p>
          <a:p>
            <a:pPr algn="just"/>
            <a:endParaRPr lang="pt-BR" sz="2800" dirty="0" smtClean="0">
              <a:solidFill>
                <a:srgbClr val="0D2916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D2916"/>
                </a:solidFill>
                <a:uLnTx/>
                <a:uFillTx/>
                <a:latin typeface="Arial" pitchFamily="34" charset="0"/>
                <a:cs typeface="Arial" pitchFamily="34" charset="0"/>
              </a:rPr>
              <a:t>GERAL:</a:t>
            </a:r>
            <a:r>
              <a:rPr kumimoji="0" lang="pt-BR" sz="2800" b="1" i="0" u="none" strike="noStrike" kern="1200" cap="none" spc="0" normalizeH="0" noProof="0" dirty="0" smtClean="0">
                <a:ln>
                  <a:noFill/>
                </a:ln>
                <a:solidFill>
                  <a:srgbClr val="0D2916"/>
                </a:solidFill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pt-BR" sz="2800" i="0" u="none" strike="noStrike" kern="1200" cap="none" spc="0" normalizeH="0" noProof="0" dirty="0" smtClean="0">
                <a:ln>
                  <a:noFill/>
                </a:ln>
                <a:solidFill>
                  <a:srgbClr val="0D2916"/>
                </a:solidFill>
                <a:uLnTx/>
                <a:uFillTx/>
                <a:latin typeface="Arial" pitchFamily="34" charset="0"/>
                <a:cs typeface="Arial" pitchFamily="34" charset="0"/>
              </a:rPr>
              <a:t>Estimular investimento de profissionais da computação na robótica.</a:t>
            </a:r>
          </a:p>
          <a:p>
            <a:pPr algn="just"/>
            <a:endParaRPr lang="pt-BR" sz="2800" baseline="0" dirty="0" smtClean="0">
              <a:solidFill>
                <a:srgbClr val="0D2916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kumimoji="0" lang="pt-BR" sz="2800" b="1" i="0" u="none" strike="noStrike" kern="1200" cap="none" spc="0" normalizeH="0" noProof="0" dirty="0" smtClean="0">
                <a:ln>
                  <a:noFill/>
                </a:ln>
                <a:solidFill>
                  <a:srgbClr val="0D2916"/>
                </a:solidFill>
                <a:uLnTx/>
                <a:uFillTx/>
                <a:latin typeface="Arial" pitchFamily="34" charset="0"/>
                <a:cs typeface="Arial" pitchFamily="34" charset="0"/>
              </a:rPr>
              <a:t>ESPECÍFICO: </a:t>
            </a:r>
            <a:r>
              <a:rPr kumimoji="0" lang="pt-BR" sz="2800" i="0" u="none" strike="noStrike" kern="1200" cap="none" spc="0" normalizeH="0" noProof="0" dirty="0" smtClean="0">
                <a:ln>
                  <a:noFill/>
                </a:ln>
                <a:solidFill>
                  <a:srgbClr val="0D2916"/>
                </a:solidFill>
                <a:uLnTx/>
                <a:uFillTx/>
                <a:latin typeface="Arial" pitchFamily="34" charset="0"/>
                <a:cs typeface="Arial" pitchFamily="34" charset="0"/>
              </a:rPr>
              <a:t>Relacionar a dependência da robótica industrial com a computação.</a:t>
            </a:r>
            <a:endParaRPr kumimoji="0" lang="pt-BR" sz="2400" i="0" u="none" strike="noStrike" kern="1200" cap="none" spc="0" normalizeH="0" baseline="0" noProof="0" dirty="0" smtClean="0">
              <a:ln>
                <a:noFill/>
              </a:ln>
              <a:solidFill>
                <a:srgbClr val="0D2916"/>
              </a:solidFill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160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s-ES" b="1" dirty="0" smtClean="0">
                <a:solidFill>
                  <a:srgbClr val="153F16"/>
                </a:solidFill>
                <a:latin typeface="Arial" pitchFamily="34" charset="0"/>
                <a:cs typeface="Arial" pitchFamily="34" charset="0"/>
              </a:rPr>
              <a:t>Justificativa</a:t>
            </a:r>
            <a:endParaRPr lang="pt-BR" b="1" dirty="0">
              <a:solidFill>
                <a:srgbClr val="153F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43306" y="6072206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JUSTIFICATIVA	9</a:t>
            </a:r>
            <a:endParaRPr lang="pt-BR" b="1" i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7544" y="1496582"/>
            <a:ext cx="8352928" cy="4956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450850" algn="just">
              <a:buFont typeface="Wingdings" pitchFamily="2" charset="2"/>
              <a:buChar char="Ø"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D2916"/>
                </a:solidFill>
                <a:uLnTx/>
                <a:uFillTx/>
                <a:latin typeface="Arial" pitchFamily="34" charset="0"/>
                <a:cs typeface="Arial" pitchFamily="34" charset="0"/>
              </a:rPr>
              <a:t>INDUSTRIA</a:t>
            </a:r>
          </a:p>
          <a:p>
            <a:pPr algn="just"/>
            <a:r>
              <a:rPr lang="pt-BR" sz="2800" dirty="0" smtClean="0">
                <a:solidFill>
                  <a:srgbClr val="0D2916"/>
                </a:solidFill>
                <a:latin typeface="Arial" pitchFamily="34" charset="0"/>
                <a:cs typeface="Arial" pitchFamily="34" charset="0"/>
              </a:rPr>
              <a:t>	Aprofundar e evoluir o crescimento econômico industrial por meio de avanços na robótica. </a:t>
            </a:r>
          </a:p>
          <a:p>
            <a:pPr algn="just"/>
            <a:endParaRPr lang="pt-BR" sz="2800" dirty="0" smtClean="0">
              <a:solidFill>
                <a:srgbClr val="0D2916"/>
              </a:solidFill>
              <a:latin typeface="Arial" pitchFamily="34" charset="0"/>
              <a:cs typeface="Arial" pitchFamily="34" charset="0"/>
            </a:endParaRPr>
          </a:p>
          <a:p>
            <a:pPr indent="450850" algn="just">
              <a:buFont typeface="Wingdings" pitchFamily="2" charset="2"/>
              <a:buChar char="Ø"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D2916"/>
                </a:solidFill>
                <a:uLnTx/>
                <a:uFillTx/>
                <a:latin typeface="Arial" pitchFamily="34" charset="0"/>
                <a:cs typeface="Arial" pitchFamily="34" charset="0"/>
              </a:rPr>
              <a:t>SOCIEDADE</a:t>
            </a:r>
          </a:p>
          <a:p>
            <a:pPr algn="just"/>
            <a:r>
              <a:rPr lang="pt-BR" sz="2800" dirty="0" smtClean="0">
                <a:solidFill>
                  <a:srgbClr val="0D2916"/>
                </a:solidFill>
                <a:latin typeface="Arial" pitchFamily="34" charset="0"/>
                <a:cs typeface="Arial" pitchFamily="34" charset="0"/>
              </a:rPr>
              <a:t>	Promover o crescimento produtivo e consequentemente o crescimento consumidor.</a:t>
            </a:r>
          </a:p>
          <a:p>
            <a:pPr algn="just"/>
            <a:endParaRPr kumimoji="0" lang="pt-BR" sz="2400" i="0" u="none" strike="noStrike" kern="1200" cap="none" spc="0" normalizeH="0" baseline="0" noProof="0" dirty="0" smtClean="0">
              <a:ln>
                <a:noFill/>
              </a:ln>
              <a:solidFill>
                <a:srgbClr val="0D2916"/>
              </a:solidFill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160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7853974</TotalTime>
  <Words>724</Words>
  <Application>Microsoft Office PowerPoint</Application>
  <PresentationFormat>Apresentação na tela (4:3)</PresentationFormat>
  <Paragraphs>119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FACULDADE PITÁGORAS DE BETIM</vt:lpstr>
      <vt:lpstr>Sumario</vt:lpstr>
      <vt:lpstr>Introdução</vt:lpstr>
      <vt:lpstr>Robótica</vt:lpstr>
      <vt:lpstr>Robôs Industriais</vt:lpstr>
      <vt:lpstr>Elementos de um Robôs</vt:lpstr>
      <vt:lpstr>Inteligência Artificial</vt:lpstr>
      <vt:lpstr>Objetivo</vt:lpstr>
      <vt:lpstr>Justificativa</vt:lpstr>
      <vt:lpstr>Robótica industrial mundial</vt:lpstr>
      <vt:lpstr>Robótica industrial mundial</vt:lpstr>
      <vt:lpstr>O caso do Robô Braxter</vt:lpstr>
      <vt:lpstr>Metodologia</vt:lpstr>
      <vt:lpstr>Resultados e Discussão</vt:lpstr>
      <vt:lpstr>Considerações finais</vt:lpstr>
      <vt:lpstr>Referências Bibliográficas </vt:lpstr>
    </vt:vector>
  </TitlesOfParts>
  <Company>KRYPTON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 Análise de Algoritmo</dc:title>
  <dc:creator>Windows®7</dc:creator>
  <cp:lastModifiedBy>DW</cp:lastModifiedBy>
  <cp:revision>102</cp:revision>
  <dcterms:created xsi:type="dcterms:W3CDTF">2015-04-14T01:48:14Z</dcterms:created>
  <dcterms:modified xsi:type="dcterms:W3CDTF">2016-12-06T17:55:05Z</dcterms:modified>
</cp:coreProperties>
</file>