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277" r:id="rId3"/>
    <p:sldId id="279" r:id="rId4"/>
    <p:sldId id="329" r:id="rId5"/>
    <p:sldId id="281" r:id="rId6"/>
    <p:sldId id="333" r:id="rId7"/>
    <p:sldId id="330" r:id="rId8"/>
    <p:sldId id="332" r:id="rId9"/>
    <p:sldId id="334" r:id="rId10"/>
    <p:sldId id="335" r:id="rId11"/>
    <p:sldId id="336" r:id="rId12"/>
    <p:sldId id="337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340" r:id="rId21"/>
    <p:sldId id="339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34" autoAdjust="0"/>
    <p:restoredTop sz="91577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00971-5C3C-474C-9455-041A89AAE33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571EB98-D91A-4EC8-8115-ADC2611B9BA7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4000" dirty="0" smtClean="0"/>
            <a:t>A revelação de Deus ao Homem</a:t>
          </a:r>
          <a:endParaRPr lang="pt-BR" sz="4000" dirty="0"/>
        </a:p>
      </dgm:t>
    </dgm:pt>
    <dgm:pt modelId="{D1240AD5-69C1-43B1-BD76-1530A2DF871F}" type="parTrans" cxnId="{54F1B4DA-FAAD-4610-A3F4-87DDA9CF52B1}">
      <dgm:prSet/>
      <dgm:spPr/>
      <dgm:t>
        <a:bodyPr/>
        <a:lstStyle/>
        <a:p>
          <a:endParaRPr lang="pt-BR"/>
        </a:p>
      </dgm:t>
    </dgm:pt>
    <dgm:pt modelId="{D838B81E-0BB4-4617-8912-D4D400934D36}" type="sibTrans" cxnId="{54F1B4DA-FAAD-4610-A3F4-87DDA9CF52B1}">
      <dgm:prSet/>
      <dgm:spPr/>
      <dgm:t>
        <a:bodyPr/>
        <a:lstStyle/>
        <a:p>
          <a:endParaRPr lang="pt-BR"/>
        </a:p>
      </dgm:t>
    </dgm:pt>
    <dgm:pt modelId="{6FF7BAE9-AE75-4909-B024-33623D81AA06}">
      <dgm:prSet phldrT="[Texto]"/>
      <dgm:spPr/>
      <dgm:t>
        <a:bodyPr/>
        <a:lstStyle/>
        <a:p>
          <a:r>
            <a:rPr lang="pt-BR" dirty="0" smtClean="0"/>
            <a:t>Através das Obras que Ele criou (</a:t>
          </a:r>
          <a:r>
            <a:rPr lang="pt-BR" dirty="0" err="1" smtClean="0"/>
            <a:t>Rm</a:t>
          </a:r>
          <a:r>
            <a:rPr lang="pt-BR" dirty="0" smtClean="0"/>
            <a:t> 1.20, </a:t>
          </a:r>
          <a:r>
            <a:rPr lang="pt-BR" dirty="0" err="1" smtClean="0"/>
            <a:t>Sl</a:t>
          </a:r>
          <a:r>
            <a:rPr lang="pt-BR" dirty="0" smtClean="0"/>
            <a:t> 19.1-6)</a:t>
          </a:r>
          <a:endParaRPr lang="pt-BR" dirty="0"/>
        </a:p>
      </dgm:t>
    </dgm:pt>
    <dgm:pt modelId="{81D5728F-37B1-4734-B80B-4EAFDB0FFD99}" type="parTrans" cxnId="{F97BBD0C-C6FD-482D-B2F8-3EB0F22F3CA4}">
      <dgm:prSet/>
      <dgm:spPr/>
      <dgm:t>
        <a:bodyPr/>
        <a:lstStyle/>
        <a:p>
          <a:endParaRPr lang="pt-BR"/>
        </a:p>
      </dgm:t>
    </dgm:pt>
    <dgm:pt modelId="{5EC314F8-B9D3-4C6E-A55D-359CA1BB77CB}" type="sibTrans" cxnId="{F97BBD0C-C6FD-482D-B2F8-3EB0F22F3CA4}">
      <dgm:prSet/>
      <dgm:spPr/>
      <dgm:t>
        <a:bodyPr/>
        <a:lstStyle/>
        <a:p>
          <a:endParaRPr lang="pt-BR"/>
        </a:p>
      </dgm:t>
    </dgm:pt>
    <dgm:pt modelId="{AB58BDE0-9B13-466C-B5DE-477E29D4552B}">
      <dgm:prSet phldrT="[Texto]"/>
      <dgm:spPr/>
      <dgm:t>
        <a:bodyPr/>
        <a:lstStyle/>
        <a:p>
          <a:r>
            <a:rPr lang="pt-BR" dirty="0" smtClean="0"/>
            <a:t>E a maior delas – Sua Palavra (Escrituras)</a:t>
          </a:r>
          <a:endParaRPr lang="pt-BR" dirty="0"/>
        </a:p>
      </dgm:t>
    </dgm:pt>
    <dgm:pt modelId="{3660D60E-87F0-4926-82CA-754B8A0B85B2}" type="parTrans" cxnId="{30F2453A-CF95-4103-BBF8-84094A6C29DB}">
      <dgm:prSet/>
      <dgm:spPr/>
      <dgm:t>
        <a:bodyPr/>
        <a:lstStyle/>
        <a:p>
          <a:endParaRPr lang="pt-BR"/>
        </a:p>
      </dgm:t>
    </dgm:pt>
    <dgm:pt modelId="{4E5471C6-BDC6-4652-80FF-0A29EA0C2481}" type="sibTrans" cxnId="{30F2453A-CF95-4103-BBF8-84094A6C29DB}">
      <dgm:prSet/>
      <dgm:spPr/>
      <dgm:t>
        <a:bodyPr/>
        <a:lstStyle/>
        <a:p>
          <a:endParaRPr lang="pt-BR"/>
        </a:p>
      </dgm:t>
    </dgm:pt>
    <dgm:pt modelId="{F6FE0A2F-DF9D-4869-BE04-51B504BB77A1}">
      <dgm:prSet phldrT="[Texto]"/>
      <dgm:spPr/>
      <dgm:t>
        <a:bodyPr/>
        <a:lstStyle/>
        <a:p>
          <a:r>
            <a:rPr lang="pt-BR" u="sng" dirty="0" smtClean="0">
              <a:solidFill>
                <a:srgbClr val="FF0000"/>
              </a:solidFill>
            </a:rPr>
            <a:t>Revelação Dupla</a:t>
          </a:r>
          <a:endParaRPr lang="pt-BR" u="sng" dirty="0">
            <a:solidFill>
              <a:srgbClr val="FF0000"/>
            </a:solidFill>
          </a:endParaRPr>
        </a:p>
      </dgm:t>
    </dgm:pt>
    <dgm:pt modelId="{817EBD27-CA16-4BA2-A4C8-51108005DB7E}" type="parTrans" cxnId="{F10620CD-990E-4D4A-94BD-0BF9D4A04F16}">
      <dgm:prSet/>
      <dgm:spPr/>
      <dgm:t>
        <a:bodyPr/>
        <a:lstStyle/>
        <a:p>
          <a:endParaRPr lang="pt-BR"/>
        </a:p>
      </dgm:t>
    </dgm:pt>
    <dgm:pt modelId="{3C54D95D-9B97-436B-AC23-1FF337C07F4F}" type="sibTrans" cxnId="{F10620CD-990E-4D4A-94BD-0BF9D4A04F16}">
      <dgm:prSet/>
      <dgm:spPr/>
      <dgm:t>
        <a:bodyPr/>
        <a:lstStyle/>
        <a:p>
          <a:endParaRPr lang="pt-BR"/>
        </a:p>
      </dgm:t>
    </dgm:pt>
    <dgm:pt modelId="{23E4F135-130F-4F95-95A9-A485C3FB6A58}">
      <dgm:prSet phldrT="[Texto]"/>
      <dgm:spPr/>
      <dgm:t>
        <a:bodyPr/>
        <a:lstStyle/>
        <a:p>
          <a:r>
            <a:rPr lang="pt-BR" dirty="0" smtClean="0"/>
            <a:t>Palavra Escrita - Bíblia</a:t>
          </a:r>
          <a:endParaRPr lang="pt-BR" dirty="0"/>
        </a:p>
      </dgm:t>
    </dgm:pt>
    <dgm:pt modelId="{C1D5E3A8-467B-4C32-874A-7238A470694F}" type="parTrans" cxnId="{444ACACA-1B4D-43AD-A4FC-D40C77670120}">
      <dgm:prSet/>
      <dgm:spPr/>
      <dgm:t>
        <a:bodyPr/>
        <a:lstStyle/>
        <a:p>
          <a:endParaRPr lang="pt-BR"/>
        </a:p>
      </dgm:t>
    </dgm:pt>
    <dgm:pt modelId="{EE14A323-FC09-48C5-AE96-875934F16860}" type="sibTrans" cxnId="{444ACACA-1B4D-43AD-A4FC-D40C77670120}">
      <dgm:prSet/>
      <dgm:spPr/>
      <dgm:t>
        <a:bodyPr/>
        <a:lstStyle/>
        <a:p>
          <a:endParaRPr lang="pt-BR"/>
        </a:p>
      </dgm:t>
    </dgm:pt>
    <dgm:pt modelId="{5DEDD8FA-D7E8-4B84-A214-DE21F8F8B46F}">
      <dgm:prSet phldrT="[Texto]"/>
      <dgm:spPr/>
      <dgm:t>
        <a:bodyPr/>
        <a:lstStyle/>
        <a:p>
          <a:r>
            <a:rPr lang="pt-BR" dirty="0" smtClean="0"/>
            <a:t>Palavra Viva - Jesus</a:t>
          </a:r>
          <a:endParaRPr lang="pt-BR" dirty="0"/>
        </a:p>
      </dgm:t>
    </dgm:pt>
    <dgm:pt modelId="{5346884C-F3B2-448C-A71B-361520CF4EA2}" type="parTrans" cxnId="{0A7772B2-D13F-434A-BD93-BDA056F95083}">
      <dgm:prSet/>
      <dgm:spPr/>
      <dgm:t>
        <a:bodyPr/>
        <a:lstStyle/>
        <a:p>
          <a:endParaRPr lang="pt-BR"/>
        </a:p>
      </dgm:t>
    </dgm:pt>
    <dgm:pt modelId="{A1C9272E-D6A2-4C5C-AE20-BFBF75D4F9D6}" type="sibTrans" cxnId="{0A7772B2-D13F-434A-BD93-BDA056F95083}">
      <dgm:prSet/>
      <dgm:spPr/>
      <dgm:t>
        <a:bodyPr/>
        <a:lstStyle/>
        <a:p>
          <a:endParaRPr lang="pt-BR"/>
        </a:p>
      </dgm:t>
    </dgm:pt>
    <dgm:pt modelId="{29E48594-561A-4483-B411-A337A13F2AAA}" type="pres">
      <dgm:prSet presAssocID="{1F500971-5C3C-474C-9455-041A89AAE33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DD5845C-4BE3-4521-BBDD-B18DB71FAA06}" type="pres">
      <dgm:prSet presAssocID="{F571EB98-D91A-4EC8-8115-ADC2611B9BA7}" presName="linNode" presStyleCnt="0"/>
      <dgm:spPr/>
    </dgm:pt>
    <dgm:pt modelId="{B63EF3A5-C935-4FFC-B742-71BE66E31FA1}" type="pres">
      <dgm:prSet presAssocID="{F571EB98-D91A-4EC8-8115-ADC2611B9BA7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53163C-0537-4D11-8AE4-DC3B542F0B21}" type="pres">
      <dgm:prSet presAssocID="{F571EB98-D91A-4EC8-8115-ADC2611B9BA7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FDA032F-E322-4673-8A63-28854CA9963F}" type="presOf" srcId="{F571EB98-D91A-4EC8-8115-ADC2611B9BA7}" destId="{B63EF3A5-C935-4FFC-B742-71BE66E31FA1}" srcOrd="0" destOrd="0" presId="urn:microsoft.com/office/officeart/2005/8/layout/vList6"/>
    <dgm:cxn modelId="{F10620CD-990E-4D4A-94BD-0BF9D4A04F16}" srcId="{AB58BDE0-9B13-466C-B5DE-477E29D4552B}" destId="{F6FE0A2F-DF9D-4869-BE04-51B504BB77A1}" srcOrd="0" destOrd="0" parTransId="{817EBD27-CA16-4BA2-A4C8-51108005DB7E}" sibTransId="{3C54D95D-9B97-436B-AC23-1FF337C07F4F}"/>
    <dgm:cxn modelId="{0FD8BD0D-BB71-45B6-B012-A3AC477C6B32}" type="presOf" srcId="{23E4F135-130F-4F95-95A9-A485C3FB6A58}" destId="{6053163C-0537-4D11-8AE4-DC3B542F0B21}" srcOrd="0" destOrd="3" presId="urn:microsoft.com/office/officeart/2005/8/layout/vList6"/>
    <dgm:cxn modelId="{F657D559-A7C0-4CED-84C1-5632190BE978}" type="presOf" srcId="{5DEDD8FA-D7E8-4B84-A214-DE21F8F8B46F}" destId="{6053163C-0537-4D11-8AE4-DC3B542F0B21}" srcOrd="0" destOrd="4" presId="urn:microsoft.com/office/officeart/2005/8/layout/vList6"/>
    <dgm:cxn modelId="{24B6545E-27CC-4A5D-ABE9-37A031E84AE1}" type="presOf" srcId="{6FF7BAE9-AE75-4909-B024-33623D81AA06}" destId="{6053163C-0537-4D11-8AE4-DC3B542F0B21}" srcOrd="0" destOrd="0" presId="urn:microsoft.com/office/officeart/2005/8/layout/vList6"/>
    <dgm:cxn modelId="{30F2453A-CF95-4103-BBF8-84094A6C29DB}" srcId="{F571EB98-D91A-4EC8-8115-ADC2611B9BA7}" destId="{AB58BDE0-9B13-466C-B5DE-477E29D4552B}" srcOrd="1" destOrd="0" parTransId="{3660D60E-87F0-4926-82CA-754B8A0B85B2}" sibTransId="{4E5471C6-BDC6-4652-80FF-0A29EA0C2481}"/>
    <dgm:cxn modelId="{F97BBD0C-C6FD-482D-B2F8-3EB0F22F3CA4}" srcId="{F571EB98-D91A-4EC8-8115-ADC2611B9BA7}" destId="{6FF7BAE9-AE75-4909-B024-33623D81AA06}" srcOrd="0" destOrd="0" parTransId="{81D5728F-37B1-4734-B80B-4EAFDB0FFD99}" sibTransId="{5EC314F8-B9D3-4C6E-A55D-359CA1BB77CB}"/>
    <dgm:cxn modelId="{E60F1B90-D963-48D8-BA43-B2D8A959ECCD}" type="presOf" srcId="{AB58BDE0-9B13-466C-B5DE-477E29D4552B}" destId="{6053163C-0537-4D11-8AE4-DC3B542F0B21}" srcOrd="0" destOrd="1" presId="urn:microsoft.com/office/officeart/2005/8/layout/vList6"/>
    <dgm:cxn modelId="{B68A59F1-F625-42FB-967E-D3BC1A4C2906}" type="presOf" srcId="{1F500971-5C3C-474C-9455-041A89AAE333}" destId="{29E48594-561A-4483-B411-A337A13F2AAA}" srcOrd="0" destOrd="0" presId="urn:microsoft.com/office/officeart/2005/8/layout/vList6"/>
    <dgm:cxn modelId="{54F1B4DA-FAAD-4610-A3F4-87DDA9CF52B1}" srcId="{1F500971-5C3C-474C-9455-041A89AAE333}" destId="{F571EB98-D91A-4EC8-8115-ADC2611B9BA7}" srcOrd="0" destOrd="0" parTransId="{D1240AD5-69C1-43B1-BD76-1530A2DF871F}" sibTransId="{D838B81E-0BB4-4617-8912-D4D400934D36}"/>
    <dgm:cxn modelId="{0A7772B2-D13F-434A-BD93-BDA056F95083}" srcId="{F6FE0A2F-DF9D-4869-BE04-51B504BB77A1}" destId="{5DEDD8FA-D7E8-4B84-A214-DE21F8F8B46F}" srcOrd="1" destOrd="0" parTransId="{5346884C-F3B2-448C-A71B-361520CF4EA2}" sibTransId="{A1C9272E-D6A2-4C5C-AE20-BFBF75D4F9D6}"/>
    <dgm:cxn modelId="{444ACACA-1B4D-43AD-A4FC-D40C77670120}" srcId="{F6FE0A2F-DF9D-4869-BE04-51B504BB77A1}" destId="{23E4F135-130F-4F95-95A9-A485C3FB6A58}" srcOrd="0" destOrd="0" parTransId="{C1D5E3A8-467B-4C32-874A-7238A470694F}" sibTransId="{EE14A323-FC09-48C5-AE96-875934F16860}"/>
    <dgm:cxn modelId="{D637835E-D254-45D0-A6E1-9B6FAD27449B}" type="presOf" srcId="{F6FE0A2F-DF9D-4869-BE04-51B504BB77A1}" destId="{6053163C-0537-4D11-8AE4-DC3B542F0B21}" srcOrd="0" destOrd="2" presId="urn:microsoft.com/office/officeart/2005/8/layout/vList6"/>
    <dgm:cxn modelId="{2AC966D7-F954-4688-A224-91966545CD07}" type="presParOf" srcId="{29E48594-561A-4483-B411-A337A13F2AAA}" destId="{CDD5845C-4BE3-4521-BBDD-B18DB71FAA06}" srcOrd="0" destOrd="0" presId="urn:microsoft.com/office/officeart/2005/8/layout/vList6"/>
    <dgm:cxn modelId="{F35BEC6E-0BBC-497C-A51D-683DD41F144B}" type="presParOf" srcId="{CDD5845C-4BE3-4521-BBDD-B18DB71FAA06}" destId="{B63EF3A5-C935-4FFC-B742-71BE66E31FA1}" srcOrd="0" destOrd="0" presId="urn:microsoft.com/office/officeart/2005/8/layout/vList6"/>
    <dgm:cxn modelId="{300DDB33-5F15-4921-8C4E-73F6BD48C037}" type="presParOf" srcId="{CDD5845C-4BE3-4521-BBDD-B18DB71FAA06}" destId="{6053163C-0537-4D11-8AE4-DC3B542F0B21}" srcOrd="1" destOrd="0" presId="urn:microsoft.com/office/officeart/2005/8/layout/vList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500971-5C3C-474C-9455-041A89AAE33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571EB98-D91A-4EC8-8115-ADC2611B9BA7}">
      <dgm:prSet phldrT="[Texto]" custT="1"/>
      <dgm:spPr/>
      <dgm:t>
        <a:bodyPr/>
        <a:lstStyle/>
        <a:p>
          <a:r>
            <a:rPr lang="pt-BR" sz="4000" dirty="0" smtClean="0"/>
            <a:t>A Palavra de Deus é o único manual do crente</a:t>
          </a:r>
          <a:endParaRPr lang="pt-BR" sz="4000" dirty="0"/>
        </a:p>
      </dgm:t>
    </dgm:pt>
    <dgm:pt modelId="{D1240AD5-69C1-43B1-BD76-1530A2DF871F}" type="parTrans" cxnId="{54F1B4DA-FAAD-4610-A3F4-87DDA9CF52B1}">
      <dgm:prSet/>
      <dgm:spPr/>
      <dgm:t>
        <a:bodyPr/>
        <a:lstStyle/>
        <a:p>
          <a:endParaRPr lang="pt-BR"/>
        </a:p>
      </dgm:t>
    </dgm:pt>
    <dgm:pt modelId="{D838B81E-0BB4-4617-8912-D4D400934D36}" type="sibTrans" cxnId="{54F1B4DA-FAAD-4610-A3F4-87DDA9CF52B1}">
      <dgm:prSet/>
      <dgm:spPr/>
      <dgm:t>
        <a:bodyPr/>
        <a:lstStyle/>
        <a:p>
          <a:endParaRPr lang="pt-BR"/>
        </a:p>
      </dgm:t>
    </dgm:pt>
    <dgm:pt modelId="{6FF7BAE9-AE75-4909-B024-33623D81AA06}">
      <dgm:prSet phldrT="[Texto]"/>
      <dgm:spPr/>
      <dgm:t>
        <a:bodyPr/>
        <a:lstStyle/>
        <a:p>
          <a:r>
            <a:rPr lang="pt-BR" dirty="0" smtClean="0"/>
            <a:t>Ensina servir o Senhor</a:t>
          </a:r>
          <a:endParaRPr lang="pt-BR" dirty="0"/>
        </a:p>
      </dgm:t>
    </dgm:pt>
    <dgm:pt modelId="{81D5728F-37B1-4734-B80B-4EAFDB0FFD99}" type="parTrans" cxnId="{F97BBD0C-C6FD-482D-B2F8-3EB0F22F3CA4}">
      <dgm:prSet/>
      <dgm:spPr/>
      <dgm:t>
        <a:bodyPr/>
        <a:lstStyle/>
        <a:p>
          <a:endParaRPr lang="pt-BR"/>
        </a:p>
      </dgm:t>
    </dgm:pt>
    <dgm:pt modelId="{5EC314F8-B9D3-4C6E-A55D-359CA1BB77CB}" type="sibTrans" cxnId="{F97BBD0C-C6FD-482D-B2F8-3EB0F22F3CA4}">
      <dgm:prSet/>
      <dgm:spPr/>
      <dgm:t>
        <a:bodyPr/>
        <a:lstStyle/>
        <a:p>
          <a:endParaRPr lang="pt-BR"/>
        </a:p>
      </dgm:t>
    </dgm:pt>
    <dgm:pt modelId="{AB58BDE0-9B13-466C-B5DE-477E29D4552B}">
      <dgm:prSet phldrT="[Texto]"/>
      <dgm:spPr/>
      <dgm:t>
        <a:bodyPr/>
        <a:lstStyle/>
        <a:p>
          <a:r>
            <a:rPr lang="pt-BR" dirty="0" smtClean="0"/>
            <a:t>Mostra o caminho da salvação, santificação e vida eterna</a:t>
          </a:r>
          <a:endParaRPr lang="pt-BR" dirty="0"/>
        </a:p>
      </dgm:t>
    </dgm:pt>
    <dgm:pt modelId="{3660D60E-87F0-4926-82CA-754B8A0B85B2}" type="parTrans" cxnId="{30F2453A-CF95-4103-BBF8-84094A6C29DB}">
      <dgm:prSet/>
      <dgm:spPr/>
      <dgm:t>
        <a:bodyPr/>
        <a:lstStyle/>
        <a:p>
          <a:endParaRPr lang="pt-BR"/>
        </a:p>
      </dgm:t>
    </dgm:pt>
    <dgm:pt modelId="{4E5471C6-BDC6-4652-80FF-0A29EA0C2481}" type="sibTrans" cxnId="{30F2453A-CF95-4103-BBF8-84094A6C29DB}">
      <dgm:prSet/>
      <dgm:spPr/>
      <dgm:t>
        <a:bodyPr/>
        <a:lstStyle/>
        <a:p>
          <a:endParaRPr lang="pt-BR"/>
        </a:p>
      </dgm:t>
    </dgm:pt>
    <dgm:pt modelId="{0366FFCD-A93C-4021-B03E-F72983502C90}">
      <dgm:prSet phldrT="[Texto]"/>
      <dgm:spPr/>
      <dgm:t>
        <a:bodyPr/>
        <a:lstStyle/>
        <a:p>
          <a:r>
            <a:rPr lang="pt-BR" dirty="0" smtClean="0"/>
            <a:t>a empregar bem as orientações deixadas por Deus para uma vida feliz e para a correta realização de Sua obra</a:t>
          </a:r>
          <a:endParaRPr lang="pt-BR" dirty="0"/>
        </a:p>
      </dgm:t>
    </dgm:pt>
    <dgm:pt modelId="{FAC0E5EB-50C5-4ADC-92EB-5979A8DDDE84}" type="parTrans" cxnId="{8874D850-89F8-4E04-8A7F-6BEF296CB98F}">
      <dgm:prSet/>
      <dgm:spPr/>
      <dgm:t>
        <a:bodyPr/>
        <a:lstStyle/>
        <a:p>
          <a:endParaRPr lang="pt-BR"/>
        </a:p>
      </dgm:t>
    </dgm:pt>
    <dgm:pt modelId="{8F887DE1-34AA-4C36-A5A1-D6D32E14C48B}" type="sibTrans" cxnId="{8874D850-89F8-4E04-8A7F-6BEF296CB98F}">
      <dgm:prSet/>
      <dgm:spPr/>
      <dgm:t>
        <a:bodyPr/>
        <a:lstStyle/>
        <a:p>
          <a:endParaRPr lang="pt-BR"/>
        </a:p>
      </dgm:t>
    </dgm:pt>
    <dgm:pt modelId="{29E48594-561A-4483-B411-A337A13F2AAA}" type="pres">
      <dgm:prSet presAssocID="{1F500971-5C3C-474C-9455-041A89AAE33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DD5845C-4BE3-4521-BBDD-B18DB71FAA06}" type="pres">
      <dgm:prSet presAssocID="{F571EB98-D91A-4EC8-8115-ADC2611B9BA7}" presName="linNode" presStyleCnt="0"/>
      <dgm:spPr/>
    </dgm:pt>
    <dgm:pt modelId="{B63EF3A5-C935-4FFC-B742-71BE66E31FA1}" type="pres">
      <dgm:prSet presAssocID="{F571EB98-D91A-4EC8-8115-ADC2611B9BA7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53163C-0537-4D11-8AE4-DC3B542F0B21}" type="pres">
      <dgm:prSet presAssocID="{F571EB98-D91A-4EC8-8115-ADC2611B9BA7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77469E-59E1-4896-AF09-0054F18D4A33}" type="presOf" srcId="{1F500971-5C3C-474C-9455-041A89AAE333}" destId="{29E48594-561A-4483-B411-A337A13F2AAA}" srcOrd="0" destOrd="0" presId="urn:microsoft.com/office/officeart/2005/8/layout/vList6"/>
    <dgm:cxn modelId="{FB649396-D479-4867-9AF6-DE6EFA239187}" type="presOf" srcId="{F571EB98-D91A-4EC8-8115-ADC2611B9BA7}" destId="{B63EF3A5-C935-4FFC-B742-71BE66E31FA1}" srcOrd="0" destOrd="0" presId="urn:microsoft.com/office/officeart/2005/8/layout/vList6"/>
    <dgm:cxn modelId="{4C70B4CF-9EC3-4938-AD74-142886AB2501}" type="presOf" srcId="{6FF7BAE9-AE75-4909-B024-33623D81AA06}" destId="{6053163C-0537-4D11-8AE4-DC3B542F0B21}" srcOrd="0" destOrd="0" presId="urn:microsoft.com/office/officeart/2005/8/layout/vList6"/>
    <dgm:cxn modelId="{43EC6468-BAE0-4A86-99B8-4D659FCD5280}" type="presOf" srcId="{AB58BDE0-9B13-466C-B5DE-477E29D4552B}" destId="{6053163C-0537-4D11-8AE4-DC3B542F0B21}" srcOrd="0" destOrd="1" presId="urn:microsoft.com/office/officeart/2005/8/layout/vList6"/>
    <dgm:cxn modelId="{30F2453A-CF95-4103-BBF8-84094A6C29DB}" srcId="{F571EB98-D91A-4EC8-8115-ADC2611B9BA7}" destId="{AB58BDE0-9B13-466C-B5DE-477E29D4552B}" srcOrd="1" destOrd="0" parTransId="{3660D60E-87F0-4926-82CA-754B8A0B85B2}" sibTransId="{4E5471C6-BDC6-4652-80FF-0A29EA0C2481}"/>
    <dgm:cxn modelId="{F97BBD0C-C6FD-482D-B2F8-3EB0F22F3CA4}" srcId="{F571EB98-D91A-4EC8-8115-ADC2611B9BA7}" destId="{6FF7BAE9-AE75-4909-B024-33623D81AA06}" srcOrd="0" destOrd="0" parTransId="{81D5728F-37B1-4734-B80B-4EAFDB0FFD99}" sibTransId="{5EC314F8-B9D3-4C6E-A55D-359CA1BB77CB}"/>
    <dgm:cxn modelId="{8874D850-89F8-4E04-8A7F-6BEF296CB98F}" srcId="{F571EB98-D91A-4EC8-8115-ADC2611B9BA7}" destId="{0366FFCD-A93C-4021-B03E-F72983502C90}" srcOrd="2" destOrd="0" parTransId="{FAC0E5EB-50C5-4ADC-92EB-5979A8DDDE84}" sibTransId="{8F887DE1-34AA-4C36-A5A1-D6D32E14C48B}"/>
    <dgm:cxn modelId="{26D00B20-DE43-41D3-8AE3-E0FB601681DF}" type="presOf" srcId="{0366FFCD-A93C-4021-B03E-F72983502C90}" destId="{6053163C-0537-4D11-8AE4-DC3B542F0B21}" srcOrd="0" destOrd="2" presId="urn:microsoft.com/office/officeart/2005/8/layout/vList6"/>
    <dgm:cxn modelId="{54F1B4DA-FAAD-4610-A3F4-87DDA9CF52B1}" srcId="{1F500971-5C3C-474C-9455-041A89AAE333}" destId="{F571EB98-D91A-4EC8-8115-ADC2611B9BA7}" srcOrd="0" destOrd="0" parTransId="{D1240AD5-69C1-43B1-BD76-1530A2DF871F}" sibTransId="{D838B81E-0BB4-4617-8912-D4D400934D36}"/>
    <dgm:cxn modelId="{26B25AAC-4213-4E67-9D23-E4FC931927D7}" type="presParOf" srcId="{29E48594-561A-4483-B411-A337A13F2AAA}" destId="{CDD5845C-4BE3-4521-BBDD-B18DB71FAA06}" srcOrd="0" destOrd="0" presId="urn:microsoft.com/office/officeart/2005/8/layout/vList6"/>
    <dgm:cxn modelId="{C9F700F9-D2A8-4A49-BB72-958E98DAFDA2}" type="presParOf" srcId="{CDD5845C-4BE3-4521-BBDD-B18DB71FAA06}" destId="{B63EF3A5-C935-4FFC-B742-71BE66E31FA1}" srcOrd="0" destOrd="0" presId="urn:microsoft.com/office/officeart/2005/8/layout/vList6"/>
    <dgm:cxn modelId="{8F8F20C1-3434-4959-9EBA-A34D1C2B7285}" type="presParOf" srcId="{CDD5845C-4BE3-4521-BBDD-B18DB71FAA06}" destId="{6053163C-0537-4D11-8AE4-DC3B542F0B21}" srcOrd="1" destOrd="0" presId="urn:microsoft.com/office/officeart/2005/8/layout/vList6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500971-5C3C-474C-9455-041A89AAE33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571EB98-D91A-4EC8-8115-ADC2611B9BA7}">
      <dgm:prSet phldrT="[Texto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4000" dirty="0" smtClean="0"/>
            <a:t>A Palavra de Deus alimenta nossa almas</a:t>
          </a:r>
          <a:endParaRPr lang="pt-BR" sz="4000" dirty="0"/>
        </a:p>
      </dgm:t>
    </dgm:pt>
    <dgm:pt modelId="{D1240AD5-69C1-43B1-BD76-1530A2DF871F}" type="parTrans" cxnId="{54F1B4DA-FAAD-4610-A3F4-87DDA9CF52B1}">
      <dgm:prSet/>
      <dgm:spPr/>
      <dgm:t>
        <a:bodyPr/>
        <a:lstStyle/>
        <a:p>
          <a:endParaRPr lang="pt-BR"/>
        </a:p>
      </dgm:t>
    </dgm:pt>
    <dgm:pt modelId="{D838B81E-0BB4-4617-8912-D4D400934D36}" type="sibTrans" cxnId="{54F1B4DA-FAAD-4610-A3F4-87DDA9CF52B1}">
      <dgm:prSet/>
      <dgm:spPr/>
      <dgm:t>
        <a:bodyPr/>
        <a:lstStyle/>
        <a:p>
          <a:endParaRPr lang="pt-BR"/>
        </a:p>
      </dgm:t>
    </dgm:pt>
    <dgm:pt modelId="{6FF7BAE9-AE75-4909-B024-33623D81AA06}">
      <dgm:prSet phldrT="[Texto]"/>
      <dgm:spPr/>
      <dgm:t>
        <a:bodyPr/>
        <a:lstStyle/>
        <a:p>
          <a:r>
            <a:rPr lang="pt-BR" dirty="0" smtClean="0"/>
            <a:t>O estudo da Palavra é uma nutrição perfeita para nosso crescimento espiritual. Todo alimento só nutre o corpo se for absorvido pelo organismo e se for ingerido com regularidade. </a:t>
          </a:r>
          <a:endParaRPr lang="pt-BR" dirty="0"/>
        </a:p>
      </dgm:t>
    </dgm:pt>
    <dgm:pt modelId="{81D5728F-37B1-4734-B80B-4EAFDB0FFD99}" type="parTrans" cxnId="{F97BBD0C-C6FD-482D-B2F8-3EB0F22F3CA4}">
      <dgm:prSet/>
      <dgm:spPr/>
      <dgm:t>
        <a:bodyPr/>
        <a:lstStyle/>
        <a:p>
          <a:endParaRPr lang="pt-BR"/>
        </a:p>
      </dgm:t>
    </dgm:pt>
    <dgm:pt modelId="{5EC314F8-B9D3-4C6E-A55D-359CA1BB77CB}" type="sibTrans" cxnId="{F97BBD0C-C6FD-482D-B2F8-3EB0F22F3CA4}">
      <dgm:prSet/>
      <dgm:spPr/>
      <dgm:t>
        <a:bodyPr/>
        <a:lstStyle/>
        <a:p>
          <a:endParaRPr lang="pt-BR"/>
        </a:p>
      </dgm:t>
    </dgm:pt>
    <dgm:pt modelId="{29E48594-561A-4483-B411-A337A13F2AAA}" type="pres">
      <dgm:prSet presAssocID="{1F500971-5C3C-474C-9455-041A89AAE33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DD5845C-4BE3-4521-BBDD-B18DB71FAA06}" type="pres">
      <dgm:prSet presAssocID="{F571EB98-D91A-4EC8-8115-ADC2611B9BA7}" presName="linNode" presStyleCnt="0"/>
      <dgm:spPr/>
    </dgm:pt>
    <dgm:pt modelId="{B63EF3A5-C935-4FFC-B742-71BE66E31FA1}" type="pres">
      <dgm:prSet presAssocID="{F571EB98-D91A-4EC8-8115-ADC2611B9BA7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53163C-0537-4D11-8AE4-DC3B542F0B21}" type="pres">
      <dgm:prSet presAssocID="{F571EB98-D91A-4EC8-8115-ADC2611B9BA7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6030298-725A-4076-80FA-FCA435621F98}" type="presOf" srcId="{1F500971-5C3C-474C-9455-041A89AAE333}" destId="{29E48594-561A-4483-B411-A337A13F2AAA}" srcOrd="0" destOrd="0" presId="urn:microsoft.com/office/officeart/2005/8/layout/vList6"/>
    <dgm:cxn modelId="{59AB6D95-98FC-4609-90EF-07AE4282D5CE}" type="presOf" srcId="{F571EB98-D91A-4EC8-8115-ADC2611B9BA7}" destId="{B63EF3A5-C935-4FFC-B742-71BE66E31FA1}" srcOrd="0" destOrd="0" presId="urn:microsoft.com/office/officeart/2005/8/layout/vList6"/>
    <dgm:cxn modelId="{87C18234-1C62-4788-8983-4CBCF61EC769}" type="presOf" srcId="{6FF7BAE9-AE75-4909-B024-33623D81AA06}" destId="{6053163C-0537-4D11-8AE4-DC3B542F0B21}" srcOrd="0" destOrd="0" presId="urn:microsoft.com/office/officeart/2005/8/layout/vList6"/>
    <dgm:cxn modelId="{F97BBD0C-C6FD-482D-B2F8-3EB0F22F3CA4}" srcId="{F571EB98-D91A-4EC8-8115-ADC2611B9BA7}" destId="{6FF7BAE9-AE75-4909-B024-33623D81AA06}" srcOrd="0" destOrd="0" parTransId="{81D5728F-37B1-4734-B80B-4EAFDB0FFD99}" sibTransId="{5EC314F8-B9D3-4C6E-A55D-359CA1BB77CB}"/>
    <dgm:cxn modelId="{54F1B4DA-FAAD-4610-A3F4-87DDA9CF52B1}" srcId="{1F500971-5C3C-474C-9455-041A89AAE333}" destId="{F571EB98-D91A-4EC8-8115-ADC2611B9BA7}" srcOrd="0" destOrd="0" parTransId="{D1240AD5-69C1-43B1-BD76-1530A2DF871F}" sibTransId="{D838B81E-0BB4-4617-8912-D4D400934D36}"/>
    <dgm:cxn modelId="{76984FD5-54D0-467C-839E-32B4CE997786}" type="presParOf" srcId="{29E48594-561A-4483-B411-A337A13F2AAA}" destId="{CDD5845C-4BE3-4521-BBDD-B18DB71FAA06}" srcOrd="0" destOrd="0" presId="urn:microsoft.com/office/officeart/2005/8/layout/vList6"/>
    <dgm:cxn modelId="{7929107F-C405-4A5A-B14E-8B73F595CBC1}" type="presParOf" srcId="{CDD5845C-4BE3-4521-BBDD-B18DB71FAA06}" destId="{B63EF3A5-C935-4FFC-B742-71BE66E31FA1}" srcOrd="0" destOrd="0" presId="urn:microsoft.com/office/officeart/2005/8/layout/vList6"/>
    <dgm:cxn modelId="{44CA1674-8AB4-4152-8506-F53C9D8E2DC8}" type="presParOf" srcId="{CDD5845C-4BE3-4521-BBDD-B18DB71FAA06}" destId="{6053163C-0537-4D11-8AE4-DC3B542F0B21}" srcOrd="1" destOrd="0" presId="urn:microsoft.com/office/officeart/2005/8/layout/vList6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500971-5C3C-474C-9455-041A89AAE33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571EB98-D91A-4EC8-8115-ADC2611B9BA7}">
      <dgm:prSet phldrT="[Texto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4000" dirty="0" smtClean="0"/>
            <a:t>A Palavra de Deus é um instrumento do Espírito Santo (</a:t>
          </a:r>
          <a:r>
            <a:rPr lang="pt-BR" sz="4000" dirty="0" err="1" smtClean="0"/>
            <a:t>Ef</a:t>
          </a:r>
          <a:r>
            <a:rPr lang="pt-BR" sz="4000" dirty="0" smtClean="0"/>
            <a:t> 6.17)</a:t>
          </a:r>
          <a:endParaRPr lang="pt-BR" sz="4000" dirty="0"/>
        </a:p>
      </dgm:t>
    </dgm:pt>
    <dgm:pt modelId="{D1240AD5-69C1-43B1-BD76-1530A2DF871F}" type="parTrans" cxnId="{54F1B4DA-FAAD-4610-A3F4-87DDA9CF52B1}">
      <dgm:prSet/>
      <dgm:spPr/>
      <dgm:t>
        <a:bodyPr/>
        <a:lstStyle/>
        <a:p>
          <a:endParaRPr lang="pt-BR"/>
        </a:p>
      </dgm:t>
    </dgm:pt>
    <dgm:pt modelId="{D838B81E-0BB4-4617-8912-D4D400934D36}" type="sibTrans" cxnId="{54F1B4DA-FAAD-4610-A3F4-87DDA9CF52B1}">
      <dgm:prSet/>
      <dgm:spPr/>
      <dgm:t>
        <a:bodyPr/>
        <a:lstStyle/>
        <a:p>
          <a:endParaRPr lang="pt-BR"/>
        </a:p>
      </dgm:t>
    </dgm:pt>
    <dgm:pt modelId="{6FF7BAE9-AE75-4909-B024-33623D81AA06}">
      <dgm:prSet phldrT="[Texto]"/>
      <dgm:spPr/>
      <dgm:t>
        <a:bodyPr/>
        <a:lstStyle/>
        <a:p>
          <a:r>
            <a:rPr lang="pt-BR" dirty="0" smtClean="0"/>
            <a:t>O Espírito Santo tem mais instrumentos para operar onde há abundância da Palavra de Deus.</a:t>
          </a:r>
          <a:endParaRPr lang="pt-BR" dirty="0"/>
        </a:p>
      </dgm:t>
    </dgm:pt>
    <dgm:pt modelId="{81D5728F-37B1-4734-B80B-4EAFDB0FFD99}" type="parTrans" cxnId="{F97BBD0C-C6FD-482D-B2F8-3EB0F22F3CA4}">
      <dgm:prSet/>
      <dgm:spPr/>
      <dgm:t>
        <a:bodyPr/>
        <a:lstStyle/>
        <a:p>
          <a:endParaRPr lang="pt-BR"/>
        </a:p>
      </dgm:t>
    </dgm:pt>
    <dgm:pt modelId="{5EC314F8-B9D3-4C6E-A55D-359CA1BB77CB}" type="sibTrans" cxnId="{F97BBD0C-C6FD-482D-B2F8-3EB0F22F3CA4}">
      <dgm:prSet/>
      <dgm:spPr/>
      <dgm:t>
        <a:bodyPr/>
        <a:lstStyle/>
        <a:p>
          <a:endParaRPr lang="pt-BR"/>
        </a:p>
      </dgm:t>
    </dgm:pt>
    <dgm:pt modelId="{29E48594-561A-4483-B411-A337A13F2AAA}" type="pres">
      <dgm:prSet presAssocID="{1F500971-5C3C-474C-9455-041A89AAE33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DD5845C-4BE3-4521-BBDD-B18DB71FAA06}" type="pres">
      <dgm:prSet presAssocID="{F571EB98-D91A-4EC8-8115-ADC2611B9BA7}" presName="linNode" presStyleCnt="0"/>
      <dgm:spPr/>
    </dgm:pt>
    <dgm:pt modelId="{B63EF3A5-C935-4FFC-B742-71BE66E31FA1}" type="pres">
      <dgm:prSet presAssocID="{F571EB98-D91A-4EC8-8115-ADC2611B9BA7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53163C-0537-4D11-8AE4-DC3B542F0B21}" type="pres">
      <dgm:prSet presAssocID="{F571EB98-D91A-4EC8-8115-ADC2611B9BA7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6C111B3-C9BE-4986-9AF0-931810F7ABBE}" type="presOf" srcId="{F571EB98-D91A-4EC8-8115-ADC2611B9BA7}" destId="{B63EF3A5-C935-4FFC-B742-71BE66E31FA1}" srcOrd="0" destOrd="0" presId="urn:microsoft.com/office/officeart/2005/8/layout/vList6"/>
    <dgm:cxn modelId="{AF9F5FB1-DE4C-4A7B-A480-14685C61AFD5}" type="presOf" srcId="{1F500971-5C3C-474C-9455-041A89AAE333}" destId="{29E48594-561A-4483-B411-A337A13F2AAA}" srcOrd="0" destOrd="0" presId="urn:microsoft.com/office/officeart/2005/8/layout/vList6"/>
    <dgm:cxn modelId="{FB73C3E8-9711-4F93-A88B-E05067F47B22}" type="presOf" srcId="{6FF7BAE9-AE75-4909-B024-33623D81AA06}" destId="{6053163C-0537-4D11-8AE4-DC3B542F0B21}" srcOrd="0" destOrd="0" presId="urn:microsoft.com/office/officeart/2005/8/layout/vList6"/>
    <dgm:cxn modelId="{F97BBD0C-C6FD-482D-B2F8-3EB0F22F3CA4}" srcId="{F571EB98-D91A-4EC8-8115-ADC2611B9BA7}" destId="{6FF7BAE9-AE75-4909-B024-33623D81AA06}" srcOrd="0" destOrd="0" parTransId="{81D5728F-37B1-4734-B80B-4EAFDB0FFD99}" sibTransId="{5EC314F8-B9D3-4C6E-A55D-359CA1BB77CB}"/>
    <dgm:cxn modelId="{54F1B4DA-FAAD-4610-A3F4-87DDA9CF52B1}" srcId="{1F500971-5C3C-474C-9455-041A89AAE333}" destId="{F571EB98-D91A-4EC8-8115-ADC2611B9BA7}" srcOrd="0" destOrd="0" parTransId="{D1240AD5-69C1-43B1-BD76-1530A2DF871F}" sibTransId="{D838B81E-0BB4-4617-8912-D4D400934D36}"/>
    <dgm:cxn modelId="{CD4FED11-9B9D-4C0C-8DC7-2EECB2AF6D9F}" type="presParOf" srcId="{29E48594-561A-4483-B411-A337A13F2AAA}" destId="{CDD5845C-4BE3-4521-BBDD-B18DB71FAA06}" srcOrd="0" destOrd="0" presId="urn:microsoft.com/office/officeart/2005/8/layout/vList6"/>
    <dgm:cxn modelId="{10DAEDF9-D73C-4970-BB7C-D9A5F988010B}" type="presParOf" srcId="{CDD5845C-4BE3-4521-BBDD-B18DB71FAA06}" destId="{B63EF3A5-C935-4FFC-B742-71BE66E31FA1}" srcOrd="0" destOrd="0" presId="urn:microsoft.com/office/officeart/2005/8/layout/vList6"/>
    <dgm:cxn modelId="{F8F7956D-EDE5-459D-9457-EAF571225316}" type="presParOf" srcId="{CDD5845C-4BE3-4521-BBDD-B18DB71FAA06}" destId="{6053163C-0537-4D11-8AE4-DC3B542F0B21}" srcOrd="1" destOrd="0" presId="urn:microsoft.com/office/officeart/2005/8/layout/vList6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500971-5C3C-474C-9455-041A89AAE33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571EB98-D91A-4EC8-8115-ADC2611B9BA7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3400" dirty="0" smtClean="0"/>
            <a:t>A Palavra de Deus nos enriquece espiritualmente</a:t>
          </a:r>
          <a:endParaRPr lang="pt-BR" sz="3400" dirty="0"/>
        </a:p>
      </dgm:t>
    </dgm:pt>
    <dgm:pt modelId="{D1240AD5-69C1-43B1-BD76-1530A2DF871F}" type="parTrans" cxnId="{54F1B4DA-FAAD-4610-A3F4-87DDA9CF52B1}">
      <dgm:prSet/>
      <dgm:spPr/>
      <dgm:t>
        <a:bodyPr/>
        <a:lstStyle/>
        <a:p>
          <a:endParaRPr lang="pt-BR"/>
        </a:p>
      </dgm:t>
    </dgm:pt>
    <dgm:pt modelId="{D838B81E-0BB4-4617-8912-D4D400934D36}" type="sibTrans" cxnId="{54F1B4DA-FAAD-4610-A3F4-87DDA9CF52B1}">
      <dgm:prSet/>
      <dgm:spPr/>
      <dgm:t>
        <a:bodyPr/>
        <a:lstStyle/>
        <a:p>
          <a:endParaRPr lang="pt-BR"/>
        </a:p>
      </dgm:t>
    </dgm:pt>
    <dgm:pt modelId="{6FF7BAE9-AE75-4909-B024-33623D81AA06}">
      <dgm:prSet phldrT="[Texto]"/>
      <dgm:spPr/>
      <dgm:t>
        <a:bodyPr/>
        <a:lstStyle/>
        <a:p>
          <a:r>
            <a:rPr lang="pt-BR" dirty="0" smtClean="0"/>
            <a:t>Por não conhecer adequadamente a Palavra de Deus, muitos crentes se tornam fanáticos.</a:t>
          </a:r>
          <a:endParaRPr lang="pt-BR" dirty="0"/>
        </a:p>
      </dgm:t>
    </dgm:pt>
    <dgm:pt modelId="{81D5728F-37B1-4734-B80B-4EAFDB0FFD99}" type="parTrans" cxnId="{F97BBD0C-C6FD-482D-B2F8-3EB0F22F3CA4}">
      <dgm:prSet/>
      <dgm:spPr/>
      <dgm:t>
        <a:bodyPr/>
        <a:lstStyle/>
        <a:p>
          <a:endParaRPr lang="pt-BR"/>
        </a:p>
      </dgm:t>
    </dgm:pt>
    <dgm:pt modelId="{5EC314F8-B9D3-4C6E-A55D-359CA1BB77CB}" type="sibTrans" cxnId="{F97BBD0C-C6FD-482D-B2F8-3EB0F22F3CA4}">
      <dgm:prSet/>
      <dgm:spPr/>
      <dgm:t>
        <a:bodyPr/>
        <a:lstStyle/>
        <a:p>
          <a:endParaRPr lang="pt-BR"/>
        </a:p>
      </dgm:t>
    </dgm:pt>
    <dgm:pt modelId="{AB58BDE0-9B13-466C-B5DE-477E29D4552B}">
      <dgm:prSet phldrT="[Texto]"/>
      <dgm:spPr/>
      <dgm:t>
        <a:bodyPr/>
        <a:lstStyle/>
        <a:p>
          <a:r>
            <a:rPr lang="pt-BR" dirty="0" smtClean="0"/>
            <a:t>Em vez de deixarem o Espírito Santo usá-los, querem usar o Espírito Santo para fazer suas vontades.</a:t>
          </a:r>
          <a:endParaRPr lang="pt-BR" dirty="0"/>
        </a:p>
      </dgm:t>
    </dgm:pt>
    <dgm:pt modelId="{3660D60E-87F0-4926-82CA-754B8A0B85B2}" type="parTrans" cxnId="{30F2453A-CF95-4103-BBF8-84094A6C29DB}">
      <dgm:prSet/>
      <dgm:spPr/>
      <dgm:t>
        <a:bodyPr/>
        <a:lstStyle/>
        <a:p>
          <a:endParaRPr lang="pt-BR"/>
        </a:p>
      </dgm:t>
    </dgm:pt>
    <dgm:pt modelId="{4E5471C6-BDC6-4652-80FF-0A29EA0C2481}" type="sibTrans" cxnId="{30F2453A-CF95-4103-BBF8-84094A6C29DB}">
      <dgm:prSet/>
      <dgm:spPr/>
      <dgm:t>
        <a:bodyPr/>
        <a:lstStyle/>
        <a:p>
          <a:endParaRPr lang="pt-BR"/>
        </a:p>
      </dgm:t>
    </dgm:pt>
    <dgm:pt modelId="{334038ED-77A1-45A2-849E-D74888A82EA0}">
      <dgm:prSet phldrT="[Texto]"/>
      <dgm:spPr/>
      <dgm:t>
        <a:bodyPr/>
        <a:lstStyle/>
        <a:p>
          <a:r>
            <a:rPr lang="pt-BR" dirty="0" smtClean="0"/>
            <a:t>Por outro lado, há os que conhecem a Palavra mas a falta de correta e pronta orientação espiritual, principalmente aos novos convertidos, pode resultar em vidas desequilibradas e doentias pelo resto da existência.</a:t>
          </a:r>
          <a:endParaRPr lang="pt-BR" dirty="0"/>
        </a:p>
      </dgm:t>
    </dgm:pt>
    <dgm:pt modelId="{738501F5-FDB5-4D39-AC1B-8A4707CBBE38}" type="parTrans" cxnId="{F23542FF-8C5E-4EB1-B36B-A24F7BB8E49F}">
      <dgm:prSet/>
      <dgm:spPr/>
      <dgm:t>
        <a:bodyPr/>
        <a:lstStyle/>
        <a:p>
          <a:endParaRPr lang="pt-BR"/>
        </a:p>
      </dgm:t>
    </dgm:pt>
    <dgm:pt modelId="{21BA2766-926F-4094-99D4-BF95CED2A88F}" type="sibTrans" cxnId="{F23542FF-8C5E-4EB1-B36B-A24F7BB8E49F}">
      <dgm:prSet/>
      <dgm:spPr/>
      <dgm:t>
        <a:bodyPr/>
        <a:lstStyle/>
        <a:p>
          <a:endParaRPr lang="pt-BR"/>
        </a:p>
      </dgm:t>
    </dgm:pt>
    <dgm:pt modelId="{29E48594-561A-4483-B411-A337A13F2AAA}" type="pres">
      <dgm:prSet presAssocID="{1F500971-5C3C-474C-9455-041A89AAE33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DD5845C-4BE3-4521-BBDD-B18DB71FAA06}" type="pres">
      <dgm:prSet presAssocID="{F571EB98-D91A-4EC8-8115-ADC2611B9BA7}" presName="linNode" presStyleCnt="0"/>
      <dgm:spPr/>
    </dgm:pt>
    <dgm:pt modelId="{B63EF3A5-C935-4FFC-B742-71BE66E31FA1}" type="pres">
      <dgm:prSet presAssocID="{F571EB98-D91A-4EC8-8115-ADC2611B9BA7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53163C-0537-4D11-8AE4-DC3B542F0B21}" type="pres">
      <dgm:prSet presAssocID="{F571EB98-D91A-4EC8-8115-ADC2611B9BA7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39EB096-2DDA-4894-AD0A-DBCFF0F7CE67}" type="presOf" srcId="{334038ED-77A1-45A2-849E-D74888A82EA0}" destId="{6053163C-0537-4D11-8AE4-DC3B542F0B21}" srcOrd="0" destOrd="2" presId="urn:microsoft.com/office/officeart/2005/8/layout/vList6"/>
    <dgm:cxn modelId="{9F2B785F-068E-40A9-AC58-EBCAD9A9F6FB}" type="presOf" srcId="{AB58BDE0-9B13-466C-B5DE-477E29D4552B}" destId="{6053163C-0537-4D11-8AE4-DC3B542F0B21}" srcOrd="0" destOrd="1" presId="urn:microsoft.com/office/officeart/2005/8/layout/vList6"/>
    <dgm:cxn modelId="{BCAA1259-F9E6-4D49-AD35-9DD8D1C442B2}" type="presOf" srcId="{1F500971-5C3C-474C-9455-041A89AAE333}" destId="{29E48594-561A-4483-B411-A337A13F2AAA}" srcOrd="0" destOrd="0" presId="urn:microsoft.com/office/officeart/2005/8/layout/vList6"/>
    <dgm:cxn modelId="{21140EBA-87F9-4180-B780-D0AD51C614B0}" type="presOf" srcId="{F571EB98-D91A-4EC8-8115-ADC2611B9BA7}" destId="{B63EF3A5-C935-4FFC-B742-71BE66E31FA1}" srcOrd="0" destOrd="0" presId="urn:microsoft.com/office/officeart/2005/8/layout/vList6"/>
    <dgm:cxn modelId="{F23542FF-8C5E-4EB1-B36B-A24F7BB8E49F}" srcId="{F571EB98-D91A-4EC8-8115-ADC2611B9BA7}" destId="{334038ED-77A1-45A2-849E-D74888A82EA0}" srcOrd="2" destOrd="0" parTransId="{738501F5-FDB5-4D39-AC1B-8A4707CBBE38}" sibTransId="{21BA2766-926F-4094-99D4-BF95CED2A88F}"/>
    <dgm:cxn modelId="{30F2453A-CF95-4103-BBF8-84094A6C29DB}" srcId="{F571EB98-D91A-4EC8-8115-ADC2611B9BA7}" destId="{AB58BDE0-9B13-466C-B5DE-477E29D4552B}" srcOrd="1" destOrd="0" parTransId="{3660D60E-87F0-4926-82CA-754B8A0B85B2}" sibTransId="{4E5471C6-BDC6-4652-80FF-0A29EA0C2481}"/>
    <dgm:cxn modelId="{F97BBD0C-C6FD-482D-B2F8-3EB0F22F3CA4}" srcId="{F571EB98-D91A-4EC8-8115-ADC2611B9BA7}" destId="{6FF7BAE9-AE75-4909-B024-33623D81AA06}" srcOrd="0" destOrd="0" parTransId="{81D5728F-37B1-4734-B80B-4EAFDB0FFD99}" sibTransId="{5EC314F8-B9D3-4C6E-A55D-359CA1BB77CB}"/>
    <dgm:cxn modelId="{54F1B4DA-FAAD-4610-A3F4-87DDA9CF52B1}" srcId="{1F500971-5C3C-474C-9455-041A89AAE333}" destId="{F571EB98-D91A-4EC8-8115-ADC2611B9BA7}" srcOrd="0" destOrd="0" parTransId="{D1240AD5-69C1-43B1-BD76-1530A2DF871F}" sibTransId="{D838B81E-0BB4-4617-8912-D4D400934D36}"/>
    <dgm:cxn modelId="{1C077AC2-1176-4739-9EE3-2D5144C110EA}" type="presOf" srcId="{6FF7BAE9-AE75-4909-B024-33623D81AA06}" destId="{6053163C-0537-4D11-8AE4-DC3B542F0B21}" srcOrd="0" destOrd="0" presId="urn:microsoft.com/office/officeart/2005/8/layout/vList6"/>
    <dgm:cxn modelId="{68A07AD7-9D65-46F3-BEDF-27FDE5AE5973}" type="presParOf" srcId="{29E48594-561A-4483-B411-A337A13F2AAA}" destId="{CDD5845C-4BE3-4521-BBDD-B18DB71FAA06}" srcOrd="0" destOrd="0" presId="urn:microsoft.com/office/officeart/2005/8/layout/vList6"/>
    <dgm:cxn modelId="{36F1020F-D654-4D63-83E3-F8FB7574150B}" type="presParOf" srcId="{CDD5845C-4BE3-4521-BBDD-B18DB71FAA06}" destId="{B63EF3A5-C935-4FFC-B742-71BE66E31FA1}" srcOrd="0" destOrd="0" presId="urn:microsoft.com/office/officeart/2005/8/layout/vList6"/>
    <dgm:cxn modelId="{8F17D5FD-CA60-4DFD-AF4E-B9367E670D3E}" type="presParOf" srcId="{CDD5845C-4BE3-4521-BBDD-B18DB71FAA06}" destId="{6053163C-0537-4D11-8AE4-DC3B542F0B21}" srcOrd="1" destOrd="0" presId="urn:microsoft.com/office/officeart/2005/8/layout/vList6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500971-5C3C-474C-9455-041A89AAE33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571EB98-D91A-4EC8-8115-ADC2611B9BA7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4000" dirty="0" smtClean="0"/>
            <a:t>A Palavra de Deus renova a fé do cristão</a:t>
          </a:r>
          <a:endParaRPr lang="pt-BR" sz="4000" dirty="0"/>
        </a:p>
      </dgm:t>
    </dgm:pt>
    <dgm:pt modelId="{D1240AD5-69C1-43B1-BD76-1530A2DF871F}" type="parTrans" cxnId="{54F1B4DA-FAAD-4610-A3F4-87DDA9CF52B1}">
      <dgm:prSet/>
      <dgm:spPr/>
      <dgm:t>
        <a:bodyPr/>
        <a:lstStyle/>
        <a:p>
          <a:endParaRPr lang="pt-BR"/>
        </a:p>
      </dgm:t>
    </dgm:pt>
    <dgm:pt modelId="{D838B81E-0BB4-4617-8912-D4D400934D36}" type="sibTrans" cxnId="{54F1B4DA-FAAD-4610-A3F4-87DDA9CF52B1}">
      <dgm:prSet/>
      <dgm:spPr/>
      <dgm:t>
        <a:bodyPr/>
        <a:lstStyle/>
        <a:p>
          <a:endParaRPr lang="pt-BR"/>
        </a:p>
      </dgm:t>
    </dgm:pt>
    <dgm:pt modelId="{6FF7BAE9-AE75-4909-B024-33623D81AA06}">
      <dgm:prSet phldrT="[Texto]"/>
      <dgm:spPr/>
      <dgm:t>
        <a:bodyPr/>
        <a:lstStyle/>
        <a:p>
          <a:r>
            <a:rPr lang="pt-BR" b="0" i="0" dirty="0" smtClean="0"/>
            <a:t>Para termos nossas orações respondidas por Deus, precisamos apoiar nossa fé nas promessas contidas em sua Palavra</a:t>
          </a:r>
          <a:endParaRPr lang="pt-BR" dirty="0"/>
        </a:p>
      </dgm:t>
    </dgm:pt>
    <dgm:pt modelId="{81D5728F-37B1-4734-B80B-4EAFDB0FFD99}" type="parTrans" cxnId="{F97BBD0C-C6FD-482D-B2F8-3EB0F22F3CA4}">
      <dgm:prSet/>
      <dgm:spPr/>
      <dgm:t>
        <a:bodyPr/>
        <a:lstStyle/>
        <a:p>
          <a:endParaRPr lang="pt-BR"/>
        </a:p>
      </dgm:t>
    </dgm:pt>
    <dgm:pt modelId="{5EC314F8-B9D3-4C6E-A55D-359CA1BB77CB}" type="sibTrans" cxnId="{F97BBD0C-C6FD-482D-B2F8-3EB0F22F3CA4}">
      <dgm:prSet/>
      <dgm:spPr/>
      <dgm:t>
        <a:bodyPr/>
        <a:lstStyle/>
        <a:p>
          <a:endParaRPr lang="pt-BR"/>
        </a:p>
      </dgm:t>
    </dgm:pt>
    <dgm:pt modelId="{688D3F75-2A97-4BEF-B052-6A4282C8DA8E}">
      <dgm:prSet phldrT="[Texto]"/>
      <dgm:spPr/>
      <dgm:t>
        <a:bodyPr/>
        <a:lstStyle/>
        <a:p>
          <a:r>
            <a:rPr lang="pt-BR" b="0" i="0" dirty="0" smtClean="0"/>
            <a:t>Por outro lado, a Palavra de Deus desperta fé em nós.</a:t>
          </a:r>
          <a:endParaRPr lang="pt-BR" dirty="0"/>
        </a:p>
      </dgm:t>
    </dgm:pt>
    <dgm:pt modelId="{9BDCD50A-4623-4F37-A09C-52304FC66EBC}" type="parTrans" cxnId="{4F09C450-CBF3-4D4E-89C2-37285B54CD89}">
      <dgm:prSet/>
      <dgm:spPr/>
    </dgm:pt>
    <dgm:pt modelId="{4C480E1D-D459-4C5B-B2E9-2D52A2E47EED}" type="sibTrans" cxnId="{4F09C450-CBF3-4D4E-89C2-37285B54CD89}">
      <dgm:prSet/>
      <dgm:spPr/>
    </dgm:pt>
    <dgm:pt modelId="{CB477D03-EA0C-45A7-8A3C-67505EF80F83}">
      <dgm:prSet phldrT="[Texto]"/>
      <dgm:spPr/>
      <dgm:t>
        <a:bodyPr/>
        <a:lstStyle/>
        <a:p>
          <a:r>
            <a:rPr lang="pt-BR" dirty="0" smtClean="0"/>
            <a:t>Precisamos pedir conforme a vontade de Deus.</a:t>
          </a:r>
          <a:endParaRPr lang="pt-BR" dirty="0"/>
        </a:p>
      </dgm:t>
    </dgm:pt>
    <dgm:pt modelId="{A1B04594-91AB-40CE-B443-51A5706AD164}" type="parTrans" cxnId="{5C1BF258-545E-4505-97A8-6EF7E3B98495}">
      <dgm:prSet/>
      <dgm:spPr/>
    </dgm:pt>
    <dgm:pt modelId="{B6EDCEE6-5136-4F6A-B5D5-AEC1EFDF4D98}" type="sibTrans" cxnId="{5C1BF258-545E-4505-97A8-6EF7E3B98495}">
      <dgm:prSet/>
      <dgm:spPr/>
    </dgm:pt>
    <dgm:pt modelId="{29E48594-561A-4483-B411-A337A13F2AAA}" type="pres">
      <dgm:prSet presAssocID="{1F500971-5C3C-474C-9455-041A89AAE33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DD5845C-4BE3-4521-BBDD-B18DB71FAA06}" type="pres">
      <dgm:prSet presAssocID="{F571EB98-D91A-4EC8-8115-ADC2611B9BA7}" presName="linNode" presStyleCnt="0"/>
      <dgm:spPr/>
    </dgm:pt>
    <dgm:pt modelId="{B63EF3A5-C935-4FFC-B742-71BE66E31FA1}" type="pres">
      <dgm:prSet presAssocID="{F571EB98-D91A-4EC8-8115-ADC2611B9BA7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53163C-0537-4D11-8AE4-DC3B542F0B21}" type="pres">
      <dgm:prSet presAssocID="{F571EB98-D91A-4EC8-8115-ADC2611B9BA7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1B25A0B-EDB4-4835-9E9A-8A73143A1FFE}" type="presOf" srcId="{6FF7BAE9-AE75-4909-B024-33623D81AA06}" destId="{6053163C-0537-4D11-8AE4-DC3B542F0B21}" srcOrd="0" destOrd="0" presId="urn:microsoft.com/office/officeart/2005/8/layout/vList6"/>
    <dgm:cxn modelId="{6ACAFEC7-8E90-402F-BD31-C9E585B4DC65}" type="presOf" srcId="{CB477D03-EA0C-45A7-8A3C-67505EF80F83}" destId="{6053163C-0537-4D11-8AE4-DC3B542F0B21}" srcOrd="0" destOrd="2" presId="urn:microsoft.com/office/officeart/2005/8/layout/vList6"/>
    <dgm:cxn modelId="{4F09C450-CBF3-4D4E-89C2-37285B54CD89}" srcId="{F571EB98-D91A-4EC8-8115-ADC2611B9BA7}" destId="{688D3F75-2A97-4BEF-B052-6A4282C8DA8E}" srcOrd="1" destOrd="0" parTransId="{9BDCD50A-4623-4F37-A09C-52304FC66EBC}" sibTransId="{4C480E1D-D459-4C5B-B2E9-2D52A2E47EED}"/>
    <dgm:cxn modelId="{04CD1023-DAFC-4902-8067-1755D0224A61}" type="presOf" srcId="{688D3F75-2A97-4BEF-B052-6A4282C8DA8E}" destId="{6053163C-0537-4D11-8AE4-DC3B542F0B21}" srcOrd="0" destOrd="1" presId="urn:microsoft.com/office/officeart/2005/8/layout/vList6"/>
    <dgm:cxn modelId="{DF7D90BA-650F-4045-852F-E0FEE4B9F2EE}" type="presOf" srcId="{1F500971-5C3C-474C-9455-041A89AAE333}" destId="{29E48594-561A-4483-B411-A337A13F2AAA}" srcOrd="0" destOrd="0" presId="urn:microsoft.com/office/officeart/2005/8/layout/vList6"/>
    <dgm:cxn modelId="{F97BBD0C-C6FD-482D-B2F8-3EB0F22F3CA4}" srcId="{F571EB98-D91A-4EC8-8115-ADC2611B9BA7}" destId="{6FF7BAE9-AE75-4909-B024-33623D81AA06}" srcOrd="0" destOrd="0" parTransId="{81D5728F-37B1-4734-B80B-4EAFDB0FFD99}" sibTransId="{5EC314F8-B9D3-4C6E-A55D-359CA1BB77CB}"/>
    <dgm:cxn modelId="{54F1B4DA-FAAD-4610-A3F4-87DDA9CF52B1}" srcId="{1F500971-5C3C-474C-9455-041A89AAE333}" destId="{F571EB98-D91A-4EC8-8115-ADC2611B9BA7}" srcOrd="0" destOrd="0" parTransId="{D1240AD5-69C1-43B1-BD76-1530A2DF871F}" sibTransId="{D838B81E-0BB4-4617-8912-D4D400934D36}"/>
    <dgm:cxn modelId="{499F0563-8718-4F6C-B3BB-7E1C5E0F358B}" type="presOf" srcId="{F571EB98-D91A-4EC8-8115-ADC2611B9BA7}" destId="{B63EF3A5-C935-4FFC-B742-71BE66E31FA1}" srcOrd="0" destOrd="0" presId="urn:microsoft.com/office/officeart/2005/8/layout/vList6"/>
    <dgm:cxn modelId="{5C1BF258-545E-4505-97A8-6EF7E3B98495}" srcId="{F571EB98-D91A-4EC8-8115-ADC2611B9BA7}" destId="{CB477D03-EA0C-45A7-8A3C-67505EF80F83}" srcOrd="2" destOrd="0" parTransId="{A1B04594-91AB-40CE-B443-51A5706AD164}" sibTransId="{B6EDCEE6-5136-4F6A-B5D5-AEC1EFDF4D98}"/>
    <dgm:cxn modelId="{CBC39475-E2D2-46AD-8A7E-4736848FB373}" type="presParOf" srcId="{29E48594-561A-4483-B411-A337A13F2AAA}" destId="{CDD5845C-4BE3-4521-BBDD-B18DB71FAA06}" srcOrd="0" destOrd="0" presId="urn:microsoft.com/office/officeart/2005/8/layout/vList6"/>
    <dgm:cxn modelId="{B9AC9D19-F93A-40AA-850C-23A2D2FDA503}" type="presParOf" srcId="{CDD5845C-4BE3-4521-BBDD-B18DB71FAA06}" destId="{B63EF3A5-C935-4FFC-B742-71BE66E31FA1}" srcOrd="0" destOrd="0" presId="urn:microsoft.com/office/officeart/2005/8/layout/vList6"/>
    <dgm:cxn modelId="{5449EFB3-4D7B-4F2F-9FAB-375EEA363249}" type="presParOf" srcId="{CDD5845C-4BE3-4521-BBDD-B18DB71FAA06}" destId="{6053163C-0537-4D11-8AE4-DC3B542F0B21}" srcOrd="1" destOrd="0" presId="urn:microsoft.com/office/officeart/2005/8/layout/vList6"/>
  </dgm:cxnLst>
  <dgm:bg/>
  <dgm:whole/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446C8-96E0-4C95-8C0A-86E0679E4CF6}">
      <dsp:nvSpPr>
        <dsp:cNvPr id="0" name=""/>
        <dsp:cNvSpPr/>
      </dsp:nvSpPr>
      <dsp:spPr>
        <a:xfrm>
          <a:off x="989632" y="904578"/>
          <a:ext cx="1855142" cy="12373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REDENÇÃO</a:t>
          </a:r>
          <a:endParaRPr lang="pt-BR" sz="2400" kern="1200" dirty="0"/>
        </a:p>
      </dsp:txBody>
      <dsp:txXfrm>
        <a:off x="1286455" y="904578"/>
        <a:ext cx="1558319" cy="1237380"/>
      </dsp:txXfrm>
    </dsp:sp>
    <dsp:sp modelId="{BF9FCBE8-0E31-40D2-8877-A073D9A857A8}">
      <dsp:nvSpPr>
        <dsp:cNvPr id="0" name=""/>
        <dsp:cNvSpPr/>
      </dsp:nvSpPr>
      <dsp:spPr>
        <a:xfrm>
          <a:off x="223" y="409873"/>
          <a:ext cx="1395858" cy="1323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TEMA CENTRAL</a:t>
          </a:r>
          <a:endParaRPr lang="pt-BR" sz="1800" kern="1200" dirty="0"/>
        </a:p>
      </dsp:txBody>
      <dsp:txXfrm>
        <a:off x="204642" y="603649"/>
        <a:ext cx="987020" cy="935634"/>
      </dsp:txXfrm>
    </dsp:sp>
    <dsp:sp modelId="{8C863DA5-77D6-4553-B918-9F438C7564AE}">
      <dsp:nvSpPr>
        <dsp:cNvPr id="0" name=""/>
        <dsp:cNvSpPr/>
      </dsp:nvSpPr>
      <dsp:spPr>
        <a:xfrm>
          <a:off x="4240634" y="904578"/>
          <a:ext cx="1855142" cy="12373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JESUS</a:t>
          </a:r>
          <a:endParaRPr lang="pt-BR" sz="2400" kern="1200" dirty="0"/>
        </a:p>
      </dsp:txBody>
      <dsp:txXfrm>
        <a:off x="4537456" y="904578"/>
        <a:ext cx="1558319" cy="1237380"/>
      </dsp:txXfrm>
    </dsp:sp>
    <dsp:sp modelId="{FB36851C-654E-4F79-AABB-7343E9212C29}">
      <dsp:nvSpPr>
        <dsp:cNvPr id="0" name=""/>
        <dsp:cNvSpPr/>
      </dsp:nvSpPr>
      <dsp:spPr>
        <a:xfrm>
          <a:off x="3251224" y="409873"/>
          <a:ext cx="1395858" cy="1323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PERSONAGEM PRINCIPAL</a:t>
          </a:r>
          <a:endParaRPr lang="pt-BR" sz="1800" kern="1200" dirty="0"/>
        </a:p>
      </dsp:txBody>
      <dsp:txXfrm>
        <a:off x="3455643" y="603649"/>
        <a:ext cx="987020" cy="935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D6ABE-0524-44E8-9B85-C24E7EF1F414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0A253-FE63-4AF3-8C20-21A0BB892E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8656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Sl</a:t>
            </a:r>
            <a:r>
              <a:rPr lang="pt-BR" dirty="0" smtClean="0"/>
              <a:t>. 119 – Veja a humildade</a:t>
            </a:r>
            <a:r>
              <a:rPr lang="pt-BR" baseline="0" dirty="0" smtClean="0"/>
              <a:t> do salmista. Se declara como cego. Quando nós achamos que sabemos muito alguma coisa, lemos a bíblia de novo e descobrimos mais. Imagina se ele soubesse o restante da </a:t>
            </a:r>
            <a:r>
              <a:rPr lang="pt-BR" baseline="0" dirty="0" err="1" smtClean="0"/>
              <a:t>biblia</a:t>
            </a:r>
            <a:r>
              <a:rPr lang="pt-BR" baseline="0" dirty="0" smtClean="0"/>
              <a:t>. A </a:t>
            </a:r>
            <a:r>
              <a:rPr lang="pt-BR" baseline="0" dirty="0" err="1" smtClean="0"/>
              <a:t>biblia</a:t>
            </a:r>
            <a:r>
              <a:rPr lang="pt-BR" baseline="0" dirty="0" smtClean="0"/>
              <a:t> aqui é chamada e lei (Aquilo que rege/dirige).O livro é poético por causa do </a:t>
            </a:r>
            <a:r>
              <a:rPr lang="pt-BR" baseline="0" dirty="0" err="1" smtClean="0"/>
              <a:t>genero</a:t>
            </a:r>
            <a:r>
              <a:rPr lang="pt-BR" baseline="0" dirty="0" smtClean="0"/>
              <a:t> e não conteúdo que é inspiração Divina.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E62-BE27-4917-899B-284712392A8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35503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E62-BE27-4917-899B-284712392A82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070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E62-BE27-4917-899B-284712392A82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07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E62-BE27-4917-899B-284712392A8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07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E62-BE27-4917-899B-284712392A82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07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E62-BE27-4917-899B-284712392A82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070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E62-BE27-4917-899B-284712392A82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07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E62-BE27-4917-899B-284712392A82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070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E62-BE27-4917-899B-284712392A8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07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E62-BE27-4917-899B-284712392A82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070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E62-BE27-4917-899B-284712392A82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07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732C-12E7-4A04-AC1F-477CD0168609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E840-36A1-4AE6-80AB-4B22ECE6F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37161" y="5105400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 smtClean="0"/>
              <a:t>Diácono Wemerson Bernardo</a:t>
            </a:r>
          </a:p>
          <a:p>
            <a:pPr algn="r"/>
            <a:r>
              <a:rPr lang="pt-BR" sz="2000" dirty="0" smtClean="0"/>
              <a:t>Igreja Evangélica Assembleia de Deus</a:t>
            </a:r>
          </a:p>
          <a:p>
            <a:pPr algn="r"/>
            <a:r>
              <a:rPr lang="pt-BR" sz="2000" dirty="0" smtClean="0"/>
              <a:t>Ministério de Madureira – Campo de Viçosa</a:t>
            </a:r>
          </a:p>
          <a:p>
            <a:pPr algn="r"/>
            <a:r>
              <a:rPr lang="pt-BR" sz="2000" dirty="0" smtClean="0"/>
              <a:t>Bairro Macuco em Timóteo-MG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372200" y="1064467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João 17:17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48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211693"/>
            <a:ext cx="9144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smtClean="0"/>
              <a:t>São pessoas que ferem a si mesmas e as outras pessoas com as quais convivem, por não compreenderem as riquezas da liberdade conquistada por Cristo (</a:t>
            </a:r>
            <a:r>
              <a:rPr lang="pt-BR" dirty="0" err="1" smtClean="0"/>
              <a:t>Sl</a:t>
            </a:r>
            <a:r>
              <a:rPr lang="pt-BR" dirty="0" smtClean="0"/>
              <a:t> 119.72; </a:t>
            </a:r>
            <a:r>
              <a:rPr lang="pt-BR" dirty="0" err="1" smtClean="0"/>
              <a:t>Ef</a:t>
            </a:r>
            <a:r>
              <a:rPr lang="pt-BR" dirty="0" smtClean="0"/>
              <a:t> 1.17; 1 Co 2.10).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1571612"/>
            <a:ext cx="370223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A NECESSIDADE DAS ESCRITURAS</a:t>
            </a:r>
            <a:endParaRPr lang="pt-BR" b="1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428596" y="2000240"/>
          <a:ext cx="85011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40483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150138"/>
            <a:ext cx="914400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 smtClean="0"/>
              <a:t>E uma forma de conhecer a vontade de Deus é por meio de sua Palavra (</a:t>
            </a:r>
            <a:r>
              <a:rPr lang="pt-BR" sz="2000" dirty="0" err="1" smtClean="0"/>
              <a:t>Jo</a:t>
            </a:r>
            <a:r>
              <a:rPr lang="pt-BR" sz="2000" dirty="0" smtClean="0"/>
              <a:t> 15.7; </a:t>
            </a:r>
            <a:r>
              <a:rPr lang="pt-BR" sz="2000" dirty="0" err="1" smtClean="0"/>
              <a:t>Rm</a:t>
            </a:r>
            <a:r>
              <a:rPr lang="pt-BR" sz="2000" dirty="0" smtClean="0"/>
              <a:t> 10.17; </a:t>
            </a:r>
            <a:r>
              <a:rPr lang="pt-BR" sz="2000" dirty="0" err="1" smtClean="0"/>
              <a:t>Jo</a:t>
            </a:r>
            <a:r>
              <a:rPr lang="pt-BR" sz="2000" dirty="0" smtClean="0"/>
              <a:t> 5.14).</a:t>
            </a:r>
            <a:endParaRPr lang="pt-BR" sz="2000" dirty="0"/>
          </a:p>
        </p:txBody>
      </p:sp>
      <p:sp>
        <p:nvSpPr>
          <p:cNvPr id="14" name="Retângulo 13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1571612"/>
            <a:ext cx="3702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A NECESSIDADE DAS ESCRITURAS</a:t>
            </a:r>
            <a:endParaRPr lang="pt-BR" b="1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428596" y="2000240"/>
          <a:ext cx="85011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40483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150138"/>
            <a:ext cx="914400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 smtClean="0"/>
              <a:t>A eficiência no uso da palavra vem do exercício constante, da prática (1 </a:t>
            </a:r>
            <a:r>
              <a:rPr lang="pt-BR" sz="2000" dirty="0" err="1" smtClean="0"/>
              <a:t>Pe</a:t>
            </a:r>
            <a:r>
              <a:rPr lang="pt-BR" sz="2000" dirty="0" smtClean="0"/>
              <a:t> 2.9, 3.15; </a:t>
            </a:r>
            <a:r>
              <a:rPr lang="pt-BR" sz="2000" dirty="0" err="1" smtClean="0"/>
              <a:t>Ef</a:t>
            </a:r>
            <a:r>
              <a:rPr lang="pt-BR" sz="2000" dirty="0" smtClean="0"/>
              <a:t> 2.10; 2 </a:t>
            </a:r>
            <a:r>
              <a:rPr lang="pt-BR" sz="2000" dirty="0" err="1" smtClean="0"/>
              <a:t>Tm</a:t>
            </a:r>
            <a:r>
              <a:rPr lang="pt-BR" sz="2000" dirty="0" smtClean="0"/>
              <a:t> 2.15; Is 34.16; 55.11; </a:t>
            </a:r>
            <a:r>
              <a:rPr lang="pt-BR" sz="2000" dirty="0" err="1" smtClean="0"/>
              <a:t>Sl</a:t>
            </a:r>
            <a:r>
              <a:rPr lang="pt-BR" sz="2000" dirty="0" smtClean="0"/>
              <a:t> 119.130).</a:t>
            </a:r>
            <a:endParaRPr lang="pt-BR" sz="2000" dirty="0"/>
          </a:p>
        </p:txBody>
      </p:sp>
      <p:sp>
        <p:nvSpPr>
          <p:cNvPr id="14" name="Retângulo 13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1571612"/>
            <a:ext cx="39978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b="1" dirty="0" smtClean="0"/>
              <a:t>COMO DEVEMOS ESTUDAR A BÍBLIA</a:t>
            </a:r>
            <a:endParaRPr lang="pt-BR" b="1" dirty="0"/>
          </a:p>
        </p:txBody>
      </p:sp>
      <p:sp>
        <p:nvSpPr>
          <p:cNvPr id="18" name="Arredondar Retângulo em um Canto Diagonal 17"/>
          <p:cNvSpPr/>
          <p:nvPr/>
        </p:nvSpPr>
        <p:spPr>
          <a:xfrm>
            <a:off x="1000100" y="2428868"/>
            <a:ext cx="6429420" cy="2714644"/>
          </a:xfrm>
          <a:prstGeom prst="round2DiagRect">
            <a:avLst/>
          </a:prstGeom>
          <a:solidFill>
            <a:schemeClr val="bg1"/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A Bíblia é a revelação de Deus à humanidade. Tudo que precisamos Deus nos revelou por meio de sua Palavra. Somente precisamos nos apropriar dessas revelações e pela fé concretizá-las em nossa vida. O </a:t>
            </a:r>
            <a:r>
              <a:rPr lang="pt-BR" sz="2400" u="sng" dirty="0" smtClean="0">
                <a:solidFill>
                  <a:srgbClr val="FF0000"/>
                </a:solidFill>
              </a:rPr>
              <a:t>autor da Bíblia é Deus</a:t>
            </a:r>
            <a:r>
              <a:rPr lang="pt-BR" sz="2400" dirty="0" smtClean="0">
                <a:solidFill>
                  <a:srgbClr val="FF0000"/>
                </a:solidFill>
              </a:rPr>
              <a:t>, </a:t>
            </a:r>
            <a:r>
              <a:rPr lang="pt-BR" sz="2400" u="sng" dirty="0" smtClean="0">
                <a:solidFill>
                  <a:srgbClr val="FF0000"/>
                </a:solidFill>
              </a:rPr>
              <a:t>seu intérprete é o Espírito Santo</a:t>
            </a:r>
            <a:r>
              <a:rPr lang="pt-BR" sz="2400" dirty="0" smtClean="0">
                <a:solidFill>
                  <a:srgbClr val="FF0000"/>
                </a:solidFill>
              </a:rPr>
              <a:t> e seu </a:t>
            </a:r>
            <a:r>
              <a:rPr lang="pt-BR" sz="2400" u="sng" dirty="0" smtClean="0">
                <a:solidFill>
                  <a:srgbClr val="FF0000"/>
                </a:solidFill>
              </a:rPr>
              <a:t>tema central é o Senhor Jesus Cristo</a:t>
            </a:r>
            <a:r>
              <a:rPr lang="pt-BR" sz="2400" dirty="0" smtClean="0">
                <a:solidFill>
                  <a:srgbClr val="FF0000"/>
                </a:solidFill>
              </a:rPr>
              <a:t>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83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15000" r="-4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258969" y="2571744"/>
            <a:ext cx="6473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LcParenR"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Conhecendo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o seu autor </a:t>
            </a:r>
            <a:r>
              <a:rPr lang="pt-BR" sz="2400" dirty="0"/>
              <a:t>- A Bíblia é o único livro cujo autor está presente quando alguém o está lendo. Ninguém explica melhor um livro do que seu próprio autor. Conhecendo e amando o autor da Bíblia, fica mais fácil compreender Sua vontade.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800" y="5301208"/>
            <a:ext cx="7018184" cy="15696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Além dos autores humanos, a Bíblia foi essencialmente escrita por Deus. </a:t>
            </a:r>
            <a:endParaRPr lang="pt-BR" sz="1600" dirty="0" smtClean="0"/>
          </a:p>
          <a:p>
            <a:pPr algn="just"/>
            <a:r>
              <a:rPr lang="pt-BR" sz="1600" dirty="0" smtClean="0"/>
              <a:t>2 </a:t>
            </a:r>
            <a:r>
              <a:rPr lang="pt-BR" sz="1600" dirty="0"/>
              <a:t>Timóteo 3:16 nos diz que a Bíblia foi "inspirada" por Deus. Deus supervisionou os autores humanos da Bíblia de tal forma que, enquanto cada um usou o seu próprio estilo de escrever e personalidade, eles ainda registraram exatamente o que Deus queria que dissessem. A Bíblia não foi ditada por Deus, mas foi perfeitamente guiada e completamente inspirada por Ele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14" name="Retângulo 13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1571612"/>
            <a:ext cx="39978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b="1" dirty="0" smtClean="0"/>
              <a:t>COMO DEVEMOS ESTUDAR A BÍBLIA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13358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258969" y="2348880"/>
            <a:ext cx="647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LcParenR"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Conhecendo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o seu autor </a:t>
            </a:r>
            <a:endParaRPr lang="pt-BR" sz="2400" dirty="0"/>
          </a:p>
        </p:txBody>
      </p:sp>
      <p:grpSp>
        <p:nvGrpSpPr>
          <p:cNvPr id="14" name="Grupo 13"/>
          <p:cNvGrpSpPr/>
          <p:nvPr/>
        </p:nvGrpSpPr>
        <p:grpSpPr>
          <a:xfrm>
            <a:off x="482270" y="3450303"/>
            <a:ext cx="8067767" cy="2715746"/>
            <a:chOff x="1776041" y="3493975"/>
            <a:chExt cx="6819694" cy="2715746"/>
          </a:xfrm>
        </p:grpSpPr>
        <p:sp>
          <p:nvSpPr>
            <p:cNvPr id="15" name="Forma livre 14"/>
            <p:cNvSpPr/>
            <p:nvPr/>
          </p:nvSpPr>
          <p:spPr>
            <a:xfrm>
              <a:off x="3495689" y="3493975"/>
              <a:ext cx="1655054" cy="1525878"/>
            </a:xfrm>
            <a:custGeom>
              <a:avLst/>
              <a:gdLst>
                <a:gd name="connsiteX0" fmla="*/ 0 w 692224"/>
                <a:gd name="connsiteY0" fmla="*/ 491502 h 983004"/>
                <a:gd name="connsiteX1" fmla="*/ 173056 w 692224"/>
                <a:gd name="connsiteY1" fmla="*/ 0 h 983004"/>
                <a:gd name="connsiteX2" fmla="*/ 519168 w 692224"/>
                <a:gd name="connsiteY2" fmla="*/ 0 h 983004"/>
                <a:gd name="connsiteX3" fmla="*/ 692224 w 692224"/>
                <a:gd name="connsiteY3" fmla="*/ 491502 h 983004"/>
                <a:gd name="connsiteX4" fmla="*/ 519168 w 692224"/>
                <a:gd name="connsiteY4" fmla="*/ 983004 h 983004"/>
                <a:gd name="connsiteX5" fmla="*/ 173056 w 692224"/>
                <a:gd name="connsiteY5" fmla="*/ 983004 h 983004"/>
                <a:gd name="connsiteX6" fmla="*/ 0 w 692224"/>
                <a:gd name="connsiteY6" fmla="*/ 491502 h 98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224" h="983004">
                  <a:moveTo>
                    <a:pt x="346112" y="1"/>
                  </a:moveTo>
                  <a:lnTo>
                    <a:pt x="692224" y="245751"/>
                  </a:lnTo>
                  <a:lnTo>
                    <a:pt x="692224" y="737253"/>
                  </a:lnTo>
                  <a:lnTo>
                    <a:pt x="346112" y="983003"/>
                  </a:lnTo>
                  <a:lnTo>
                    <a:pt x="0" y="737253"/>
                  </a:lnTo>
                  <a:lnTo>
                    <a:pt x="0" y="245751"/>
                  </a:lnTo>
                  <a:lnTo>
                    <a:pt x="346112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2414" tIns="183951" rIns="232414" bIns="183951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kern="1200" dirty="0" smtClean="0"/>
                <a:t>De diversos estilos de vida</a:t>
              </a:r>
              <a:endParaRPr lang="pt-BR" sz="1800" kern="1200" dirty="0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5780911" y="3493975"/>
              <a:ext cx="2814824" cy="2616353"/>
            </a:xfrm>
            <a:custGeom>
              <a:avLst/>
              <a:gdLst>
                <a:gd name="connsiteX0" fmla="*/ 0 w 2814824"/>
                <a:gd name="connsiteY0" fmla="*/ 0 h 2012533"/>
                <a:gd name="connsiteX1" fmla="*/ 2814824 w 2814824"/>
                <a:gd name="connsiteY1" fmla="*/ 0 h 2012533"/>
                <a:gd name="connsiteX2" fmla="*/ 2814824 w 2814824"/>
                <a:gd name="connsiteY2" fmla="*/ 2012533 h 2012533"/>
                <a:gd name="connsiteX3" fmla="*/ 0 w 2814824"/>
                <a:gd name="connsiteY3" fmla="*/ 2012533 h 2012533"/>
                <a:gd name="connsiteX4" fmla="*/ 0 w 2814824"/>
                <a:gd name="connsiteY4" fmla="*/ 0 h 201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4824" h="2012533">
                  <a:moveTo>
                    <a:pt x="0" y="0"/>
                  </a:moveTo>
                  <a:lnTo>
                    <a:pt x="2814824" y="0"/>
                  </a:lnTo>
                  <a:lnTo>
                    <a:pt x="2814824" y="2012533"/>
                  </a:lnTo>
                  <a:lnTo>
                    <a:pt x="0" y="201253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kern="1200" dirty="0" smtClean="0">
                  <a:solidFill>
                    <a:srgbClr val="FFC000"/>
                  </a:solidFill>
                </a:rPr>
                <a:t>Isaias = Profeta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kern="1200" dirty="0" smtClean="0">
                  <a:solidFill>
                    <a:srgbClr val="FFC000"/>
                  </a:solidFill>
                </a:rPr>
                <a:t>Esdras = Sacerdote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kern="1200" dirty="0" smtClean="0">
                  <a:solidFill>
                    <a:srgbClr val="FFC000"/>
                  </a:solidFill>
                </a:rPr>
                <a:t>Mateus = Coletor de Impostos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kern="1200" dirty="0" smtClean="0">
                  <a:solidFill>
                    <a:srgbClr val="FFC000"/>
                  </a:solidFill>
                </a:rPr>
                <a:t>João = Pescador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kern="1200" dirty="0" smtClean="0">
                  <a:solidFill>
                    <a:srgbClr val="FFC000"/>
                  </a:solidFill>
                </a:rPr>
                <a:t>Paulo = Fabricante de Tendas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kern="1200" dirty="0" smtClean="0">
                  <a:solidFill>
                    <a:srgbClr val="FFC000"/>
                  </a:solidFill>
                </a:rPr>
                <a:t>Moisés = Pastor</a:t>
              </a:r>
              <a:endParaRPr lang="pt-BR" sz="2000" kern="1200" dirty="0">
                <a:solidFill>
                  <a:srgbClr val="FFC000"/>
                </a:solidFill>
              </a:endParaRPr>
            </a:p>
          </p:txBody>
        </p:sp>
        <p:sp>
          <p:nvSpPr>
            <p:cNvPr id="17" name="Forma livre 16"/>
            <p:cNvSpPr/>
            <p:nvPr/>
          </p:nvSpPr>
          <p:spPr>
            <a:xfrm>
              <a:off x="1776041" y="3493975"/>
              <a:ext cx="1655054" cy="1525878"/>
            </a:xfrm>
            <a:custGeom>
              <a:avLst/>
              <a:gdLst>
                <a:gd name="connsiteX0" fmla="*/ 0 w 692224"/>
                <a:gd name="connsiteY0" fmla="*/ 491502 h 983004"/>
                <a:gd name="connsiteX1" fmla="*/ 173056 w 692224"/>
                <a:gd name="connsiteY1" fmla="*/ 0 h 983004"/>
                <a:gd name="connsiteX2" fmla="*/ 519168 w 692224"/>
                <a:gd name="connsiteY2" fmla="*/ 0 h 983004"/>
                <a:gd name="connsiteX3" fmla="*/ 692224 w 692224"/>
                <a:gd name="connsiteY3" fmla="*/ 491502 h 983004"/>
                <a:gd name="connsiteX4" fmla="*/ 519168 w 692224"/>
                <a:gd name="connsiteY4" fmla="*/ 983004 h 983004"/>
                <a:gd name="connsiteX5" fmla="*/ 173056 w 692224"/>
                <a:gd name="connsiteY5" fmla="*/ 983004 h 983004"/>
                <a:gd name="connsiteX6" fmla="*/ 0 w 692224"/>
                <a:gd name="connsiteY6" fmla="*/ 491502 h 98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224" h="983004">
                  <a:moveTo>
                    <a:pt x="346112" y="1"/>
                  </a:moveTo>
                  <a:lnTo>
                    <a:pt x="692224" y="245751"/>
                  </a:lnTo>
                  <a:lnTo>
                    <a:pt x="692224" y="737253"/>
                  </a:lnTo>
                  <a:lnTo>
                    <a:pt x="346112" y="983003"/>
                  </a:lnTo>
                  <a:lnTo>
                    <a:pt x="0" y="737253"/>
                  </a:lnTo>
                  <a:lnTo>
                    <a:pt x="0" y="245751"/>
                  </a:lnTo>
                  <a:lnTo>
                    <a:pt x="346112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834" tIns="115371" rIns="163834" bIns="11537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kern="1200" dirty="0" smtClean="0"/>
                <a:t>40 Homens</a:t>
              </a:r>
              <a:endParaRPr lang="pt-BR" sz="2000" kern="1200" dirty="0"/>
            </a:p>
          </p:txBody>
        </p:sp>
        <p:sp>
          <p:nvSpPr>
            <p:cNvPr id="18" name="Forma livre 17"/>
            <p:cNvSpPr/>
            <p:nvPr/>
          </p:nvSpPr>
          <p:spPr>
            <a:xfrm>
              <a:off x="2668162" y="4683843"/>
              <a:ext cx="1655054" cy="1525878"/>
            </a:xfrm>
            <a:custGeom>
              <a:avLst/>
              <a:gdLst>
                <a:gd name="connsiteX0" fmla="*/ 0 w 692224"/>
                <a:gd name="connsiteY0" fmla="*/ 491502 h 983004"/>
                <a:gd name="connsiteX1" fmla="*/ 173056 w 692224"/>
                <a:gd name="connsiteY1" fmla="*/ 0 h 983004"/>
                <a:gd name="connsiteX2" fmla="*/ 519168 w 692224"/>
                <a:gd name="connsiteY2" fmla="*/ 0 h 983004"/>
                <a:gd name="connsiteX3" fmla="*/ 692224 w 692224"/>
                <a:gd name="connsiteY3" fmla="*/ 491502 h 983004"/>
                <a:gd name="connsiteX4" fmla="*/ 519168 w 692224"/>
                <a:gd name="connsiteY4" fmla="*/ 983004 h 983004"/>
                <a:gd name="connsiteX5" fmla="*/ 173056 w 692224"/>
                <a:gd name="connsiteY5" fmla="*/ 983004 h 983004"/>
                <a:gd name="connsiteX6" fmla="*/ 0 w 692224"/>
                <a:gd name="connsiteY6" fmla="*/ 491502 h 98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224" h="983004">
                  <a:moveTo>
                    <a:pt x="346112" y="1"/>
                  </a:moveTo>
                  <a:lnTo>
                    <a:pt x="692224" y="245751"/>
                  </a:lnTo>
                  <a:lnTo>
                    <a:pt x="692224" y="737253"/>
                  </a:lnTo>
                  <a:lnTo>
                    <a:pt x="346112" y="983003"/>
                  </a:lnTo>
                  <a:lnTo>
                    <a:pt x="0" y="737253"/>
                  </a:lnTo>
                  <a:lnTo>
                    <a:pt x="0" y="245751"/>
                  </a:lnTo>
                  <a:lnTo>
                    <a:pt x="346112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034" tIns="191571" rIns="240034" bIns="19157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kern="1200" dirty="0" smtClean="0"/>
                <a:t>Período de 1500 Anos</a:t>
              </a:r>
              <a:endParaRPr lang="pt-BR" sz="2000" kern="1200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095441" y="5364138"/>
              <a:ext cx="319368" cy="16528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tângulo 21"/>
            <p:cNvSpPr/>
            <p:nvPr/>
          </p:nvSpPr>
          <p:spPr>
            <a:xfrm>
              <a:off x="4712620" y="6053426"/>
              <a:ext cx="211676" cy="1138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1" name="Grupo 10"/>
          <p:cNvGrpSpPr/>
          <p:nvPr/>
        </p:nvGrpSpPr>
        <p:grpSpPr>
          <a:xfrm>
            <a:off x="827584" y="2852936"/>
            <a:ext cx="5112568" cy="227650"/>
            <a:chOff x="74258" y="1300293"/>
            <a:chExt cx="1337998" cy="743332"/>
          </a:xfrm>
        </p:grpSpPr>
        <p:sp>
          <p:nvSpPr>
            <p:cNvPr id="12" name="Retângulo 11"/>
            <p:cNvSpPr/>
            <p:nvPr/>
          </p:nvSpPr>
          <p:spPr>
            <a:xfrm>
              <a:off x="74258" y="1300293"/>
              <a:ext cx="1337998" cy="7433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tângulo 12"/>
            <p:cNvSpPr/>
            <p:nvPr/>
          </p:nvSpPr>
          <p:spPr>
            <a:xfrm>
              <a:off x="74258" y="1300293"/>
              <a:ext cx="1337998" cy="743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b="1" kern="1200" dirty="0" smtClean="0"/>
                <a:t>Humanamente  falando foi escrita </a:t>
              </a:r>
              <a:r>
                <a:rPr lang="pt-BR" sz="1400" b="1" kern="1200" smtClean="0"/>
                <a:t>por Aproximadamente:</a:t>
              </a:r>
              <a:endParaRPr lang="pt-BR" sz="1400" b="1" kern="1200" dirty="0"/>
            </a:p>
          </p:txBody>
        </p:sp>
      </p:grpSp>
      <p:cxnSp>
        <p:nvCxnSpPr>
          <p:cNvPr id="25" name="Conector de seta reta 24"/>
          <p:cNvCxnSpPr>
            <a:stCxn id="15" idx="3"/>
          </p:cNvCxnSpPr>
          <p:nvPr/>
        </p:nvCxnSpPr>
        <p:spPr>
          <a:xfrm>
            <a:off x="4474577" y="4213242"/>
            <a:ext cx="9615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0" y="1571612"/>
            <a:ext cx="39978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b="1" dirty="0" smtClean="0"/>
              <a:t>COMO DEVEMOS ESTUDAR A BÍBLIA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42046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t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258969" y="2348880"/>
            <a:ext cx="647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LcParenR" startAt="2"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Diariamente</a:t>
            </a:r>
            <a:endParaRPr lang="pt-BR" sz="2400" dirty="0"/>
          </a:p>
        </p:txBody>
      </p:sp>
      <p:sp>
        <p:nvSpPr>
          <p:cNvPr id="2" name="Retângulo 1"/>
          <p:cNvSpPr/>
          <p:nvPr/>
        </p:nvSpPr>
        <p:spPr>
          <a:xfrm>
            <a:off x="827584" y="2857640"/>
            <a:ext cx="69847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 smtClean="0"/>
              <a:t>Como </a:t>
            </a:r>
            <a:r>
              <a:rPr lang="pt-BR" sz="3200" dirty="0"/>
              <a:t>alimento espiritual, a Bíblia só surte efeito se for degustada diariamente, como nossas principais refeições. Caso isso não aconteça, o crente será alvo da destruição espiritual (</a:t>
            </a:r>
            <a:r>
              <a:rPr lang="pt-BR" sz="3200" dirty="0" err="1"/>
              <a:t>Dt</a:t>
            </a:r>
            <a:r>
              <a:rPr lang="pt-BR" sz="3200" dirty="0"/>
              <a:t> 17.19; </a:t>
            </a:r>
            <a:r>
              <a:rPr lang="pt-BR" sz="3200" dirty="0" err="1"/>
              <a:t>Jo</a:t>
            </a:r>
            <a:r>
              <a:rPr lang="pt-BR" sz="3200" dirty="0"/>
              <a:t> 16.12; Hb 5.12; Mc 4.33).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1571612"/>
            <a:ext cx="39978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b="1" dirty="0" smtClean="0"/>
              <a:t>COMO DEVEMOS ESTUDAR A BÍBLIA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908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t="19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258969" y="2000240"/>
            <a:ext cx="647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LcParenR" startAt="3"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Com Reverencia</a:t>
            </a:r>
            <a:endParaRPr lang="pt-BR" sz="2400" dirty="0"/>
          </a:p>
        </p:txBody>
      </p:sp>
      <p:sp>
        <p:nvSpPr>
          <p:cNvPr id="2" name="Retângulo 1"/>
          <p:cNvSpPr/>
          <p:nvPr/>
        </p:nvSpPr>
        <p:spPr>
          <a:xfrm>
            <a:off x="3275856" y="2572370"/>
            <a:ext cx="27742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A </a:t>
            </a:r>
            <a:r>
              <a:rPr lang="pt-BR" sz="1600" dirty="0"/>
              <a:t>maneira como lemos a Bíblia é importante para determinar o aproveitamento dessa leitura. É importante observar o seguinte: </a:t>
            </a:r>
            <a:endParaRPr lang="pt-BR" sz="1600" dirty="0" smtClean="0"/>
          </a:p>
          <a:p>
            <a:pPr marL="400050" indent="-400050" algn="just">
              <a:buAutoNum type="romanUcParenBoth"/>
            </a:pPr>
            <a:r>
              <a:rPr lang="pt-BR" sz="1600" dirty="0" smtClean="0"/>
              <a:t>Estudar </a:t>
            </a:r>
            <a:r>
              <a:rPr lang="pt-BR" sz="1600" dirty="0"/>
              <a:t>a Bíblia como a Palavra de Deus, e não como um livro qualquer; </a:t>
            </a:r>
            <a:endParaRPr lang="pt-BR" sz="1600" dirty="0" smtClean="0"/>
          </a:p>
          <a:p>
            <a:pPr marL="400050" indent="-400050" algn="just">
              <a:buAutoNum type="romanUcParenBoth"/>
            </a:pPr>
            <a:r>
              <a:rPr lang="pt-BR" sz="1600" dirty="0" smtClean="0"/>
              <a:t>Estudar </a:t>
            </a:r>
            <a:r>
              <a:rPr lang="pt-BR" sz="1600" dirty="0"/>
              <a:t>a Bíblia em atitude de oração, com o coração voltado para Deus; </a:t>
            </a:r>
            <a:endParaRPr lang="pt-BR" sz="1600" dirty="0" smtClean="0"/>
          </a:p>
          <a:p>
            <a:pPr marL="400050" indent="-400050" algn="just">
              <a:buAutoNum type="romanUcParenBoth"/>
            </a:pPr>
            <a:r>
              <a:rPr lang="pt-BR" sz="1600" dirty="0" smtClean="0"/>
              <a:t>Estudar </a:t>
            </a:r>
            <a:r>
              <a:rPr lang="pt-BR" sz="1600" dirty="0"/>
              <a:t>em atitude de humildade (</a:t>
            </a:r>
            <a:r>
              <a:rPr lang="pt-BR" sz="1600" dirty="0" err="1"/>
              <a:t>Tg</a:t>
            </a:r>
            <a:r>
              <a:rPr lang="pt-BR" sz="1600" dirty="0"/>
              <a:t> 1.21); (IV) Estudar crendo em seu ensino (</a:t>
            </a:r>
            <a:r>
              <a:rPr lang="pt-BR" sz="1600" dirty="0" err="1"/>
              <a:t>Lc</a:t>
            </a:r>
            <a:r>
              <a:rPr lang="pt-BR" sz="1600" dirty="0"/>
              <a:t> 24.25).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1571612"/>
            <a:ext cx="39978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b="1" dirty="0" smtClean="0"/>
              <a:t>COMO DEVEMOS ESTUDAR A BÍBLIA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37305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50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258969" y="2348880"/>
            <a:ext cx="647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LcParenR" startAt="4"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Com Oração</a:t>
            </a:r>
            <a:endParaRPr lang="pt-BR" sz="2400" dirty="0"/>
          </a:p>
        </p:txBody>
      </p:sp>
      <p:sp>
        <p:nvSpPr>
          <p:cNvPr id="2" name="Retângulo 1"/>
          <p:cNvSpPr/>
          <p:nvPr/>
        </p:nvSpPr>
        <p:spPr>
          <a:xfrm>
            <a:off x="467544" y="2857640"/>
            <a:ext cx="42074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 melhor leitura bíblica é aquela feita vagarosamente, com meditação, a exemplo dos servos de Deus no passado (</a:t>
            </a:r>
            <a:r>
              <a:rPr lang="pt-BR" sz="2400" dirty="0" err="1"/>
              <a:t>Sl</a:t>
            </a:r>
            <a:r>
              <a:rPr lang="pt-BR" sz="2400" dirty="0"/>
              <a:t> 119.12,18; </a:t>
            </a:r>
            <a:r>
              <a:rPr lang="pt-BR" sz="2400" dirty="0" err="1"/>
              <a:t>Dn</a:t>
            </a:r>
            <a:r>
              <a:rPr lang="pt-BR" sz="2400" dirty="0"/>
              <a:t> 9.21-23; </a:t>
            </a:r>
            <a:r>
              <a:rPr lang="pt-BR" sz="2400" dirty="0" err="1"/>
              <a:t>Sl</a:t>
            </a:r>
            <a:r>
              <a:rPr lang="pt-BR" sz="2400" dirty="0"/>
              <a:t> 73.16-17). A meditação aprofunda a compreensão.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1571612"/>
            <a:ext cx="39978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b="1" dirty="0" smtClean="0"/>
              <a:t>COMO DEVEMOS ESTUDAR A BÍBLIA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24222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58000" t="20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258969" y="2348880"/>
            <a:ext cx="647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LcParenR" startAt="5"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Completamente</a:t>
            </a:r>
            <a:endParaRPr lang="pt-BR" sz="2400" dirty="0"/>
          </a:p>
        </p:txBody>
      </p:sp>
      <p:sp>
        <p:nvSpPr>
          <p:cNvPr id="2" name="Retângulo 1"/>
          <p:cNvSpPr/>
          <p:nvPr/>
        </p:nvSpPr>
        <p:spPr>
          <a:xfrm>
            <a:off x="827584" y="2857640"/>
            <a:ext cx="46805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 Existem textos bíblicos que não recebem a devida atenção dos seus leitores. Ler a Bíblia toda, em atitude de oração e meditação, ajuda a compreender melhor Sua mensagem. Sendo a Palavra de Deus, a Bíblia é infinita em sua mensagem, mas nem por isso devemos desistir de estar sempre buscando mais. O Espírito Santo nos ajuda nessa caminhada de compreensão da vontade de Deus (Rm 11.33,34; 1 Co 13.12; </a:t>
            </a:r>
            <a:r>
              <a:rPr lang="pt-BR" sz="2000" dirty="0" err="1"/>
              <a:t>Dt</a:t>
            </a:r>
            <a:r>
              <a:rPr lang="pt-BR" sz="2000" dirty="0"/>
              <a:t> 29.29).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1571612"/>
            <a:ext cx="39978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b="1" dirty="0" smtClean="0"/>
              <a:t>COMO DEVEMOS ESTUDAR A BÍBLIA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8910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0" y="1571612"/>
            <a:ext cx="467224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t-BR" b="1" dirty="0" smtClean="0"/>
              <a:t>TEMA </a:t>
            </a:r>
            <a:r>
              <a:rPr lang="pt-BR" b="1" dirty="0" smtClean="0"/>
              <a:t> </a:t>
            </a:r>
            <a:r>
              <a:rPr lang="pt-BR" b="1" dirty="0" smtClean="0"/>
              <a:t>E PERSONAGEM </a:t>
            </a:r>
            <a:r>
              <a:rPr lang="pt-BR" b="1" dirty="0" smtClean="0"/>
              <a:t>CENTRAL </a:t>
            </a:r>
            <a:r>
              <a:rPr lang="pt-BR" b="1" dirty="0" smtClean="0"/>
              <a:t>DA BÍBLIA</a:t>
            </a:r>
            <a:endParaRPr lang="pt-BR" b="1" dirty="0"/>
          </a:p>
        </p:txBody>
      </p:sp>
      <p:sp>
        <p:nvSpPr>
          <p:cNvPr id="18" name="Retângulo 17"/>
          <p:cNvSpPr/>
          <p:nvPr/>
        </p:nvSpPr>
        <p:spPr>
          <a:xfrm>
            <a:off x="500034" y="2000240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 smtClean="0"/>
              <a:t>REDENÇÃO</a:t>
            </a:r>
            <a:endParaRPr lang="pt-BR" sz="3600" dirty="0"/>
          </a:p>
        </p:txBody>
      </p:sp>
      <p:sp>
        <p:nvSpPr>
          <p:cNvPr id="8" name="Retângulo 7"/>
          <p:cNvSpPr/>
          <p:nvPr/>
        </p:nvSpPr>
        <p:spPr>
          <a:xfrm>
            <a:off x="571472" y="2571744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Redenção, no Cristianismo, é a crença na libertação do homem por meio do sacrifício de Jesus Cristo</a:t>
            </a: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214282" y="3786190"/>
            <a:ext cx="8786874" cy="2862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Redenção e resgate significam que Cristo deu sua vida e ressuscitou para tornar possível o homem voltar para Deus. No contexto da história de Israel, estes termos significam algo de valor para se obter a libertação de um preso (</a:t>
            </a:r>
            <a:r>
              <a:rPr lang="pt-BR" sz="2000" dirty="0" err="1" smtClean="0"/>
              <a:t>Êx</a:t>
            </a:r>
            <a:r>
              <a:rPr lang="pt-BR" sz="2000" dirty="0" smtClean="0"/>
              <a:t> 21:30; </a:t>
            </a:r>
            <a:r>
              <a:rPr lang="pt-BR" sz="2000" dirty="0" err="1" smtClean="0"/>
              <a:t>Pv</a:t>
            </a:r>
            <a:r>
              <a:rPr lang="pt-BR" sz="2000" dirty="0" smtClean="0"/>
              <a:t> 13:8). No entender dos primeiros cristãos, por causa de seu contato com a escravidão, estes termos significavam libertação de uma pessoa da escravidão. Isso é apoiado pelo uso de Paulo da metáfora do servo (escravo) em Romanos 6: "tendo sido servos do pecado. E, libertados do pecado, fostes feitos servos da justiça . servos de Deus" (6:17-18, 22). A própria vida de Jesus, ou seja, o seu sangue, foi este "preço" dado para o crente arrependido ser liberto do poder do pecado.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5314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20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6150138"/>
            <a:ext cx="9144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 smtClean="0"/>
              <a:t>Santifica-os na verdade; a tua palavra é a verdade. João 17:17</a:t>
            </a:r>
            <a:endParaRPr lang="pt-BR" sz="2000" dirty="0"/>
          </a:p>
        </p:txBody>
      </p:sp>
      <p:sp>
        <p:nvSpPr>
          <p:cNvPr id="2" name="Retângulo 1"/>
          <p:cNvSpPr/>
          <p:nvPr/>
        </p:nvSpPr>
        <p:spPr>
          <a:xfrm>
            <a:off x="1547664" y="2551837"/>
            <a:ext cx="6336704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Bibliologia é o estudo dos assuntos inerentes à Bíblia. Essa </a:t>
            </a:r>
            <a:r>
              <a:rPr lang="pt-BR" sz="2800" dirty="0" smtClean="0">
                <a:solidFill>
                  <a:schemeClr val="bg1"/>
                </a:solidFill>
              </a:rPr>
              <a:t>Capítulo </a:t>
            </a:r>
            <a:r>
              <a:rPr lang="pt-BR" sz="2800" dirty="0">
                <a:solidFill>
                  <a:schemeClr val="bg1"/>
                </a:solidFill>
              </a:rPr>
              <a:t>auxilia o estudante a desvendar a Palavra de Deus, a obter compreensão sobre a Bíblia e, é indispensável a qualquer área da Teologia, elucidando inumeráveis fatos bíblicos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81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t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00034" y="2000240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 smtClean="0"/>
              <a:t>Jesus é o </a:t>
            </a:r>
            <a:r>
              <a:rPr lang="pt-BR" sz="3600" dirty="0" smtClean="0"/>
              <a:t>personagem </a:t>
            </a:r>
            <a:r>
              <a:rPr lang="pt-BR" sz="3600" dirty="0" smtClean="0"/>
              <a:t>central da Bíblia. Ele mesmo no-lo declara em Lucas 24.44 e João 5.39. (Ler também </a:t>
            </a:r>
            <a:r>
              <a:rPr lang="pt-BR" sz="3600" dirty="0" err="1" smtClean="0"/>
              <a:t>At</a:t>
            </a:r>
            <a:r>
              <a:rPr lang="pt-BR" sz="3600" dirty="0" smtClean="0"/>
              <a:t> 3.18; 10.43; </a:t>
            </a:r>
            <a:r>
              <a:rPr lang="pt-BR" sz="3600" dirty="0" err="1" smtClean="0"/>
              <a:t>Ap</a:t>
            </a:r>
            <a:r>
              <a:rPr lang="pt-BR" sz="3600" dirty="0" smtClean="0"/>
              <a:t> 22.16). </a:t>
            </a:r>
            <a:endParaRPr lang="pt-BR" sz="3600" dirty="0"/>
          </a:p>
        </p:txBody>
      </p:sp>
      <p:sp>
        <p:nvSpPr>
          <p:cNvPr id="19" name="Retângulo 18"/>
          <p:cNvSpPr/>
          <p:nvPr/>
        </p:nvSpPr>
        <p:spPr>
          <a:xfrm>
            <a:off x="500034" y="4256324"/>
            <a:ext cx="80724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Se olharmos de perto, veremos que, em tipos, figuras, símbolos e profecias, Ele ocupa o lugar central das Escrituras, isto além da sua manifestação como está registrada em todo o Novo Testamento. </a:t>
            </a:r>
            <a:endParaRPr lang="pt-BR" sz="28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42910" y="6286520"/>
            <a:ext cx="18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Vejamos a seguir.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0" y="1571612"/>
            <a:ext cx="467224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t-BR" b="1" dirty="0" smtClean="0"/>
              <a:t>TEMA </a:t>
            </a:r>
            <a:r>
              <a:rPr lang="pt-BR" b="1" dirty="0" smtClean="0"/>
              <a:t> </a:t>
            </a:r>
            <a:r>
              <a:rPr lang="pt-BR" b="1" dirty="0" smtClean="0"/>
              <a:t>E PERSONAGEM </a:t>
            </a:r>
            <a:r>
              <a:rPr lang="pt-BR" b="1" dirty="0" smtClean="0"/>
              <a:t>CENTRAL </a:t>
            </a:r>
            <a:r>
              <a:rPr lang="pt-BR" b="1" dirty="0" smtClean="0"/>
              <a:t>DA BÍBLIA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25314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6949" t="16601" r="13419" b="15039"/>
          <a:stretch>
            <a:fillRect/>
          </a:stretch>
        </p:blipFill>
        <p:spPr bwMode="auto">
          <a:xfrm>
            <a:off x="285720" y="1928802"/>
            <a:ext cx="8215370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tângulo 7"/>
          <p:cNvSpPr/>
          <p:nvPr/>
        </p:nvSpPr>
        <p:spPr>
          <a:xfrm>
            <a:off x="0" y="1571612"/>
            <a:ext cx="467224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t-BR" b="1" dirty="0" smtClean="0"/>
              <a:t>TEMA </a:t>
            </a:r>
            <a:r>
              <a:rPr lang="pt-BR" b="1" dirty="0" smtClean="0"/>
              <a:t> </a:t>
            </a:r>
            <a:r>
              <a:rPr lang="pt-BR" b="1" dirty="0" smtClean="0"/>
              <a:t>E PERSONAGEM </a:t>
            </a:r>
            <a:r>
              <a:rPr lang="pt-BR" b="1" dirty="0" smtClean="0"/>
              <a:t>CENTRAL </a:t>
            </a:r>
            <a:r>
              <a:rPr lang="pt-BR" b="1" dirty="0" smtClean="0"/>
              <a:t>DA BÍBLIA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25314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30000" r="6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150138"/>
            <a:ext cx="9144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 smtClean="0"/>
              <a:t>Santifica-os na verdade; a tua palavra é a verdade. João 17:17</a:t>
            </a:r>
            <a:endParaRPr lang="pt-BR" sz="2000" dirty="0"/>
          </a:p>
        </p:txBody>
      </p:sp>
      <p:sp>
        <p:nvSpPr>
          <p:cNvPr id="2" name="Retângulo 1"/>
          <p:cNvSpPr/>
          <p:nvPr/>
        </p:nvSpPr>
        <p:spPr>
          <a:xfrm>
            <a:off x="3347864" y="1772816"/>
            <a:ext cx="56844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solidFill>
                  <a:schemeClr val="bg1"/>
                </a:solidFill>
              </a:rPr>
              <a:t>Sendo assim convém conhecermos a bíblia bem como sua história e importância.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91880" y="3230974"/>
            <a:ext cx="53963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Bíblia </a:t>
            </a:r>
            <a:r>
              <a:rPr lang="pt-BR" dirty="0"/>
              <a:t>é o livro sagrado do </a:t>
            </a:r>
            <a:r>
              <a:rPr lang="pt-BR" b="1" dirty="0"/>
              <a:t>Cristianismo</a:t>
            </a:r>
            <a:r>
              <a:rPr lang="pt-BR" dirty="0"/>
              <a:t> (Catolicismo e Protestantismo). Nas lições deste </a:t>
            </a:r>
            <a:r>
              <a:rPr lang="pt-BR" dirty="0" smtClean="0"/>
              <a:t>capítulo </a:t>
            </a:r>
            <a:r>
              <a:rPr lang="pt-BR" dirty="0"/>
              <a:t>estudaremos sobre como a Bíblia é rica em detalhes referentes aos fatos que nos revela. A compreensão da riqueza dos fatos registrados na Bíblia ajuda o estudante a compreender melhor a vontade de Deus revelada em sua Palavra. Esperamos que a partir desse estudo, você possa ser beneficiado com o crescimento espiritual e sinta-se mais ansioso para permanecer saciando sua sede na infindável fonte que é a Bíblia Sagrada.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83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150138"/>
            <a:ext cx="9144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 smtClean="0"/>
              <a:t>Santifica-os na verdade; a tua palavra é a verdade. João 17:17</a:t>
            </a:r>
            <a:endParaRPr lang="pt-BR" sz="2000" dirty="0"/>
          </a:p>
        </p:txBody>
      </p:sp>
      <p:sp>
        <p:nvSpPr>
          <p:cNvPr id="2" name="Retângulo 1"/>
          <p:cNvSpPr/>
          <p:nvPr/>
        </p:nvSpPr>
        <p:spPr>
          <a:xfrm>
            <a:off x="0" y="2143116"/>
            <a:ext cx="8072494" cy="255454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A Bíblia é o único livro na história da humanidade que revela a Deus, ou ainda, que é a palavra do próprio Deus.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83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5000" t="2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258969" y="1571612"/>
            <a:ext cx="64732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800" dirty="0" smtClean="0"/>
              <a:t>conta </a:t>
            </a:r>
            <a:r>
              <a:rPr lang="pt-BR" sz="2800" dirty="0"/>
              <a:t>a maior história de amor, jamais revelada de outra forma, a não ser a do Senhor Jesus Cristo, para salvação da </a:t>
            </a:r>
            <a:r>
              <a:rPr lang="pt-BR" sz="2800" dirty="0" smtClean="0"/>
              <a:t>humanidade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pt-BR" sz="2800" dirty="0"/>
              <a:t>Somente a mensagem da Bíblia é capaz, na direção do Espírito Santo, conduzir o homem em todas as áreas de sua </a:t>
            </a:r>
            <a:r>
              <a:rPr lang="pt-BR" sz="2800" dirty="0" smtClean="0"/>
              <a:t>vida.</a:t>
            </a:r>
            <a:endParaRPr lang="pt-BR" sz="2800" dirty="0"/>
          </a:p>
        </p:txBody>
      </p:sp>
      <p:sp>
        <p:nvSpPr>
          <p:cNvPr id="10" name="Retângulo 9"/>
          <p:cNvSpPr/>
          <p:nvPr/>
        </p:nvSpPr>
        <p:spPr>
          <a:xfrm>
            <a:off x="258969" y="4941179"/>
            <a:ext cx="6555586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“Bem-aventurado o varão que não anda segundo o conselho dos ímpios ... antes tem o seu prazer na lei do Senhor, e na sua lei medita de dia e de noite.” (</a:t>
            </a:r>
            <a:r>
              <a:rPr lang="pt-BR" sz="2800" b="1" dirty="0" err="1"/>
              <a:t>Sl</a:t>
            </a:r>
            <a:r>
              <a:rPr lang="pt-BR" sz="2800" b="1" dirty="0"/>
              <a:t> 1.1,2).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62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150138"/>
            <a:ext cx="9144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 smtClean="0"/>
              <a:t>Essa dupla revelação tornou-se necessária devido a queda do homem</a:t>
            </a:r>
            <a:endParaRPr lang="pt-BR" sz="2000" dirty="0"/>
          </a:p>
        </p:txBody>
      </p:sp>
      <p:sp>
        <p:nvSpPr>
          <p:cNvPr id="14" name="Retângulo 13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1571612"/>
            <a:ext cx="370223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A NECESSIDADE DAS ESCRITURAS</a:t>
            </a:r>
            <a:endParaRPr lang="pt-BR" b="1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428596" y="2000240"/>
          <a:ext cx="85011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40483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20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150138"/>
            <a:ext cx="914400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 smtClean="0"/>
              <a:t>A eficiência no uso da palavra vem do exercício constante, da prática (1 </a:t>
            </a:r>
            <a:r>
              <a:rPr lang="pt-BR" sz="2000" dirty="0" err="1" smtClean="0"/>
              <a:t>Pe</a:t>
            </a:r>
            <a:r>
              <a:rPr lang="pt-BR" sz="2000" dirty="0" smtClean="0"/>
              <a:t> 2.9, 3.15; </a:t>
            </a:r>
            <a:r>
              <a:rPr lang="pt-BR" sz="2000" dirty="0" err="1" smtClean="0"/>
              <a:t>Ef</a:t>
            </a:r>
            <a:r>
              <a:rPr lang="pt-BR" sz="2000" dirty="0" smtClean="0"/>
              <a:t> 2.10; 2 </a:t>
            </a:r>
            <a:r>
              <a:rPr lang="pt-BR" sz="2000" dirty="0" err="1" smtClean="0"/>
              <a:t>Tm</a:t>
            </a:r>
            <a:r>
              <a:rPr lang="pt-BR" sz="2000" dirty="0" smtClean="0"/>
              <a:t> 2.15; Is 34.16; 55.11; </a:t>
            </a:r>
            <a:r>
              <a:rPr lang="pt-BR" sz="2000" dirty="0" err="1" smtClean="0"/>
              <a:t>Sl</a:t>
            </a:r>
            <a:r>
              <a:rPr lang="pt-BR" sz="2000" dirty="0" smtClean="0"/>
              <a:t> 119.130).</a:t>
            </a:r>
            <a:endParaRPr lang="pt-BR" sz="2000" dirty="0"/>
          </a:p>
        </p:txBody>
      </p:sp>
      <p:sp>
        <p:nvSpPr>
          <p:cNvPr id="14" name="Retângulo 13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1571612"/>
            <a:ext cx="370223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A NECESSIDADE DAS ESCRITURAS</a:t>
            </a:r>
            <a:endParaRPr lang="pt-BR" b="1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428596" y="2000240"/>
          <a:ext cx="85011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40483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150138"/>
            <a:ext cx="914400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 smtClean="0"/>
              <a:t>Quem não tem apetite pela Palavra de Deus não tem também saúde espiritual (Mt 4.4; Jr 15.16; 1 </a:t>
            </a:r>
            <a:r>
              <a:rPr lang="pt-BR" sz="2000" dirty="0" err="1" smtClean="0"/>
              <a:t>Pe</a:t>
            </a:r>
            <a:r>
              <a:rPr lang="pt-BR" sz="2000" dirty="0" smtClean="0"/>
              <a:t> 2.2).</a:t>
            </a:r>
            <a:endParaRPr lang="pt-BR" sz="2000" dirty="0"/>
          </a:p>
        </p:txBody>
      </p:sp>
      <p:sp>
        <p:nvSpPr>
          <p:cNvPr id="14" name="Retângulo 13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1571612"/>
            <a:ext cx="370223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A NECESSIDADE DAS ESCRITURAS</a:t>
            </a:r>
            <a:endParaRPr lang="pt-BR" b="1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428596" y="2000240"/>
          <a:ext cx="85011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40483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150138"/>
            <a:ext cx="914400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 smtClean="0"/>
              <a:t>Quando estamos imersos na Palavra, o Espírito atua mais livremente em nossa vida (</a:t>
            </a:r>
            <a:r>
              <a:rPr lang="pt-BR" sz="2000" dirty="0" err="1" smtClean="0"/>
              <a:t>Sl</a:t>
            </a:r>
            <a:r>
              <a:rPr lang="pt-BR" sz="2000" dirty="0" smtClean="0"/>
              <a:t> 1.2; </a:t>
            </a:r>
            <a:r>
              <a:rPr lang="pt-BR" sz="2000" dirty="0" err="1" smtClean="0"/>
              <a:t>Js</a:t>
            </a:r>
            <a:r>
              <a:rPr lang="pt-BR" sz="2000" dirty="0" smtClean="0"/>
              <a:t> 1.8).</a:t>
            </a:r>
            <a:endParaRPr lang="pt-BR" sz="2000" dirty="0"/>
          </a:p>
        </p:txBody>
      </p:sp>
      <p:sp>
        <p:nvSpPr>
          <p:cNvPr id="14" name="Retângulo 13"/>
          <p:cNvSpPr/>
          <p:nvPr/>
        </p:nvSpPr>
        <p:spPr>
          <a:xfrm>
            <a:off x="-32" y="320949"/>
            <a:ext cx="1407758" cy="52322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  <a:scene3d>
            <a:camera prst="isometricOffAxis1Righ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ordia New" pitchFamily="34" charset="-34"/>
                <a:cs typeface="Cordia New" pitchFamily="34" charset="-34"/>
              </a:rPr>
              <a:t>Capítulo 02</a:t>
            </a:r>
            <a:endParaRPr lang="pt-BR" sz="2800" dirty="0">
              <a:solidFill>
                <a:srgbClr val="00206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0" y="928670"/>
            <a:ext cx="9144000" cy="5715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0034" y="-110651"/>
            <a:ext cx="4929222" cy="110799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l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BIBLIOLOGIA</a:t>
            </a:r>
            <a:endParaRPr lang="pt-BR" sz="66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-32" y="928670"/>
            <a:ext cx="600010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02.01 – Importância das Escrituras</a:t>
            </a:r>
            <a:endParaRPr lang="pt-BR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1571612"/>
            <a:ext cx="3702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A NECESSIDADE DAS ESCRITURAS</a:t>
            </a:r>
            <a:endParaRPr lang="pt-BR" b="1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428596" y="2000240"/>
          <a:ext cx="85011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40483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1734</Words>
  <Application>Microsoft Office PowerPoint</Application>
  <PresentationFormat>Apresentação na tela (4:3)</PresentationFormat>
  <Paragraphs>164</Paragraphs>
  <Slides>21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Wemerson</dc:creator>
  <cp:lastModifiedBy>Natinho</cp:lastModifiedBy>
  <cp:revision>386</cp:revision>
  <dcterms:created xsi:type="dcterms:W3CDTF">2014-06-24T12:29:12Z</dcterms:created>
  <dcterms:modified xsi:type="dcterms:W3CDTF">2014-08-28T12:02:35Z</dcterms:modified>
</cp:coreProperties>
</file>