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5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8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800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23" autoAdjust="0"/>
  </p:normalViewPr>
  <p:slideViewPr>
    <p:cSldViewPr snapToGrid="0">
      <p:cViewPr varScale="1">
        <p:scale>
          <a:sx n="55" d="100"/>
          <a:sy n="55" d="100"/>
        </p:scale>
        <p:origin x="18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D81E-CB38-4577-B65F-1438DDE1E44B}" type="datetimeFigureOut">
              <a:rPr lang="hu-HU" smtClean="0"/>
              <a:t>2015.12.11.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E64B-E32F-4C33-928F-C1F5883E70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42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Állapotgép</a:t>
            </a:r>
            <a:r>
              <a:rPr lang="hu-HU" baseline="0" dirty="0" smtClean="0"/>
              <a:t> készítése – </a:t>
            </a:r>
            <a:r>
              <a:rPr lang="hu-HU" baseline="0" dirty="0" err="1" smtClean="0"/>
              <a:t>eventek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statek</a:t>
            </a:r>
            <a:r>
              <a:rPr lang="hu-HU" baseline="0" dirty="0" smtClean="0"/>
              <a:t>, effektek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10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Operandus beírása: </a:t>
            </a:r>
            <a:r>
              <a:rPr lang="hu-HU" dirty="0" err="1" smtClean="0"/>
              <a:t>addDigit</a:t>
            </a:r>
            <a:r>
              <a:rPr lang="hu-HU" dirty="0" smtClean="0"/>
              <a:t> </a:t>
            </a:r>
            <a:r>
              <a:rPr lang="hu-HU" dirty="0" err="1" smtClean="0"/>
              <a:t>effect</a:t>
            </a:r>
            <a:r>
              <a:rPr lang="hu-HU" dirty="0" smtClean="0"/>
              <a:t>,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active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állpot</a:t>
            </a:r>
            <a:endParaRPr lang="hu-HU" baseline="0" dirty="0" smtClean="0"/>
          </a:p>
          <a:p>
            <a:r>
              <a:rPr lang="hu-HU" baseline="0" dirty="0" smtClean="0"/>
              <a:t>(Operátor beírására semmi)</a:t>
            </a:r>
          </a:p>
          <a:p>
            <a:r>
              <a:rPr lang="hu-HU" baseline="0" dirty="0" err="1" smtClean="0"/>
              <a:t>Active-ból</a:t>
            </a:r>
            <a:r>
              <a:rPr lang="hu-HU" baseline="0" dirty="0" smtClean="0"/>
              <a:t> C megnyomásával </a:t>
            </a:r>
            <a:r>
              <a:rPr lang="hu-HU" baseline="0" dirty="0" err="1" smtClean="0"/>
              <a:t>Cleared-be</a:t>
            </a:r>
            <a:r>
              <a:rPr lang="hu-HU" baseline="0" dirty="0" smtClean="0"/>
              <a:t>  + </a:t>
            </a:r>
            <a:r>
              <a:rPr lang="hu-HU" baseline="0" dirty="0" err="1" smtClean="0"/>
              <a:t>effect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20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Active</a:t>
            </a:r>
            <a:r>
              <a:rPr lang="hu-HU" dirty="0" smtClean="0"/>
              <a:t> több állapottal  is rendelkezik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107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6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2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Állapotok attribútum értékekhez</a:t>
            </a:r>
            <a:r>
              <a:rPr lang="hu-HU" baseline="0" dirty="0" smtClean="0"/>
              <a:t> rendelése.</a:t>
            </a:r>
          </a:p>
          <a:p>
            <a:r>
              <a:rPr lang="hu-HU" baseline="0" dirty="0" err="1" smtClean="0"/>
              <a:t>Note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Active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constraint-je</a:t>
            </a:r>
            <a:r>
              <a:rPr lang="hu-HU" baseline="0" dirty="0" smtClean="0"/>
              <a:t> benne van a másik kettőben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711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modell működése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64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400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</a:t>
            </a:r>
            <a:r>
              <a:rPr lang="hu-HU" baseline="0" dirty="0" smtClean="0"/>
              <a:t> reprezentáció: </a:t>
            </a:r>
            <a:r>
              <a:rPr lang="hu-HU" baseline="0" dirty="0" err="1" smtClean="0"/>
              <a:t>Switch</a:t>
            </a:r>
            <a:r>
              <a:rPr lang="hu-HU" baseline="0" dirty="0" smtClean="0"/>
              <a:t>/</a:t>
            </a:r>
            <a:r>
              <a:rPr lang="hu-HU" baseline="0" dirty="0" err="1" smtClean="0"/>
              <a:t>case</a:t>
            </a:r>
            <a:r>
              <a:rPr lang="hu-HU" baseline="0" smtClean="0"/>
              <a:t> megoldás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396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643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03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Gombok csoportosítása</a:t>
            </a:r>
            <a:r>
              <a:rPr lang="hu-HU" baseline="0" dirty="0" smtClean="0"/>
              <a:t>:</a:t>
            </a:r>
          </a:p>
          <a:p>
            <a:r>
              <a:rPr lang="hu-HU" baseline="0" dirty="0" smtClean="0"/>
              <a:t> - Számok – </a:t>
            </a:r>
            <a:r>
              <a:rPr lang="hu-HU" baseline="0" dirty="0" err="1" smtClean="0"/>
              <a:t>Operanduaok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előálításra</a:t>
            </a:r>
            <a:endParaRPr lang="hu-HU" baseline="0" dirty="0" smtClean="0"/>
          </a:p>
          <a:p>
            <a:r>
              <a:rPr lang="hu-HU" baseline="0" dirty="0" smtClean="0"/>
              <a:t> - Operátorok – két számon végzett valamilyen művelet</a:t>
            </a:r>
          </a:p>
          <a:p>
            <a:r>
              <a:rPr lang="hu-HU" baseline="0" dirty="0" smtClean="0"/>
              <a:t> - Egyenlőség – Eddigi eredmény kiszámítása</a:t>
            </a:r>
          </a:p>
          <a:p>
            <a:r>
              <a:rPr lang="hu-HU" baseline="0" dirty="0" smtClean="0"/>
              <a:t> - C - törlés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19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Működés analizálása</a:t>
            </a:r>
            <a:r>
              <a:rPr lang="hu-HU" baseline="0" dirty="0" smtClean="0"/>
              <a:t> a kellő attribútumok és </a:t>
            </a:r>
            <a:r>
              <a:rPr lang="hu-HU" baseline="0" dirty="0" err="1" smtClean="0"/>
              <a:t>state-ek</a:t>
            </a:r>
            <a:r>
              <a:rPr lang="hu-HU" baseline="0" dirty="0" smtClean="0"/>
              <a:t> definiálásához</a:t>
            </a:r>
          </a:p>
          <a:p>
            <a:r>
              <a:rPr lang="hu-HU" dirty="0" smtClean="0"/>
              <a:t>Számok beírása folyamatosa</a:t>
            </a:r>
            <a:r>
              <a:rPr lang="hu-HU" baseline="0" dirty="0" smtClean="0"/>
              <a:t>n jelenik meg a képernyőn és ez valahol el is tárolódik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28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Operátor</a:t>
            </a:r>
            <a:r>
              <a:rPr lang="hu-HU" baseline="0" dirty="0" smtClean="0"/>
              <a:t> lenyomásával meg kell jegyezni az eddigi </a:t>
            </a:r>
            <a:r>
              <a:rPr lang="hu-HU" baseline="0" dirty="0" err="1" smtClean="0"/>
              <a:t>buffer</a:t>
            </a:r>
            <a:r>
              <a:rPr lang="hu-HU" baseline="0" dirty="0" smtClean="0"/>
              <a:t> értéket, és a beütött operátort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7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szám beírása ugyanúgy</a:t>
            </a:r>
            <a:r>
              <a:rPr lang="hu-HU" baseline="0" dirty="0" smtClean="0"/>
              <a:t> megjelenik a képernyőn és a </a:t>
            </a:r>
            <a:r>
              <a:rPr lang="hu-HU" baseline="0" dirty="0" err="1" smtClean="0"/>
              <a:t>bufferben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19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Újabb operátor lenyomása:</a:t>
            </a:r>
            <a:endParaRPr lang="hu-HU" baseline="0" dirty="0" smtClean="0"/>
          </a:p>
          <a:p>
            <a:r>
              <a:rPr lang="hu-HU" baseline="0" dirty="0" smtClean="0"/>
              <a:t> - Megelőző művelet  kiszámolása az operátor alapján az eddig elmentett érték és </a:t>
            </a:r>
            <a:r>
              <a:rPr lang="hu-HU" baseline="0" dirty="0" err="1" smtClean="0"/>
              <a:t>buffer</a:t>
            </a:r>
            <a:r>
              <a:rPr lang="hu-HU" baseline="0" dirty="0" smtClean="0"/>
              <a:t> segítségével</a:t>
            </a:r>
          </a:p>
          <a:p>
            <a:r>
              <a:rPr lang="hu-HU" baseline="0" dirty="0" smtClean="0"/>
              <a:t> - Eredmény elmentése</a:t>
            </a:r>
          </a:p>
          <a:p>
            <a:r>
              <a:rPr lang="hu-HU" baseline="0" dirty="0" smtClean="0"/>
              <a:t> - Új operátor elmentése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79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Újabb szám beírása</a:t>
            </a:r>
            <a:r>
              <a:rPr lang="hu-HU" baseline="0" dirty="0" smtClean="0"/>
              <a:t> megjelenik a képernyőn és a </a:t>
            </a:r>
            <a:r>
              <a:rPr lang="hu-HU" baseline="0" dirty="0" err="1" smtClean="0"/>
              <a:t>bufferben</a:t>
            </a:r>
            <a:r>
              <a:rPr lang="hu-HU" baseline="0" dirty="0" smtClean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48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Egyenlőség</a:t>
            </a:r>
            <a:r>
              <a:rPr lang="hu-HU" baseline="0" dirty="0" smtClean="0"/>
              <a:t> megnyomása: </a:t>
            </a:r>
          </a:p>
          <a:p>
            <a:r>
              <a:rPr lang="hu-HU" baseline="0" dirty="0" smtClean="0"/>
              <a:t> - művelet  kiszámolása az operátor alapján az eddig elmentett érték és </a:t>
            </a:r>
            <a:r>
              <a:rPr lang="hu-HU" baseline="0" dirty="0" err="1" smtClean="0"/>
              <a:t>buffer</a:t>
            </a:r>
            <a:r>
              <a:rPr lang="hu-HU" baseline="0" dirty="0" smtClean="0"/>
              <a:t> segítségével</a:t>
            </a:r>
          </a:p>
          <a:p>
            <a:r>
              <a:rPr lang="hu-HU" baseline="0" dirty="0" smtClean="0"/>
              <a:t> - Eredmény elmentése</a:t>
            </a:r>
          </a:p>
          <a:p>
            <a:endParaRPr lang="hu-HU" dirty="0" smtClean="0"/>
          </a:p>
          <a:p>
            <a:r>
              <a:rPr lang="hu-HU" dirty="0" smtClean="0"/>
              <a:t>Tehát</a:t>
            </a:r>
            <a:r>
              <a:rPr lang="hu-HU" baseline="0" dirty="0" smtClean="0"/>
              <a:t> 4 attribútum kell:</a:t>
            </a:r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screen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leftside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buffer</a:t>
            </a:r>
            <a:endParaRPr lang="hu-HU" baseline="0" dirty="0" smtClean="0"/>
          </a:p>
          <a:p>
            <a:r>
              <a:rPr lang="hu-HU" baseline="0" dirty="0" smtClean="0"/>
              <a:t> - operátor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00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Állapotgép felépítése:</a:t>
            </a:r>
          </a:p>
          <a:p>
            <a:r>
              <a:rPr lang="hu-HU" dirty="0" err="1" smtClean="0"/>
              <a:t>Cleared</a:t>
            </a:r>
            <a:r>
              <a:rPr lang="hu-HU" dirty="0" smtClean="0"/>
              <a:t> </a:t>
            </a:r>
            <a:r>
              <a:rPr lang="hu-HU" dirty="0" err="1" smtClean="0"/>
              <a:t>állpotból</a:t>
            </a:r>
            <a:r>
              <a:rPr lang="hu-HU" dirty="0" smtClean="0"/>
              <a:t> indul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09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71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9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3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4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1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4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Programozási Technológia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12. Előadás – Gyakorlati rész</a:t>
            </a:r>
          </a:p>
          <a:p>
            <a:r>
              <a:rPr lang="hu-HU" dirty="0" err="1" smtClean="0"/>
              <a:t>Dobreff</a:t>
            </a:r>
            <a:r>
              <a:rPr lang="hu-HU" dirty="0" smtClean="0"/>
              <a:t>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38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20000" cy="48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9" cy="48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7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9" cy="48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8" cy="48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8" cy="48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7" cy="48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Feladat - Számológép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7" cy="48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2" cy="448138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316771" y="2100659"/>
            <a:ext cx="2446638" cy="1062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leftside</a:t>
            </a:r>
            <a:r>
              <a:rPr lang="hu-HU" sz="1400" dirty="0" smtClean="0"/>
              <a:t> = -</a:t>
            </a:r>
          </a:p>
          <a:p>
            <a:r>
              <a:rPr lang="hu-HU" sz="1400" dirty="0" err="1" smtClean="0"/>
              <a:t>screen</a:t>
            </a:r>
            <a:r>
              <a:rPr lang="hu-HU" sz="1400" dirty="0"/>
              <a:t> </a:t>
            </a:r>
            <a:r>
              <a:rPr lang="hu-HU" sz="1400" dirty="0" smtClean="0"/>
              <a:t>= ””</a:t>
            </a:r>
          </a:p>
          <a:p>
            <a:r>
              <a:rPr lang="hu-HU" sz="1400" dirty="0"/>
              <a:t>o</a:t>
            </a:r>
            <a:r>
              <a:rPr lang="hu-HU" sz="1400" dirty="0" smtClean="0"/>
              <a:t>perator = ””</a:t>
            </a:r>
            <a:br>
              <a:rPr lang="hu-HU" sz="1400" dirty="0" smtClean="0"/>
            </a:br>
            <a:r>
              <a:rPr lang="hu-HU" sz="1400" dirty="0" err="1" smtClean="0"/>
              <a:t>buffer</a:t>
            </a:r>
            <a:r>
              <a:rPr lang="hu-HU" sz="1400" dirty="0" smtClean="0"/>
              <a:t> = -</a:t>
            </a:r>
          </a:p>
          <a:p>
            <a:endParaRPr lang="hu-HU" sz="1400" dirty="0"/>
          </a:p>
        </p:txBody>
      </p:sp>
      <p:sp>
        <p:nvSpPr>
          <p:cNvPr id="7" name="Téglalap 6"/>
          <p:cNvSpPr/>
          <p:nvPr/>
        </p:nvSpPr>
        <p:spPr>
          <a:xfrm>
            <a:off x="6312618" y="3540435"/>
            <a:ext cx="2446638" cy="3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screen</a:t>
            </a:r>
            <a:r>
              <a:rPr lang="hu-HU" sz="1400" dirty="0" smtClean="0"/>
              <a:t> != ””</a:t>
            </a:r>
          </a:p>
        </p:txBody>
      </p:sp>
      <p:sp>
        <p:nvSpPr>
          <p:cNvPr id="9" name="Téglalap 8"/>
          <p:cNvSpPr/>
          <p:nvPr/>
        </p:nvSpPr>
        <p:spPr>
          <a:xfrm>
            <a:off x="5406490" y="1779372"/>
            <a:ext cx="2446638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Cleared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10" name="Téglalap 9"/>
          <p:cNvSpPr/>
          <p:nvPr/>
        </p:nvSpPr>
        <p:spPr>
          <a:xfrm>
            <a:off x="5406490" y="3241615"/>
            <a:ext cx="2446638" cy="35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Active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6312618" y="4304334"/>
            <a:ext cx="2446638" cy="74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leftside</a:t>
            </a:r>
            <a:r>
              <a:rPr lang="hu-HU" sz="1400" dirty="0" smtClean="0"/>
              <a:t> = -</a:t>
            </a:r>
          </a:p>
          <a:p>
            <a:r>
              <a:rPr lang="hu-HU" sz="1400" dirty="0" err="1" smtClean="0"/>
              <a:t>screen</a:t>
            </a:r>
            <a:r>
              <a:rPr lang="hu-HU" sz="1400" dirty="0" smtClean="0"/>
              <a:t> != ””</a:t>
            </a:r>
          </a:p>
          <a:p>
            <a:r>
              <a:rPr lang="hu-HU" sz="1400" dirty="0" smtClean="0"/>
              <a:t>operator = ””</a:t>
            </a:r>
          </a:p>
        </p:txBody>
      </p:sp>
      <p:sp>
        <p:nvSpPr>
          <p:cNvPr id="12" name="Téglalap 11"/>
          <p:cNvSpPr/>
          <p:nvPr/>
        </p:nvSpPr>
        <p:spPr>
          <a:xfrm>
            <a:off x="5406490" y="3952785"/>
            <a:ext cx="2446638" cy="35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Type</a:t>
            </a:r>
            <a:r>
              <a:rPr lang="hu-HU" b="1" dirty="0" smtClean="0"/>
              <a:t>_</a:t>
            </a:r>
            <a:r>
              <a:rPr lang="hu-HU" b="1" dirty="0" err="1" smtClean="0"/>
              <a:t>first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13" name="Téglalap 12"/>
          <p:cNvSpPr/>
          <p:nvPr/>
        </p:nvSpPr>
        <p:spPr>
          <a:xfrm>
            <a:off x="6312618" y="5662210"/>
            <a:ext cx="2446638" cy="76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leftside</a:t>
            </a:r>
            <a:r>
              <a:rPr lang="hu-HU" sz="1400" dirty="0" smtClean="0"/>
              <a:t> != -</a:t>
            </a:r>
          </a:p>
          <a:p>
            <a:r>
              <a:rPr lang="hu-HU" sz="1400" dirty="0" err="1" smtClean="0"/>
              <a:t>screen</a:t>
            </a:r>
            <a:r>
              <a:rPr lang="hu-HU" sz="1400" dirty="0" smtClean="0"/>
              <a:t> != ””</a:t>
            </a:r>
          </a:p>
          <a:p>
            <a:r>
              <a:rPr lang="hu-HU" sz="1400" dirty="0"/>
              <a:t>o</a:t>
            </a:r>
            <a:r>
              <a:rPr lang="hu-HU" sz="1400" dirty="0" smtClean="0"/>
              <a:t>perator != ””</a:t>
            </a:r>
          </a:p>
        </p:txBody>
      </p:sp>
      <p:sp>
        <p:nvSpPr>
          <p:cNvPr id="14" name="Téglalap 13"/>
          <p:cNvSpPr/>
          <p:nvPr/>
        </p:nvSpPr>
        <p:spPr>
          <a:xfrm>
            <a:off x="5406490" y="5313446"/>
            <a:ext cx="2446638" cy="35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Type</a:t>
            </a:r>
            <a:r>
              <a:rPr lang="hu-HU" b="1" dirty="0" smtClean="0"/>
              <a:t>_</a:t>
            </a:r>
            <a:r>
              <a:rPr lang="hu-HU" b="1" dirty="0" err="1" smtClean="0"/>
              <a:t>second</a:t>
            </a:r>
            <a:r>
              <a:rPr lang="hu-HU" b="1" dirty="0" smtClean="0"/>
              <a:t>: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291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1" cy="4481384"/>
          </a:xfrm>
          <a:prstGeom prst="rect">
            <a:avLst/>
          </a:prstGeom>
        </p:spPr>
      </p:pic>
      <p:sp>
        <p:nvSpPr>
          <p:cNvPr id="15" name="Téglalap 14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pic>
        <p:nvPicPr>
          <p:cNvPr id="1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</p:spTree>
    <p:extLst>
      <p:ext uri="{BB962C8B-B14F-4D97-AF65-F5344CB8AC3E}">
        <p14:creationId xmlns:p14="http://schemas.microsoft.com/office/powerpoint/2010/main" val="6685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1" cy="4481383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400983" y="56511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”3”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3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15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Feladat</a:t>
            </a:r>
            <a:br>
              <a:rPr lang="hu-HU" dirty="0" smtClean="0"/>
            </a:br>
            <a:r>
              <a:rPr lang="hu-HU" dirty="0" smtClean="0"/>
              <a:t>Számológép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46" y="2111559"/>
            <a:ext cx="5766744" cy="4325054"/>
          </a:xfrm>
        </p:spPr>
      </p:pic>
    </p:spTree>
    <p:extLst>
      <p:ext uri="{BB962C8B-B14F-4D97-AF65-F5344CB8AC3E}">
        <p14:creationId xmlns:p14="http://schemas.microsoft.com/office/powerpoint/2010/main" val="38219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0" cy="4481383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150914" y="56511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”35”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35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38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0" cy="4481382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9" name="Szövegdoboz 8"/>
          <p:cNvSpPr txBox="1"/>
          <p:nvPr/>
        </p:nvSpPr>
        <p:spPr>
          <a:xfrm>
            <a:off x="7150914" y="56511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35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”35”</a:t>
            </a:r>
          </a:p>
          <a:p>
            <a:r>
              <a:rPr lang="hu-HU" dirty="0" smtClean="0"/>
              <a:t>operator = ”+”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8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9" cy="4481382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400983" y="56511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7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2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35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”7”</a:t>
            </a:r>
          </a:p>
          <a:p>
            <a:r>
              <a:rPr lang="hu-HU" dirty="0" smtClean="0"/>
              <a:t>operator = ”+”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7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3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9" cy="4481381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9" name="Szövegdoboz 8"/>
          <p:cNvSpPr txBox="1"/>
          <p:nvPr/>
        </p:nvSpPr>
        <p:spPr>
          <a:xfrm>
            <a:off x="7150914" y="56511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42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42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”42”</a:t>
            </a:r>
          </a:p>
          <a:p>
            <a:r>
              <a:rPr lang="hu-HU" dirty="0" smtClean="0"/>
              <a:t>operator = ”/”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29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8" cy="4481381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35+7/2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400983" y="56511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42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”2”</a:t>
            </a:r>
          </a:p>
          <a:p>
            <a:r>
              <a:rPr lang="hu-HU" dirty="0" smtClean="0"/>
              <a:t>operator = ”/”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70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8" cy="4481380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35+7/2=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216637" y="5651157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21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”21”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87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7" cy="4481380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35+7/2=C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41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. </a:t>
            </a:r>
            <a:r>
              <a:rPr lang="hu-HU" dirty="0"/>
              <a:t>Feladat </a:t>
            </a:r>
            <a:r>
              <a:rPr lang="hu-HU" dirty="0" smtClean="0"/>
              <a:t>– Forgókapu</a:t>
            </a:r>
            <a:endParaRPr lang="hu-HU" sz="2000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3" y="2573149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smtClean="0"/>
              <a:t>Feladat </a:t>
            </a:r>
            <a:r>
              <a:rPr lang="hu-HU" dirty="0"/>
              <a:t>– </a:t>
            </a:r>
            <a:r>
              <a:rPr lang="hu-HU" dirty="0" smtClean="0"/>
              <a:t>Forgókapu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5447763" y="1264647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 smtClean="0"/>
              <a:t>Locked</a:t>
            </a:r>
            <a:endParaRPr lang="hu-HU" sz="3200" b="1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5877223" y="1757089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Coin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5877223" y="273424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Pass</a:t>
            </a:r>
            <a:endParaRPr lang="hu-HU" sz="2800" dirty="0"/>
          </a:p>
        </p:txBody>
      </p:sp>
      <p:sp>
        <p:nvSpPr>
          <p:cNvPr id="11" name="Téglalap 10"/>
          <p:cNvSpPr/>
          <p:nvPr/>
        </p:nvSpPr>
        <p:spPr>
          <a:xfrm>
            <a:off x="6279882" y="217927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</a:t>
            </a:r>
            <a:r>
              <a:rPr lang="hu-HU" sz="2000" dirty="0" err="1" smtClean="0"/>
              <a:t>unlock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Unlocked</a:t>
            </a:r>
            <a:endParaRPr lang="hu-HU" sz="2000" dirty="0"/>
          </a:p>
        </p:txBody>
      </p:sp>
      <p:sp>
        <p:nvSpPr>
          <p:cNvPr id="12" name="Téglalap 11"/>
          <p:cNvSpPr/>
          <p:nvPr/>
        </p:nvSpPr>
        <p:spPr>
          <a:xfrm>
            <a:off x="6279882" y="315546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alarm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Locked</a:t>
            </a:r>
            <a:endParaRPr lang="hu-HU" sz="20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447763" y="3839259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 smtClean="0"/>
              <a:t>Unlocked</a:t>
            </a:r>
            <a:endParaRPr lang="hu-HU" sz="3200" b="1" dirty="0" smtClean="0"/>
          </a:p>
        </p:txBody>
      </p:sp>
      <p:sp>
        <p:nvSpPr>
          <p:cNvPr id="14" name="Szövegdoboz 13"/>
          <p:cNvSpPr txBox="1"/>
          <p:nvPr/>
        </p:nvSpPr>
        <p:spPr>
          <a:xfrm>
            <a:off x="5877223" y="4331701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Coin</a:t>
            </a:r>
            <a:endParaRPr lang="hu-HU" sz="28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877223" y="530885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Pass</a:t>
            </a:r>
            <a:endParaRPr lang="hu-HU" sz="2800" dirty="0"/>
          </a:p>
        </p:txBody>
      </p:sp>
      <p:sp>
        <p:nvSpPr>
          <p:cNvPr id="16" name="Téglalap 15"/>
          <p:cNvSpPr/>
          <p:nvPr/>
        </p:nvSpPr>
        <p:spPr>
          <a:xfrm>
            <a:off x="6279882" y="475388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</a:t>
            </a:r>
            <a:r>
              <a:rPr lang="hu-HU" sz="2000" dirty="0" err="1" smtClean="0"/>
              <a:t>thankyou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Unlocked</a:t>
            </a:r>
            <a:endParaRPr lang="hu-HU" sz="2000" dirty="0"/>
          </a:p>
        </p:txBody>
      </p:sp>
      <p:sp>
        <p:nvSpPr>
          <p:cNvPr id="17" name="Téglalap 16"/>
          <p:cNvSpPr/>
          <p:nvPr/>
        </p:nvSpPr>
        <p:spPr>
          <a:xfrm>
            <a:off x="6279882" y="573007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</a:t>
            </a:r>
            <a:r>
              <a:rPr lang="hu-HU" sz="2000" dirty="0" err="1" smtClean="0"/>
              <a:t>lock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Locked</a:t>
            </a:r>
            <a:endParaRPr lang="hu-HU" sz="2000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995850"/>
            <a:ext cx="5074276" cy="14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</a:t>
            </a:r>
            <a:r>
              <a:rPr lang="hu-HU" dirty="0" smtClean="0"/>
              <a:t>Forgókapu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293141" y="1282216"/>
            <a:ext cx="524694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 smtClean="0"/>
              <a:t>switch</a:t>
            </a:r>
            <a:r>
              <a:rPr lang="hu-HU" sz="2000" dirty="0" smtClean="0"/>
              <a:t>(</a:t>
            </a:r>
            <a:r>
              <a:rPr lang="hu-HU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state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LOCKED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switch</a:t>
            </a:r>
            <a:r>
              <a:rPr lang="hu-HU" sz="2000" dirty="0" smtClean="0"/>
              <a:t>(</a:t>
            </a:r>
            <a:r>
              <a:rPr lang="hu-HU" sz="2000" dirty="0" err="1" smtClean="0">
                <a:solidFill>
                  <a:srgbClr val="00B0F0"/>
                </a:solidFill>
              </a:rPr>
              <a:t>event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COIN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unlock</a:t>
            </a:r>
            <a:r>
              <a:rPr lang="hu-HU" sz="2000" dirty="0" smtClean="0"/>
              <a:t>()</a:t>
            </a:r>
            <a:br>
              <a:rPr lang="hu-HU" sz="2000" dirty="0" smtClean="0"/>
            </a:br>
            <a:r>
              <a:rPr lang="hu-HU" sz="2000" dirty="0" smtClean="0"/>
              <a:t>	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UNLOCKED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PASS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alarm()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LOCKED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UNLOCKED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switch</a:t>
            </a:r>
            <a:r>
              <a:rPr lang="hu-HU" sz="2000" dirty="0" smtClean="0"/>
              <a:t>(</a:t>
            </a:r>
            <a:r>
              <a:rPr lang="hu-HU" sz="2000" dirty="0" err="1" smtClean="0">
                <a:solidFill>
                  <a:srgbClr val="00B0F0"/>
                </a:solidFill>
              </a:rPr>
              <a:t>event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COIN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thankyou</a:t>
            </a:r>
            <a:r>
              <a:rPr lang="hu-HU" sz="2000" dirty="0" smtClean="0"/>
              <a:t>()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UNLOCKED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PASS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lock</a:t>
            </a:r>
            <a:r>
              <a:rPr lang="hu-HU" sz="2000" dirty="0" smtClean="0"/>
              <a:t>()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LOCKED</a:t>
            </a:r>
            <a:r>
              <a:rPr lang="hu-H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5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24147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smtClean="0"/>
              <a:t>Feladat - Számológép</a:t>
            </a:r>
            <a:endParaRPr lang="hu-HU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46" y="2111559"/>
            <a:ext cx="5766744" cy="432505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295650" y="4356100"/>
            <a:ext cx="1498600" cy="1435100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C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913976" y="4888984"/>
            <a:ext cx="17187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operandusok</a:t>
            </a:r>
          </a:p>
        </p:txBody>
      </p:sp>
      <p:cxnSp>
        <p:nvCxnSpPr>
          <p:cNvPr id="8" name="Egyenes összekötő nyíllal 7"/>
          <p:cNvCxnSpPr>
            <a:stCxn id="6" idx="3"/>
            <a:endCxn id="5" idx="1"/>
          </p:cNvCxnSpPr>
          <p:nvPr/>
        </p:nvCxnSpPr>
        <p:spPr>
          <a:xfrm>
            <a:off x="2632716" y="5073650"/>
            <a:ext cx="66293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4584700" y="6205321"/>
            <a:ext cx="149912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egyenlőség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4794250" y="5454650"/>
            <a:ext cx="920750" cy="33655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nyíllal 11"/>
          <p:cNvCxnSpPr>
            <a:stCxn id="9" idx="0"/>
            <a:endCxn id="10" idx="2"/>
          </p:cNvCxnSpPr>
          <p:nvPr/>
        </p:nvCxnSpPr>
        <p:spPr>
          <a:xfrm flipH="1" flipV="1">
            <a:off x="5254625" y="5791200"/>
            <a:ext cx="79639" cy="4141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 alak 14"/>
          <p:cNvSpPr/>
          <p:nvPr/>
        </p:nvSpPr>
        <p:spPr>
          <a:xfrm>
            <a:off x="4794250" y="4356100"/>
            <a:ext cx="920750" cy="1098550"/>
          </a:xfrm>
          <a:prstGeom prst="corner">
            <a:avLst>
              <a:gd name="adj1" fmla="val 78276"/>
              <a:gd name="adj2" fmla="val 50000"/>
            </a:avLst>
          </a:prstGeom>
          <a:solidFill>
            <a:srgbClr val="0070C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025900" y="3536950"/>
            <a:ext cx="1433406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operátorok</a:t>
            </a:r>
            <a:endParaRPr lang="hu-HU" dirty="0"/>
          </a:p>
        </p:txBody>
      </p:sp>
      <p:cxnSp>
        <p:nvCxnSpPr>
          <p:cNvPr id="18" name="Egyenes összekötő nyíllal 17"/>
          <p:cNvCxnSpPr>
            <a:stCxn id="16" idx="2"/>
            <a:endCxn id="15" idx="3"/>
          </p:cNvCxnSpPr>
          <p:nvPr/>
        </p:nvCxnSpPr>
        <p:spPr>
          <a:xfrm>
            <a:off x="4742603" y="3906282"/>
            <a:ext cx="281835" cy="4498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églalap 18"/>
          <p:cNvSpPr/>
          <p:nvPr/>
        </p:nvSpPr>
        <p:spPr>
          <a:xfrm>
            <a:off x="5254625" y="4356100"/>
            <a:ext cx="460375" cy="36830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rgbClr val="800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6616700" y="3397250"/>
            <a:ext cx="756938" cy="369332"/>
          </a:xfrm>
          <a:prstGeom prst="rect">
            <a:avLst/>
          </a:prstGeom>
          <a:solidFill>
            <a:srgbClr val="B01513"/>
          </a:solidFill>
        </p:spPr>
        <p:txBody>
          <a:bodyPr wrap="none" rtlCol="0">
            <a:spAutoFit/>
          </a:bodyPr>
          <a:lstStyle/>
          <a:p>
            <a:r>
              <a:rPr lang="hu-HU" dirty="0" err="1" smtClean="0"/>
              <a:t>clear</a:t>
            </a:r>
            <a:endParaRPr lang="hu-HU" dirty="0"/>
          </a:p>
        </p:txBody>
      </p:sp>
      <p:cxnSp>
        <p:nvCxnSpPr>
          <p:cNvPr id="22" name="Egyenes összekötő nyíllal 21"/>
          <p:cNvCxnSpPr>
            <a:stCxn id="20" idx="2"/>
            <a:endCxn id="19" idx="3"/>
          </p:cNvCxnSpPr>
          <p:nvPr/>
        </p:nvCxnSpPr>
        <p:spPr>
          <a:xfrm flipH="1">
            <a:off x="5715000" y="3766582"/>
            <a:ext cx="1280169" cy="7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66583"/>
              </p:ext>
            </p:extLst>
          </p:nvPr>
        </p:nvGraphicFramePr>
        <p:xfrm>
          <a:off x="1444090" y="1880315"/>
          <a:ext cx="6096000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4670"/>
              </p:ext>
            </p:extLst>
          </p:nvPr>
        </p:nvGraphicFramePr>
        <p:xfrm>
          <a:off x="1444090" y="1880315"/>
          <a:ext cx="6096000" cy="211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25385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7024"/>
              </p:ext>
            </p:extLst>
          </p:nvPr>
        </p:nvGraphicFramePr>
        <p:xfrm>
          <a:off x="1444090" y="1880315"/>
          <a:ext cx="6096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alarm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09001"/>
              </p:ext>
            </p:extLst>
          </p:nvPr>
        </p:nvGraphicFramePr>
        <p:xfrm>
          <a:off x="1444090" y="1880315"/>
          <a:ext cx="6096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alarm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thankyou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 – Forgókapu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42593"/>
              </p:ext>
            </p:extLst>
          </p:nvPr>
        </p:nvGraphicFramePr>
        <p:xfrm>
          <a:off x="1444090" y="1880315"/>
          <a:ext cx="6096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Állapot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Esemény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Akció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Következő állapot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alarm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thankyou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</a:t>
            </a:r>
            <a:r>
              <a:rPr lang="hu-HU" dirty="0"/>
              <a:t>Feladat – </a:t>
            </a:r>
            <a:r>
              <a:rPr lang="hu-HU" dirty="0" smtClean="0"/>
              <a:t> Kurzor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79" y="1528904"/>
            <a:ext cx="6081911" cy="47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</a:t>
            </a:r>
            <a:r>
              <a:rPr lang="hu-HU" dirty="0"/>
              <a:t>Feladat – </a:t>
            </a:r>
            <a:r>
              <a:rPr lang="hu-HU" dirty="0" smtClean="0"/>
              <a:t> Kurzor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3248"/>
            <a:ext cx="8156678" cy="41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Feladat </a:t>
            </a:r>
            <a:r>
              <a:rPr lang="hu-HU" dirty="0"/>
              <a:t>–</a:t>
            </a:r>
            <a:r>
              <a:rPr lang="hu-HU" dirty="0" smtClean="0"/>
              <a:t> Garázsajtó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9227"/>
            <a:ext cx="7097486" cy="44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Ipari alkalmazás - </a:t>
            </a:r>
            <a:r>
              <a:rPr lang="hu-HU" sz="3600" dirty="0" smtClean="0"/>
              <a:t>Játékipar</a:t>
            </a:r>
            <a:endParaRPr lang="hu-HU" sz="36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6" y="2532514"/>
            <a:ext cx="7324725" cy="39528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86" y="1324203"/>
            <a:ext cx="888426" cy="10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Ipari alkalmazás – </a:t>
            </a:r>
            <a:r>
              <a:rPr lang="hu-HU" dirty="0"/>
              <a:t/>
            </a:r>
            <a:br>
              <a:rPr lang="hu-HU" dirty="0"/>
            </a:br>
            <a:r>
              <a:rPr lang="hu-HU" sz="4000" dirty="0" smtClean="0"/>
              <a:t>Beágyazott rendszerek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2857944"/>
            <a:ext cx="5399314" cy="378951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1" b="45397"/>
          <a:stretch/>
        </p:blipFill>
        <p:spPr>
          <a:xfrm>
            <a:off x="2040362" y="2061943"/>
            <a:ext cx="5063275" cy="6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356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350580" y="3311611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356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356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86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Feladat – </a:t>
            </a:r>
            <a:r>
              <a:rPr lang="hu-HU" dirty="0" err="1" smtClean="0"/>
              <a:t>ContactsList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6" y="1367305"/>
            <a:ext cx="6526654" cy="5108220"/>
          </a:xfrm>
        </p:spPr>
      </p:pic>
    </p:spTree>
    <p:extLst>
      <p:ext uri="{BB962C8B-B14F-4D97-AF65-F5344CB8AC3E}">
        <p14:creationId xmlns:p14="http://schemas.microsoft.com/office/powerpoint/2010/main" val="3375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Feladat – </a:t>
            </a:r>
            <a:r>
              <a:rPr lang="hu-HU" dirty="0" err="1" smtClean="0"/>
              <a:t>ContactsList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5" y="1328744"/>
            <a:ext cx="7788431" cy="5207039"/>
          </a:xfrm>
        </p:spPr>
      </p:pic>
    </p:spTree>
    <p:extLst>
      <p:ext uri="{BB962C8B-B14F-4D97-AF65-F5344CB8AC3E}">
        <p14:creationId xmlns:p14="http://schemas.microsoft.com/office/powerpoint/2010/main" val="23585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Feladat – </a:t>
            </a:r>
            <a:r>
              <a:rPr lang="hu-HU" dirty="0" err="1" smtClean="0"/>
              <a:t>ContactsList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7" y="1428331"/>
            <a:ext cx="7955866" cy="5205600"/>
          </a:xfrm>
        </p:spPr>
      </p:pic>
    </p:spTree>
    <p:extLst>
      <p:ext uri="{BB962C8B-B14F-4D97-AF65-F5344CB8AC3E}">
        <p14:creationId xmlns:p14="http://schemas.microsoft.com/office/powerpoint/2010/main" val="38106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Feladat – </a:t>
            </a:r>
            <a:r>
              <a:rPr lang="hu-HU" dirty="0" err="1" smtClean="0"/>
              <a:t>ContactsList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0" y="1428332"/>
            <a:ext cx="7767152" cy="5007862"/>
          </a:xfrm>
        </p:spPr>
      </p:pic>
    </p:spTree>
    <p:extLst>
      <p:ext uri="{BB962C8B-B14F-4D97-AF65-F5344CB8AC3E}">
        <p14:creationId xmlns:p14="http://schemas.microsoft.com/office/powerpoint/2010/main" val="397715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356</a:t>
            </a:r>
            <a:r>
              <a:rPr lang="hu-HU" dirty="0" smtClean="0"/>
              <a:t> +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350580" y="3311611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356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(+): 356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2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356</a:t>
            </a:r>
            <a:r>
              <a:rPr lang="hu-HU" dirty="0" smtClean="0"/>
              <a:t> + 675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350580" y="3311611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675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(+): 356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675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03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(356 + 675)</a:t>
            </a:r>
            <a:r>
              <a:rPr lang="hu-HU" dirty="0" smtClean="0"/>
              <a:t> x 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231957" y="3311611"/>
            <a:ext cx="105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1031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(x): 1031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4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(356 + 675)</a:t>
            </a:r>
            <a:r>
              <a:rPr lang="hu-HU" dirty="0" smtClean="0"/>
              <a:t> x 2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850717" y="331161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(x): 1031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67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Feladat </a:t>
            </a:r>
            <a:r>
              <a:rPr lang="hu-HU" dirty="0" smtClean="0"/>
              <a:t>– Számológép</a:t>
            </a:r>
            <a:br>
              <a:rPr lang="hu-HU" dirty="0" smtClean="0"/>
            </a:br>
            <a:r>
              <a:rPr lang="hu-HU" sz="2000" dirty="0" smtClean="0"/>
              <a:t>	Állapotok és Attribútumok</a:t>
            </a:r>
            <a:endParaRPr lang="hu-HU" sz="2000" dirty="0"/>
          </a:p>
        </p:txBody>
      </p:sp>
      <p:sp>
        <p:nvSpPr>
          <p:cNvPr id="5" name="Téglalap 4"/>
          <p:cNvSpPr/>
          <p:nvPr/>
        </p:nvSpPr>
        <p:spPr>
          <a:xfrm>
            <a:off x="6316771" y="5305166"/>
            <a:ext cx="2446638" cy="12768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- </a:t>
            </a:r>
            <a:r>
              <a:rPr lang="hu-HU" dirty="0" err="1"/>
              <a:t>screen</a:t>
            </a:r>
            <a:r>
              <a:rPr lang="hu-HU" dirty="0"/>
              <a:t> : </a:t>
            </a:r>
            <a:r>
              <a:rPr lang="hu-HU" dirty="0" err="1" smtClean="0"/>
              <a:t>String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leftside</a:t>
            </a:r>
            <a:r>
              <a:rPr lang="hu-HU" dirty="0" smtClean="0"/>
              <a:t> : </a:t>
            </a:r>
            <a:r>
              <a:rPr lang="hu-HU" dirty="0" err="1" smtClean="0"/>
              <a:t>Float</a:t>
            </a:r>
            <a:endParaRPr lang="hu-HU" dirty="0" smtClean="0"/>
          </a:p>
          <a:p>
            <a:r>
              <a:rPr lang="hu-HU" dirty="0" smtClean="0"/>
              <a:t>- </a:t>
            </a:r>
            <a:r>
              <a:rPr lang="hu-HU" dirty="0" err="1" smtClean="0"/>
              <a:t>buffer</a:t>
            </a:r>
            <a:r>
              <a:rPr lang="hu-HU" dirty="0" smtClean="0"/>
              <a:t> : </a:t>
            </a:r>
            <a:r>
              <a:rPr lang="hu-HU" dirty="0" err="1" smtClean="0"/>
              <a:t>Float</a:t>
            </a:r>
            <a:endParaRPr lang="hu-HU" dirty="0" smtClean="0"/>
          </a:p>
          <a:p>
            <a:r>
              <a:rPr lang="hu-HU" dirty="0" smtClean="0"/>
              <a:t>- operator : </a:t>
            </a:r>
            <a:r>
              <a:rPr lang="hu-HU" dirty="0" err="1" smtClean="0"/>
              <a:t>String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316771" y="4868562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Calculator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(356 + 675) x 2</a:t>
            </a:r>
            <a:r>
              <a:rPr lang="hu-HU" dirty="0" smtClean="0"/>
              <a:t> =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428735" y="3411785"/>
            <a:ext cx="311390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(x): 2062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100510" y="3311611"/>
            <a:ext cx="118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2062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16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1084</TotalTime>
  <Words>821</Words>
  <Application>Microsoft Office PowerPoint</Application>
  <PresentationFormat>Diavetítés a képernyőre (4:3 oldalarány)</PresentationFormat>
  <Paragraphs>293</Paragraphs>
  <Slides>43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Comic Sans MS</vt:lpstr>
      <vt:lpstr>Wingdings 3</vt:lpstr>
      <vt:lpstr>Ion</vt:lpstr>
      <vt:lpstr>Programozási Technológia I.</vt:lpstr>
      <vt:lpstr>1. Feladat Számológép</vt:lpstr>
      <vt:lpstr>1. Feladat - Számológép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- Számológép</vt:lpstr>
      <vt:lpstr>1. Feladat - Számológép</vt:lpstr>
      <vt:lpstr>1. Feladat - Számológép</vt:lpstr>
      <vt:lpstr>1. Feladat - Számológép</vt:lpstr>
      <vt:lpstr>1. Feladat - Számológép</vt:lpstr>
      <vt:lpstr>1. Feladat - Számológép</vt:lpstr>
      <vt:lpstr>1. Feladat - Számológép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1. Feladat – Számológép  Állapotok és Attribútumok</vt:lpstr>
      <vt:lpstr>2. Feladat – Forgókapu</vt:lpstr>
      <vt:lpstr>2. Feladat – Forgókapu</vt:lpstr>
      <vt:lpstr>2. Feladat – Forgókapu</vt:lpstr>
      <vt:lpstr>2. Feladat – Forgókapu</vt:lpstr>
      <vt:lpstr>2. Feladat – Forgókapu</vt:lpstr>
      <vt:lpstr>2. Feladat – Forgókapu</vt:lpstr>
      <vt:lpstr>2. Feladat – Forgókapu</vt:lpstr>
      <vt:lpstr>2. Feladat – Forgókapu</vt:lpstr>
      <vt:lpstr>3. Feladat –  Kurzor</vt:lpstr>
      <vt:lpstr>3. Feladat –  Kurzor</vt:lpstr>
      <vt:lpstr>4. Feladat – Garázsajtó</vt:lpstr>
      <vt:lpstr>Ipari alkalmazás - Játékipar</vt:lpstr>
      <vt:lpstr>Ipari alkalmazás –  Beágyazott rendszerek</vt:lpstr>
      <vt:lpstr>5. Feladat – ContactsList</vt:lpstr>
      <vt:lpstr>5. Feladat – ContactsList</vt:lpstr>
      <vt:lpstr>5. Feladat – ContactsList</vt:lpstr>
      <vt:lpstr>5. Feladat – ContactsList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Technológia I.</dc:title>
  <dc:creator>Andris</dc:creator>
  <cp:lastModifiedBy>Andris</cp:lastModifiedBy>
  <cp:revision>61</cp:revision>
  <dcterms:created xsi:type="dcterms:W3CDTF">2015-12-02T20:47:29Z</dcterms:created>
  <dcterms:modified xsi:type="dcterms:W3CDTF">2015-12-11T11:02:10Z</dcterms:modified>
</cp:coreProperties>
</file>