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35" r:id="rId2"/>
    <p:sldId id="261" r:id="rId3"/>
    <p:sldId id="383" r:id="rId4"/>
    <p:sldId id="384" r:id="rId5"/>
    <p:sldId id="385" r:id="rId6"/>
    <p:sldId id="386" r:id="rId7"/>
    <p:sldId id="387" r:id="rId8"/>
    <p:sldId id="389" r:id="rId9"/>
    <p:sldId id="390" r:id="rId10"/>
    <p:sldId id="391" r:id="rId11"/>
    <p:sldId id="392" r:id="rId12"/>
    <p:sldId id="393" r:id="rId13"/>
    <p:sldId id="3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6" userDrawn="1">
          <p15:clr>
            <a:srgbClr val="A4A3A4"/>
          </p15:clr>
        </p15:guide>
        <p15:guide id="2" pos="14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0B6B"/>
    <a:srgbClr val="002B6A"/>
    <a:srgbClr val="7ED0CC"/>
    <a:srgbClr val="85C9D7"/>
    <a:srgbClr val="71C1D1"/>
    <a:srgbClr val="D2EBEF"/>
    <a:srgbClr val="BEDFE4"/>
    <a:srgbClr val="E7F6F9"/>
    <a:srgbClr val="49AFC4"/>
    <a:srgbClr val="A1D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28" autoAdjust="0"/>
  </p:normalViewPr>
  <p:slideViewPr>
    <p:cSldViewPr snapToGrid="0" showGuides="1">
      <p:cViewPr>
        <p:scale>
          <a:sx n="50" d="100"/>
          <a:sy n="50" d="100"/>
        </p:scale>
        <p:origin x="444" y="1344"/>
      </p:cViewPr>
      <p:guideLst>
        <p:guide orient="horz" pos="2296"/>
        <p:guide pos="1413"/>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220DD-F815-4785-A1B2-3510446CFE34}" type="datetimeFigureOut">
              <a:rPr lang="en-IN" smtClean="0"/>
              <a:t>14-02-2021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F3364-A7DB-4F6B-AEA5-975291C6CB3C}" type="slidenum">
              <a:rPr lang="en-IN" smtClean="0"/>
              <a:t>‹#›</a:t>
            </a:fld>
            <a:endParaRPr lang="en-IN"/>
          </a:p>
        </p:txBody>
      </p:sp>
    </p:spTree>
    <p:extLst>
      <p:ext uri="{BB962C8B-B14F-4D97-AF65-F5344CB8AC3E}">
        <p14:creationId xmlns:p14="http://schemas.microsoft.com/office/powerpoint/2010/main" val="170746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9214-F451-477A-B617-5C74A4CD23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46D049-F822-4B92-BFB6-EE0B8087C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015C8F-4B03-4CAB-938B-829BF3912EA7}"/>
              </a:ext>
            </a:extLst>
          </p:cNvPr>
          <p:cNvSpPr>
            <a:spLocks noGrp="1"/>
          </p:cNvSpPr>
          <p:nvPr>
            <p:ph type="dt" sz="half" idx="10"/>
          </p:nvPr>
        </p:nvSpPr>
        <p:spPr/>
        <p:txBody>
          <a:bodyPr/>
          <a:lstStyle/>
          <a:p>
            <a:fld id="{2A1110BE-A5D8-4C06-9CB1-4FB89613DA60}" type="datetimeFigureOut">
              <a:rPr lang="en-IN" smtClean="0"/>
              <a:t>14-02-2021</a:t>
            </a:fld>
            <a:endParaRPr lang="en-IN"/>
          </a:p>
        </p:txBody>
      </p:sp>
      <p:sp>
        <p:nvSpPr>
          <p:cNvPr id="5" name="Footer Placeholder 4">
            <a:extLst>
              <a:ext uri="{FF2B5EF4-FFF2-40B4-BE49-F238E27FC236}">
                <a16:creationId xmlns:a16="http://schemas.microsoft.com/office/drawing/2014/main" id="{A4B34EB5-5905-4004-9361-2CA7FD6815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482FF6-A66B-48BE-88D8-FC37E170B75B}"/>
              </a:ext>
            </a:extLst>
          </p:cNvPr>
          <p:cNvSpPr>
            <a:spLocks noGrp="1"/>
          </p:cNvSpPr>
          <p:nvPr>
            <p:ph type="sldNum" sz="quarter" idx="12"/>
          </p:nvPr>
        </p:nvSpPr>
        <p:spPr/>
        <p:txBody>
          <a:bodyPr/>
          <a:lstStyle/>
          <a:p>
            <a:fld id="{9E72AEF7-1C8C-4F27-9F91-265614AC2E4C}" type="slidenum">
              <a:rPr lang="en-IN" smtClean="0"/>
              <a:t>‹#›</a:t>
            </a:fld>
            <a:endParaRPr lang="en-IN"/>
          </a:p>
        </p:txBody>
      </p:sp>
    </p:spTree>
    <p:extLst>
      <p:ext uri="{BB962C8B-B14F-4D97-AF65-F5344CB8AC3E}">
        <p14:creationId xmlns:p14="http://schemas.microsoft.com/office/powerpoint/2010/main" val="290971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E331-C93C-4A62-8706-E5CDAF2B3556}"/>
              </a:ext>
            </a:extLst>
          </p:cNvPr>
          <p:cNvSpPr>
            <a:spLocks noGrp="1"/>
          </p:cNvSpPr>
          <p:nvPr>
            <p:ph type="title"/>
          </p:nvPr>
        </p:nvSpPr>
        <p:spPr>
          <a:xfrm>
            <a:off x="313764" y="459629"/>
            <a:ext cx="10515600" cy="427877"/>
          </a:xfrm>
        </p:spPr>
        <p:txBody>
          <a:bodyPr>
            <a:normAutofit/>
          </a:bodyPr>
          <a:lstStyle>
            <a:lvl1pPr>
              <a:defRPr sz="3200">
                <a:solidFill>
                  <a:schemeClr val="bg1"/>
                </a:solidFill>
              </a:defRPr>
            </a:lvl1pPr>
          </a:lstStyle>
          <a:p>
            <a:r>
              <a:rPr lang="en-US" dirty="0"/>
              <a:t>Click to edit Master title style</a:t>
            </a:r>
            <a:endParaRPr lang="en-IN" dirty="0"/>
          </a:p>
        </p:txBody>
      </p:sp>
    </p:spTree>
    <p:extLst>
      <p:ext uri="{BB962C8B-B14F-4D97-AF65-F5344CB8AC3E}">
        <p14:creationId xmlns:p14="http://schemas.microsoft.com/office/powerpoint/2010/main" val="4180610982"/>
      </p:ext>
    </p:extLst>
  </p:cSld>
  <p:clrMapOvr>
    <a:masterClrMapping/>
  </p:clrMapOvr>
  <p:extLst>
    <p:ext uri="{DCECCB84-F9BA-43D5-87BE-67443E8EF086}">
      <p15:sldGuideLst xmlns:p15="http://schemas.microsoft.com/office/powerpoint/2012/main">
        <p15:guide id="1" orient="horz" pos="572" userDrawn="1">
          <p15:clr>
            <a:srgbClr val="FBAE40"/>
          </p15:clr>
        </p15:guide>
        <p15:guide id="3" pos="186"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A61A0A-D110-4DFF-B6F0-1900DC2A7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C22618-B502-4A31-9BE6-9D0F1929A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1433B3-2284-4207-BA6D-EED46F1A8A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110BE-A5D8-4C06-9CB1-4FB89613DA60}" type="datetimeFigureOut">
              <a:rPr lang="en-IN" smtClean="0"/>
              <a:t>14-02-2021</a:t>
            </a:fld>
            <a:endParaRPr lang="en-IN"/>
          </a:p>
        </p:txBody>
      </p:sp>
      <p:sp>
        <p:nvSpPr>
          <p:cNvPr id="5" name="Footer Placeholder 4">
            <a:extLst>
              <a:ext uri="{FF2B5EF4-FFF2-40B4-BE49-F238E27FC236}">
                <a16:creationId xmlns:a16="http://schemas.microsoft.com/office/drawing/2014/main" id="{F96705ED-A37F-4FB2-9113-3C897B2E2B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3A24B2-ADB8-40DD-85BF-4078676B52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2AEF7-1C8C-4F27-9F91-265614AC2E4C}" type="slidenum">
              <a:rPr lang="en-IN" smtClean="0"/>
              <a:t>‹#›</a:t>
            </a:fld>
            <a:endParaRPr lang="en-IN"/>
          </a:p>
        </p:txBody>
      </p:sp>
    </p:spTree>
    <p:extLst>
      <p:ext uri="{BB962C8B-B14F-4D97-AF65-F5344CB8AC3E}">
        <p14:creationId xmlns:p14="http://schemas.microsoft.com/office/powerpoint/2010/main" val="2006824195"/>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EA2B4"/>
            </a:gs>
            <a:gs pos="100000">
              <a:srgbClr val="92CAD2"/>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D01C-43B9-44CE-B37B-7F7101DD3BC0}"/>
              </a:ext>
            </a:extLst>
          </p:cNvPr>
          <p:cNvSpPr>
            <a:spLocks noGrp="1"/>
          </p:cNvSpPr>
          <p:nvPr>
            <p:ph type="title"/>
          </p:nvPr>
        </p:nvSpPr>
        <p:spPr>
          <a:xfrm>
            <a:off x="616226" y="2793738"/>
            <a:ext cx="10932217" cy="1179443"/>
          </a:xfrm>
        </p:spPr>
        <p:txBody>
          <a:bodyPr>
            <a:noAutofit/>
          </a:bodyPr>
          <a:lstStyle/>
          <a:p>
            <a:pPr algn="ctr"/>
            <a:r>
              <a:rPr lang="en-US" sz="5400" dirty="0"/>
              <a:t>Technology vs. Business</a:t>
            </a:r>
          </a:p>
        </p:txBody>
      </p:sp>
      <p:sp>
        <p:nvSpPr>
          <p:cNvPr id="194" name="Rectangle 193">
            <a:extLst>
              <a:ext uri="{FF2B5EF4-FFF2-40B4-BE49-F238E27FC236}">
                <a16:creationId xmlns:a16="http://schemas.microsoft.com/office/drawing/2014/main" id="{5E102614-3DDA-454F-910C-4F47322CCCE8}"/>
              </a:ext>
            </a:extLst>
          </p:cNvPr>
          <p:cNvSpPr/>
          <p:nvPr/>
        </p:nvSpPr>
        <p:spPr>
          <a:xfrm>
            <a:off x="8900978" y="5731088"/>
            <a:ext cx="2647466" cy="584775"/>
          </a:xfrm>
          <a:prstGeom prst="rect">
            <a:avLst/>
          </a:prstGeom>
        </p:spPr>
        <p:txBody>
          <a:bodyPr wrap="square">
            <a:spAutoFit/>
          </a:bodyPr>
          <a:lstStyle/>
          <a:p>
            <a:r>
              <a:rPr lang="en-IN" sz="1600" dirty="0">
                <a:solidFill>
                  <a:schemeClr val="bg1"/>
                </a:solidFill>
                <a:ea typeface="Roboto" pitchFamily="2" charset="0"/>
              </a:rPr>
              <a:t>Wendy Leon </a:t>
            </a:r>
          </a:p>
          <a:p>
            <a:r>
              <a:rPr lang="en-IN" sz="1600" dirty="0">
                <a:solidFill>
                  <a:schemeClr val="bg1"/>
                </a:solidFill>
                <a:ea typeface="Roboto" pitchFamily="2" charset="0"/>
              </a:rPr>
              <a:t>Assignment 7.2</a:t>
            </a:r>
          </a:p>
        </p:txBody>
      </p:sp>
      <p:cxnSp>
        <p:nvCxnSpPr>
          <p:cNvPr id="220" name="Straight Connector 219">
            <a:extLst>
              <a:ext uri="{FF2B5EF4-FFF2-40B4-BE49-F238E27FC236}">
                <a16:creationId xmlns:a16="http://schemas.microsoft.com/office/drawing/2014/main" id="{C60ACB0B-1512-4AD8-B211-191556D9499A}"/>
              </a:ext>
            </a:extLst>
          </p:cNvPr>
          <p:cNvCxnSpPr>
            <a:cxnSpLocks/>
          </p:cNvCxnSpPr>
          <p:nvPr/>
        </p:nvCxnSpPr>
        <p:spPr>
          <a:xfrm rot="16200000">
            <a:off x="10164622" y="4424159"/>
            <a:ext cx="15251" cy="2448000"/>
          </a:xfrm>
          <a:prstGeom prst="line">
            <a:avLst/>
          </a:prstGeom>
          <a:ln w="3175">
            <a:solidFill>
              <a:srgbClr val="213266"/>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31708C8-BFC4-453D-AAC4-E1E2134D1388}"/>
              </a:ext>
            </a:extLst>
          </p:cNvPr>
          <p:cNvCxnSpPr>
            <a:cxnSpLocks/>
          </p:cNvCxnSpPr>
          <p:nvPr/>
        </p:nvCxnSpPr>
        <p:spPr>
          <a:xfrm rot="16200000">
            <a:off x="10164622" y="5175827"/>
            <a:ext cx="15251" cy="2448000"/>
          </a:xfrm>
          <a:prstGeom prst="line">
            <a:avLst/>
          </a:prstGeom>
          <a:ln w="3175">
            <a:solidFill>
              <a:srgbClr val="2132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663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7020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19199" y="465861"/>
            <a:ext cx="11620501" cy="707886"/>
          </a:xfrm>
          <a:prstGeom prst="rect">
            <a:avLst/>
          </a:prstGeom>
        </p:spPr>
        <p:txBody>
          <a:bodyPr wrap="square">
            <a:spAutoFit/>
          </a:bodyPr>
          <a:lstStyle/>
          <a:p>
            <a:r>
              <a:rPr lang="en-IN" sz="4000" dirty="0">
                <a:solidFill>
                  <a:schemeClr val="bg1"/>
                </a:solidFill>
                <a:latin typeface="Signika Negative" panose="02010003020600000004" pitchFamily="2" charset="0"/>
                <a:ea typeface="Roboto" pitchFamily="2" charset="0"/>
                <a:cs typeface="Microsoft New Tai Lue" panose="020B0502040204020203" pitchFamily="34" charset="0"/>
              </a:rPr>
              <a:t>Benefits of data-driven decision making</a:t>
            </a: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0421EF-ABCA-4F90-BBBE-72FB69A64CB8}"/>
              </a:ext>
            </a:extLst>
          </p:cNvPr>
          <p:cNvSpPr txBox="1"/>
          <p:nvPr/>
        </p:nvSpPr>
        <p:spPr>
          <a:xfrm>
            <a:off x="896112" y="2319693"/>
            <a:ext cx="10387584" cy="3378104"/>
          </a:xfrm>
          <a:prstGeom prst="rect">
            <a:avLst/>
          </a:prstGeom>
          <a:noFill/>
        </p:spPr>
        <p:txBody>
          <a:bodyPr wrap="square">
            <a:spAutoFit/>
          </a:bodyPr>
          <a:lstStyle/>
          <a:p>
            <a:pPr>
              <a:lnSpc>
                <a:spcPct val="150000"/>
              </a:lnSpc>
            </a:pPr>
            <a:r>
              <a:rPr lang="en-IN" sz="1800" dirty="0">
                <a:solidFill>
                  <a:schemeClr val="bg1"/>
                </a:solidFill>
                <a:ea typeface="Roboto" pitchFamily="2" charset="0"/>
              </a:rPr>
              <a:t>Shift decision making process – teams can now rely more on data analysis and metrics instead of relying on skilled people; moving from a hierarchical decision making to a more open, collaborative form of decision making where data is central.</a:t>
            </a:r>
          </a:p>
          <a:p>
            <a:pPr>
              <a:lnSpc>
                <a:spcPct val="150000"/>
              </a:lnSpc>
            </a:pPr>
            <a:endParaRPr lang="en-IN" dirty="0">
              <a:solidFill>
                <a:schemeClr val="bg1"/>
              </a:solidFill>
              <a:ea typeface="Roboto" pitchFamily="2" charset="0"/>
            </a:endParaRPr>
          </a:p>
          <a:p>
            <a:pPr>
              <a:lnSpc>
                <a:spcPct val="150000"/>
              </a:lnSpc>
            </a:pPr>
            <a:r>
              <a:rPr lang="en-IN" sz="1800" dirty="0">
                <a:solidFill>
                  <a:schemeClr val="bg1"/>
                </a:solidFill>
                <a:ea typeface="Roboto" pitchFamily="2" charset="0"/>
              </a:rPr>
              <a:t>More confident decision making – data based decision making can help us male more accurate, measured decisions. </a:t>
            </a:r>
          </a:p>
          <a:p>
            <a:pPr>
              <a:lnSpc>
                <a:spcPct val="150000"/>
              </a:lnSpc>
            </a:pPr>
            <a:endParaRPr lang="en-IN" dirty="0">
              <a:solidFill>
                <a:schemeClr val="bg1"/>
              </a:solidFill>
              <a:ea typeface="Roboto" pitchFamily="2" charset="0"/>
            </a:endParaRPr>
          </a:p>
          <a:p>
            <a:pPr>
              <a:lnSpc>
                <a:spcPct val="150000"/>
              </a:lnSpc>
            </a:pPr>
            <a:endParaRPr lang="en-IN" sz="1800" dirty="0">
              <a:solidFill>
                <a:schemeClr val="bg1"/>
              </a:solidFill>
              <a:ea typeface="Roboto" pitchFamily="2" charset="0"/>
            </a:endParaRPr>
          </a:p>
        </p:txBody>
      </p:sp>
    </p:spTree>
    <p:extLst>
      <p:ext uri="{BB962C8B-B14F-4D97-AF65-F5344CB8AC3E}">
        <p14:creationId xmlns:p14="http://schemas.microsoft.com/office/powerpoint/2010/main" val="1373817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7020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19199" y="465861"/>
            <a:ext cx="11620501" cy="707886"/>
          </a:xfrm>
          <a:prstGeom prst="rect">
            <a:avLst/>
          </a:prstGeom>
        </p:spPr>
        <p:txBody>
          <a:bodyPr wrap="square">
            <a:spAutoFit/>
          </a:bodyPr>
          <a:lstStyle/>
          <a:p>
            <a:r>
              <a:rPr lang="en-IN" sz="4000" dirty="0">
                <a:solidFill>
                  <a:schemeClr val="bg1"/>
                </a:solidFill>
                <a:latin typeface="Signika Negative" panose="02010003020600000004" pitchFamily="2" charset="0"/>
                <a:ea typeface="Roboto" pitchFamily="2" charset="0"/>
                <a:cs typeface="Microsoft New Tai Lue" panose="020B0502040204020203" pitchFamily="34" charset="0"/>
              </a:rPr>
              <a:t>Implementing data-driven decision making</a:t>
            </a: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0421EF-ABCA-4F90-BBBE-72FB69A64CB8}"/>
              </a:ext>
            </a:extLst>
          </p:cNvPr>
          <p:cNvSpPr txBox="1"/>
          <p:nvPr/>
        </p:nvSpPr>
        <p:spPr>
          <a:xfrm>
            <a:off x="896112" y="2319693"/>
            <a:ext cx="10387584" cy="3793603"/>
          </a:xfrm>
          <a:prstGeom prst="rect">
            <a:avLst/>
          </a:prstGeom>
          <a:noFill/>
        </p:spPr>
        <p:txBody>
          <a:bodyPr wrap="square">
            <a:spAutoFit/>
          </a:bodyPr>
          <a:lstStyle/>
          <a:p>
            <a:pPr>
              <a:lnSpc>
                <a:spcPct val="150000"/>
              </a:lnSpc>
            </a:pPr>
            <a:r>
              <a:rPr lang="en-IN" sz="1800" dirty="0">
                <a:solidFill>
                  <a:schemeClr val="bg1"/>
                </a:solidFill>
                <a:ea typeface="Roboto" pitchFamily="2" charset="0"/>
              </a:rPr>
              <a:t>Define clear objectives – know WHAT kind of decision you need to make and WHY.</a:t>
            </a:r>
          </a:p>
          <a:p>
            <a:pPr>
              <a:lnSpc>
                <a:spcPct val="150000"/>
              </a:lnSpc>
            </a:pPr>
            <a:endParaRPr lang="en-IN" dirty="0">
              <a:solidFill>
                <a:schemeClr val="bg1"/>
              </a:solidFill>
              <a:ea typeface="Roboto" pitchFamily="2" charset="0"/>
            </a:endParaRPr>
          </a:p>
          <a:p>
            <a:pPr>
              <a:lnSpc>
                <a:spcPct val="150000"/>
              </a:lnSpc>
            </a:pPr>
            <a:r>
              <a:rPr lang="en-IN" sz="1800" dirty="0">
                <a:solidFill>
                  <a:schemeClr val="bg1"/>
                </a:solidFill>
                <a:ea typeface="Roboto" pitchFamily="2" charset="0"/>
              </a:rPr>
              <a:t>Collect relevant data – it is important to know what type of data we need. Gathering irrelevant data will make it harder to find patterns or process the data into an actionable dataset.</a:t>
            </a:r>
          </a:p>
          <a:p>
            <a:pPr>
              <a:lnSpc>
                <a:spcPct val="150000"/>
              </a:lnSpc>
            </a:pPr>
            <a:endParaRPr lang="en-IN" dirty="0">
              <a:solidFill>
                <a:schemeClr val="bg1"/>
              </a:solidFill>
              <a:ea typeface="Roboto" pitchFamily="2" charset="0"/>
            </a:endParaRPr>
          </a:p>
          <a:p>
            <a:pPr>
              <a:lnSpc>
                <a:spcPct val="150000"/>
              </a:lnSpc>
            </a:pPr>
            <a:r>
              <a:rPr lang="en-IN" sz="1800" dirty="0">
                <a:solidFill>
                  <a:schemeClr val="bg1"/>
                </a:solidFill>
                <a:ea typeface="Roboto" pitchFamily="2" charset="0"/>
              </a:rPr>
              <a:t>Dark launches and user testing can help us gauge interest and gives us the data needed to evaluate its viability. </a:t>
            </a:r>
          </a:p>
          <a:p>
            <a:pPr>
              <a:lnSpc>
                <a:spcPct val="150000"/>
              </a:lnSpc>
            </a:pPr>
            <a:endParaRPr lang="en-IN" dirty="0">
              <a:solidFill>
                <a:schemeClr val="bg1"/>
              </a:solidFill>
              <a:ea typeface="Roboto" pitchFamily="2" charset="0"/>
            </a:endParaRPr>
          </a:p>
          <a:p>
            <a:pPr>
              <a:lnSpc>
                <a:spcPct val="150000"/>
              </a:lnSpc>
            </a:pPr>
            <a:endParaRPr lang="en-IN" sz="1800" dirty="0">
              <a:solidFill>
                <a:schemeClr val="bg1"/>
              </a:solidFill>
              <a:ea typeface="Roboto" pitchFamily="2" charset="0"/>
            </a:endParaRPr>
          </a:p>
        </p:txBody>
      </p:sp>
    </p:spTree>
    <p:extLst>
      <p:ext uri="{BB962C8B-B14F-4D97-AF65-F5344CB8AC3E}">
        <p14:creationId xmlns:p14="http://schemas.microsoft.com/office/powerpoint/2010/main" val="341384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7020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19199" y="465861"/>
            <a:ext cx="11620501" cy="707886"/>
          </a:xfrm>
          <a:prstGeom prst="rect">
            <a:avLst/>
          </a:prstGeom>
        </p:spPr>
        <p:txBody>
          <a:bodyPr wrap="square">
            <a:spAutoFit/>
          </a:bodyPr>
          <a:lstStyle/>
          <a:p>
            <a:r>
              <a:rPr lang="en-IN" sz="4000" dirty="0">
                <a:solidFill>
                  <a:schemeClr val="bg1"/>
                </a:solidFill>
                <a:latin typeface="Signika Negative" panose="02010003020600000004" pitchFamily="2" charset="0"/>
                <a:ea typeface="Roboto" pitchFamily="2" charset="0"/>
                <a:cs typeface="Microsoft New Tai Lue" panose="020B0502040204020203" pitchFamily="34" charset="0"/>
              </a:rPr>
              <a:t>Implementing data-driven decision making</a:t>
            </a: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0421EF-ABCA-4F90-BBBE-72FB69A64CB8}"/>
              </a:ext>
            </a:extLst>
          </p:cNvPr>
          <p:cNvSpPr txBox="1"/>
          <p:nvPr/>
        </p:nvSpPr>
        <p:spPr>
          <a:xfrm>
            <a:off x="896112" y="2319693"/>
            <a:ext cx="10387584" cy="3378104"/>
          </a:xfrm>
          <a:prstGeom prst="rect">
            <a:avLst/>
          </a:prstGeom>
          <a:noFill/>
        </p:spPr>
        <p:txBody>
          <a:bodyPr wrap="square">
            <a:spAutoFit/>
          </a:bodyPr>
          <a:lstStyle/>
          <a:p>
            <a:pPr>
              <a:lnSpc>
                <a:spcPct val="150000"/>
              </a:lnSpc>
            </a:pPr>
            <a:r>
              <a:rPr lang="en-IN" sz="1800" dirty="0">
                <a:solidFill>
                  <a:schemeClr val="bg1"/>
                </a:solidFill>
                <a:ea typeface="Roboto" pitchFamily="2" charset="0"/>
              </a:rPr>
              <a:t>Data management and data processing – using the right tools to store the data and create high quality datasets helps us leverage data and generate high-quality datasets.</a:t>
            </a:r>
          </a:p>
          <a:p>
            <a:pPr>
              <a:lnSpc>
                <a:spcPct val="150000"/>
              </a:lnSpc>
            </a:pPr>
            <a:endParaRPr lang="en-IN" dirty="0">
              <a:solidFill>
                <a:schemeClr val="bg1"/>
              </a:solidFill>
              <a:ea typeface="Roboto" pitchFamily="2" charset="0"/>
            </a:endParaRPr>
          </a:p>
          <a:p>
            <a:pPr>
              <a:lnSpc>
                <a:spcPct val="150000"/>
              </a:lnSpc>
            </a:pPr>
            <a:r>
              <a:rPr lang="en-IN" sz="1800" dirty="0" err="1">
                <a:solidFill>
                  <a:schemeClr val="bg1"/>
                </a:solidFill>
                <a:ea typeface="Roboto" pitchFamily="2" charset="0"/>
              </a:rPr>
              <a:t>Analyze</a:t>
            </a:r>
            <a:r>
              <a:rPr lang="en-IN" sz="1800" dirty="0">
                <a:solidFill>
                  <a:schemeClr val="bg1"/>
                </a:solidFill>
                <a:ea typeface="Roboto" pitchFamily="2" charset="0"/>
              </a:rPr>
              <a:t> the data – drawing insightful conclusions from the data by spotting patterns and finding trends. </a:t>
            </a:r>
          </a:p>
          <a:p>
            <a:pPr>
              <a:lnSpc>
                <a:spcPct val="150000"/>
              </a:lnSpc>
            </a:pPr>
            <a:endParaRPr lang="en-IN" dirty="0">
              <a:solidFill>
                <a:schemeClr val="bg1"/>
              </a:solidFill>
              <a:ea typeface="Roboto" pitchFamily="2" charset="0"/>
            </a:endParaRPr>
          </a:p>
          <a:p>
            <a:pPr>
              <a:lnSpc>
                <a:spcPct val="150000"/>
              </a:lnSpc>
            </a:pPr>
            <a:r>
              <a:rPr lang="en-IN" sz="1800" dirty="0">
                <a:solidFill>
                  <a:schemeClr val="bg1"/>
                </a:solidFill>
                <a:ea typeface="Roboto" pitchFamily="2" charset="0"/>
              </a:rPr>
              <a:t>Measure accuracy and repeat – measure the success and accuracy of your data-based conclusions. This step seeks to answer the following questions: Did we define the right objectives? Did we captured the right data? What is the quality of the captured data? </a:t>
            </a:r>
          </a:p>
        </p:txBody>
      </p:sp>
    </p:spTree>
    <p:extLst>
      <p:ext uri="{BB962C8B-B14F-4D97-AF65-F5344CB8AC3E}">
        <p14:creationId xmlns:p14="http://schemas.microsoft.com/office/powerpoint/2010/main" val="3572038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228601" y="465861"/>
            <a:ext cx="12611100" cy="707886"/>
          </a:xfrm>
          <a:prstGeom prst="rect">
            <a:avLst/>
          </a:prstGeom>
        </p:spPr>
        <p:txBody>
          <a:bodyPr wrap="square">
            <a:spAutoFit/>
          </a:bodyPr>
          <a:lstStyle/>
          <a:p>
            <a:r>
              <a:rPr lang="en-IN" sz="4000" dirty="0">
                <a:solidFill>
                  <a:schemeClr val="bg1"/>
                </a:solidFill>
                <a:latin typeface="Signika Negative" panose="02010003020600000004" pitchFamily="2" charset="0"/>
                <a:ea typeface="Roboto" pitchFamily="2" charset="0"/>
                <a:cs typeface="Microsoft New Tai Lue" panose="020B0502040204020203" pitchFamily="34" charset="0"/>
              </a:rPr>
              <a:t>       Using technology in decision-making process</a:t>
            </a: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0421EF-ABCA-4F90-BBBE-72FB69A64CB8}"/>
              </a:ext>
            </a:extLst>
          </p:cNvPr>
          <p:cNvSpPr txBox="1"/>
          <p:nvPr/>
        </p:nvSpPr>
        <p:spPr>
          <a:xfrm>
            <a:off x="896112" y="2319693"/>
            <a:ext cx="10387584" cy="3655103"/>
          </a:xfrm>
          <a:prstGeom prst="rect">
            <a:avLst/>
          </a:prstGeom>
          <a:noFill/>
        </p:spPr>
        <p:txBody>
          <a:bodyPr wrap="square">
            <a:spAutoFit/>
          </a:bodyPr>
          <a:lstStyle/>
          <a:p>
            <a:r>
              <a:rPr lang="en-US" dirty="0">
                <a:effectLst/>
              </a:rPr>
              <a:t>Dartmouth, U. (n.d.). Decision-making process. Retrieved February 15, 2021, from https://www.umassd.edu/fycm/decision-making/process/</a:t>
            </a:r>
          </a:p>
          <a:p>
            <a:pPr marL="342900" indent="-342900">
              <a:lnSpc>
                <a:spcPct val="150000"/>
              </a:lnSpc>
              <a:buFont typeface="Arial" panose="020B0604020202020204" pitchFamily="34" charset="0"/>
              <a:buChar char="•"/>
            </a:pPr>
            <a:endParaRPr lang="en-IN" dirty="0">
              <a:solidFill>
                <a:schemeClr val="bg1"/>
              </a:solidFill>
              <a:ea typeface="Roboto" pitchFamily="2" charset="0"/>
            </a:endParaRPr>
          </a:p>
          <a:p>
            <a:r>
              <a:rPr lang="en-US" dirty="0">
                <a:effectLst/>
              </a:rPr>
              <a:t>Cardinal, P. (2020, May 28). Using technology to improve your decision-making process. Retrieved February 15, 2021, from https://www.shapingchange.com.au/use-technology-to-improve-decision-making/</a:t>
            </a:r>
          </a:p>
          <a:p>
            <a:pPr marL="342900" indent="-342900">
              <a:lnSpc>
                <a:spcPct val="150000"/>
              </a:lnSpc>
              <a:buFont typeface="Arial" panose="020B0604020202020204" pitchFamily="34" charset="0"/>
              <a:buChar char="•"/>
            </a:pPr>
            <a:endParaRPr lang="en-IN" dirty="0">
              <a:solidFill>
                <a:schemeClr val="bg1"/>
              </a:solidFill>
              <a:ea typeface="Roboto" pitchFamily="2" charset="0"/>
            </a:endParaRPr>
          </a:p>
          <a:p>
            <a:r>
              <a:rPr lang="en-US" dirty="0">
                <a:effectLst/>
              </a:rPr>
              <a:t>Data-Driven decision making: A handbook with actionable tips. (2020, November 12). Retrieved February 15, 2021, from https://www.plutora.com/blog/data-driven-decision-making</a:t>
            </a:r>
          </a:p>
          <a:p>
            <a:pPr marL="342900" indent="-342900">
              <a:lnSpc>
                <a:spcPct val="150000"/>
              </a:lnSpc>
              <a:buFont typeface="Arial" panose="020B0604020202020204" pitchFamily="34" charset="0"/>
              <a:buChar char="•"/>
            </a:pPr>
            <a:endParaRPr lang="en-IN" dirty="0">
              <a:solidFill>
                <a:schemeClr val="bg1"/>
              </a:solidFill>
              <a:ea typeface="Roboto" pitchFamily="2" charset="0"/>
            </a:endParaRPr>
          </a:p>
          <a:p>
            <a:pPr marL="342900" indent="-342900">
              <a:lnSpc>
                <a:spcPct val="150000"/>
              </a:lnSpc>
              <a:buFont typeface="Arial" panose="020B0604020202020204" pitchFamily="34" charset="0"/>
              <a:buChar char="•"/>
            </a:pPr>
            <a:endParaRPr lang="en-IN" sz="1800" dirty="0">
              <a:solidFill>
                <a:schemeClr val="bg1"/>
              </a:solidFill>
              <a:ea typeface="Roboto" pitchFamily="2" charset="0"/>
            </a:endParaRPr>
          </a:p>
        </p:txBody>
      </p:sp>
    </p:spTree>
    <p:extLst>
      <p:ext uri="{BB962C8B-B14F-4D97-AF65-F5344CB8AC3E}">
        <p14:creationId xmlns:p14="http://schemas.microsoft.com/office/powerpoint/2010/main" val="1458680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60B3BD"/>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12F6CAD9-13E0-438A-BC66-1E18E3D2B136}"/>
              </a:ext>
            </a:extLst>
          </p:cNvPr>
          <p:cNvSpPr/>
          <p:nvPr/>
        </p:nvSpPr>
        <p:spPr>
          <a:xfrm>
            <a:off x="896112" y="2589729"/>
            <a:ext cx="9473184" cy="2811347"/>
          </a:xfrm>
          <a:prstGeom prst="rect">
            <a:avLst/>
          </a:prstGeom>
        </p:spPr>
        <p:txBody>
          <a:bodyPr wrap="square">
            <a:spAutoFit/>
          </a:bodyPr>
          <a:lstStyle/>
          <a:p>
            <a:pPr>
              <a:lnSpc>
                <a:spcPct val="150000"/>
              </a:lnSpc>
            </a:pPr>
            <a:r>
              <a:rPr lang="en-IN" sz="2400" dirty="0">
                <a:solidFill>
                  <a:schemeClr val="bg1"/>
                </a:solidFill>
                <a:ea typeface="Roboto" pitchFamily="2" charset="0"/>
              </a:rPr>
              <a:t>Simply put, decision making is the process of choosing between two or more possible choices by identifying a decision, collecting information, and analysing alternative resolutions in order to select the most favourable alternative possible.  </a:t>
            </a:r>
          </a:p>
          <a:p>
            <a:pPr>
              <a:lnSpc>
                <a:spcPct val="150000"/>
              </a:lnSpc>
            </a:pPr>
            <a:endParaRPr lang="en-IN" sz="2400" dirty="0">
              <a:solidFill>
                <a:schemeClr val="bg1"/>
              </a:solidFill>
              <a:ea typeface="Roboto" pitchFamily="2" charset="0"/>
            </a:endParaRPr>
          </a:p>
        </p:txBody>
      </p:sp>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07006" y="465861"/>
            <a:ext cx="7420159" cy="707886"/>
          </a:xfrm>
          <a:prstGeom prst="rect">
            <a:avLst/>
          </a:prstGeom>
        </p:spPr>
        <p:txBody>
          <a:bodyPr wrap="square">
            <a:spAutoFit/>
          </a:bodyPr>
          <a:lstStyle/>
          <a:p>
            <a:r>
              <a:rPr lang="en-US" sz="4000" dirty="0">
                <a:solidFill>
                  <a:schemeClr val="bg1"/>
                </a:solidFill>
              </a:rPr>
              <a:t>What is decision making?</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561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1" y="465861"/>
            <a:ext cx="9328165" cy="707886"/>
          </a:xfrm>
          <a:prstGeom prst="rect">
            <a:avLst/>
          </a:prstGeom>
        </p:spPr>
        <p:txBody>
          <a:bodyPr wrap="square">
            <a:spAutoFit/>
          </a:bodyPr>
          <a:lstStyle/>
          <a:p>
            <a:r>
              <a:rPr lang="en-US" sz="4000" dirty="0">
                <a:solidFill>
                  <a:schemeClr val="bg1"/>
                </a:solidFill>
              </a:rPr>
              <a:t>7 Steps to Effective Decision Making</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7F03582-86E8-4171-AC97-1680C95D141E}"/>
              </a:ext>
            </a:extLst>
          </p:cNvPr>
          <p:cNvSpPr/>
          <p:nvPr/>
        </p:nvSpPr>
        <p:spPr>
          <a:xfrm>
            <a:off x="228600" y="1432119"/>
            <a:ext cx="11055096" cy="4821705"/>
          </a:xfrm>
          <a:prstGeom prst="rect">
            <a:avLst/>
          </a:prstGeom>
        </p:spPr>
        <p:txBody>
          <a:bodyPr wrap="square">
            <a:spAutoFit/>
          </a:bodyPr>
          <a:lstStyle/>
          <a:p>
            <a:pPr marL="342900" indent="-342900">
              <a:lnSpc>
                <a:spcPct val="150000"/>
              </a:lnSpc>
              <a:buFont typeface="Arial" panose="020B0604020202020204" pitchFamily="34" charset="0"/>
              <a:buChar char="•"/>
            </a:pPr>
            <a:r>
              <a:rPr lang="en-IN" sz="2300" dirty="0">
                <a:solidFill>
                  <a:schemeClr val="bg1"/>
                </a:solidFill>
                <a:ea typeface="Roboto" pitchFamily="2" charset="0"/>
              </a:rPr>
              <a:t>Identify the decision – Clearly define what decision needs to be made.</a:t>
            </a:r>
          </a:p>
          <a:p>
            <a:pPr marL="342900" indent="-342900">
              <a:lnSpc>
                <a:spcPct val="150000"/>
              </a:lnSpc>
              <a:buFont typeface="Arial" panose="020B0604020202020204" pitchFamily="34" charset="0"/>
              <a:buChar char="•"/>
            </a:pPr>
            <a:endParaRPr lang="en-IN" sz="2300" dirty="0">
              <a:solidFill>
                <a:schemeClr val="bg1"/>
              </a:solidFill>
              <a:ea typeface="Roboto" pitchFamily="2" charset="0"/>
            </a:endParaRPr>
          </a:p>
          <a:p>
            <a:pPr marL="342900" indent="-342900">
              <a:lnSpc>
                <a:spcPct val="150000"/>
              </a:lnSpc>
              <a:buFont typeface="Arial" panose="020B0604020202020204" pitchFamily="34" charset="0"/>
              <a:buChar char="•"/>
            </a:pPr>
            <a:r>
              <a:rPr lang="en-IN" sz="2300" dirty="0">
                <a:solidFill>
                  <a:schemeClr val="bg1"/>
                </a:solidFill>
                <a:ea typeface="Roboto" pitchFamily="2" charset="0"/>
              </a:rPr>
              <a:t>Gather relevant information – collect relevant information before making your decision. Relevant information can be internal or externa. Internal info involves self-assessment while external information can be researching external sources like books, Search Engines, other people, etc.</a:t>
            </a:r>
          </a:p>
          <a:p>
            <a:pPr marL="342900" indent="-342900">
              <a:lnSpc>
                <a:spcPct val="150000"/>
              </a:lnSpc>
              <a:buFont typeface="Arial" panose="020B0604020202020204" pitchFamily="34" charset="0"/>
              <a:buChar char="•"/>
            </a:pPr>
            <a:endParaRPr lang="en-IN" sz="2300" dirty="0">
              <a:solidFill>
                <a:schemeClr val="bg1"/>
              </a:solidFill>
              <a:ea typeface="Roboto" pitchFamily="2" charset="0"/>
            </a:endParaRPr>
          </a:p>
          <a:p>
            <a:pPr marL="342900" indent="-342900">
              <a:lnSpc>
                <a:spcPct val="150000"/>
              </a:lnSpc>
              <a:buFont typeface="Arial" panose="020B0604020202020204" pitchFamily="34" charset="0"/>
              <a:buChar char="•"/>
            </a:pPr>
            <a:r>
              <a:rPr lang="en-IN" sz="2300" dirty="0">
                <a:solidFill>
                  <a:schemeClr val="bg1"/>
                </a:solidFill>
                <a:ea typeface="Roboto" pitchFamily="2" charset="0"/>
              </a:rPr>
              <a:t>Identify the alternatives – Identify other possible alternatives. For this step we can lost all possible and desirable outcomes. </a:t>
            </a:r>
          </a:p>
        </p:txBody>
      </p:sp>
    </p:spTree>
    <p:extLst>
      <p:ext uri="{BB962C8B-B14F-4D97-AF65-F5344CB8AC3E}">
        <p14:creationId xmlns:p14="http://schemas.microsoft.com/office/powerpoint/2010/main" val="72390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1" y="465861"/>
            <a:ext cx="9328165" cy="707886"/>
          </a:xfrm>
          <a:prstGeom prst="rect">
            <a:avLst/>
          </a:prstGeom>
        </p:spPr>
        <p:txBody>
          <a:bodyPr wrap="square">
            <a:spAutoFit/>
          </a:bodyPr>
          <a:lstStyle/>
          <a:p>
            <a:r>
              <a:rPr lang="en-US" sz="4000" dirty="0">
                <a:solidFill>
                  <a:schemeClr val="bg1"/>
                </a:solidFill>
              </a:rPr>
              <a:t>7 Steps to Effective Decision Making</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7F03582-86E8-4171-AC97-1680C95D141E}"/>
              </a:ext>
            </a:extLst>
          </p:cNvPr>
          <p:cNvSpPr/>
          <p:nvPr/>
        </p:nvSpPr>
        <p:spPr>
          <a:xfrm>
            <a:off x="228600" y="1432119"/>
            <a:ext cx="11055096" cy="588353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300" dirty="0">
                <a:solidFill>
                  <a:schemeClr val="bg1"/>
                </a:solidFill>
                <a:ea typeface="Roboto" pitchFamily="2" charset="0"/>
              </a:rPr>
              <a:t>Weight the evidence – evaluate which possible alternative would meet your goal. Then place all options in priority order, based on your value system. </a:t>
            </a:r>
          </a:p>
          <a:p>
            <a:pPr marL="342900" indent="-342900">
              <a:lnSpc>
                <a:spcPct val="150000"/>
              </a:lnSpc>
              <a:buFont typeface="Arial" panose="020B0604020202020204" pitchFamily="34" charset="0"/>
              <a:buChar char="•"/>
            </a:pPr>
            <a:endParaRPr lang="en-IN" sz="2300" dirty="0">
              <a:solidFill>
                <a:schemeClr val="bg1"/>
              </a:solidFill>
              <a:ea typeface="Roboto" pitchFamily="2" charset="0"/>
            </a:endParaRPr>
          </a:p>
          <a:p>
            <a:pPr marL="342900" indent="-342900">
              <a:lnSpc>
                <a:spcPct val="150000"/>
              </a:lnSpc>
              <a:buFont typeface="Arial" panose="020B0604020202020204" pitchFamily="34" charset="0"/>
              <a:buChar char="•"/>
            </a:pPr>
            <a:r>
              <a:rPr lang="en-IN" sz="2300" dirty="0">
                <a:solidFill>
                  <a:schemeClr val="bg1"/>
                </a:solidFill>
                <a:ea typeface="Roboto" pitchFamily="2" charset="0"/>
              </a:rPr>
              <a:t>Choose among alternatives – select the option that seems the best one for you.</a:t>
            </a:r>
          </a:p>
          <a:p>
            <a:pPr marL="342900" indent="-342900">
              <a:lnSpc>
                <a:spcPct val="150000"/>
              </a:lnSpc>
              <a:buFont typeface="Arial" panose="020B0604020202020204" pitchFamily="34" charset="0"/>
              <a:buChar char="•"/>
            </a:pPr>
            <a:endParaRPr lang="en-IN" sz="2300" dirty="0">
              <a:solidFill>
                <a:schemeClr val="bg1"/>
              </a:solidFill>
              <a:ea typeface="Roboto" pitchFamily="2" charset="0"/>
            </a:endParaRPr>
          </a:p>
          <a:p>
            <a:pPr marL="342900" indent="-342900">
              <a:lnSpc>
                <a:spcPct val="150000"/>
              </a:lnSpc>
              <a:buFont typeface="Arial" panose="020B0604020202020204" pitchFamily="34" charset="0"/>
              <a:buChar char="•"/>
            </a:pPr>
            <a:r>
              <a:rPr lang="en-IN" sz="2300" dirty="0">
                <a:solidFill>
                  <a:schemeClr val="bg1"/>
                </a:solidFill>
                <a:ea typeface="Roboto" pitchFamily="2" charset="0"/>
              </a:rPr>
              <a:t>Take action – implement the selected alternative.</a:t>
            </a:r>
          </a:p>
          <a:p>
            <a:pPr marL="342900" indent="-342900">
              <a:lnSpc>
                <a:spcPct val="150000"/>
              </a:lnSpc>
              <a:buFont typeface="Arial" panose="020B0604020202020204" pitchFamily="34" charset="0"/>
              <a:buChar char="•"/>
            </a:pPr>
            <a:endParaRPr lang="en-IN" sz="2300" dirty="0">
              <a:solidFill>
                <a:schemeClr val="bg1"/>
              </a:solidFill>
              <a:ea typeface="Roboto" pitchFamily="2" charset="0"/>
            </a:endParaRPr>
          </a:p>
          <a:p>
            <a:pPr marL="342900" indent="-342900">
              <a:lnSpc>
                <a:spcPct val="150000"/>
              </a:lnSpc>
              <a:buFont typeface="Arial" panose="020B0604020202020204" pitchFamily="34" charset="0"/>
              <a:buChar char="•"/>
            </a:pPr>
            <a:r>
              <a:rPr lang="en-IN" sz="2300" dirty="0">
                <a:solidFill>
                  <a:schemeClr val="bg1"/>
                </a:solidFill>
                <a:ea typeface="Roboto" pitchFamily="2" charset="0"/>
              </a:rPr>
              <a:t>Review decision and consequences – evaluate whether the decision made has resolved the need we identified in step 1.</a:t>
            </a:r>
          </a:p>
          <a:p>
            <a:pPr marL="342900" indent="-342900">
              <a:lnSpc>
                <a:spcPct val="150000"/>
              </a:lnSpc>
              <a:buFont typeface="Arial" panose="020B0604020202020204" pitchFamily="34" charset="0"/>
              <a:buChar char="•"/>
            </a:pPr>
            <a:endParaRPr lang="en-IN" sz="2300" dirty="0">
              <a:solidFill>
                <a:schemeClr val="bg1"/>
              </a:solidFill>
              <a:ea typeface="Roboto" pitchFamily="2" charset="0"/>
            </a:endParaRPr>
          </a:p>
          <a:p>
            <a:pPr marL="342900" indent="-342900">
              <a:lnSpc>
                <a:spcPct val="150000"/>
              </a:lnSpc>
              <a:buFont typeface="Arial" panose="020B0604020202020204" pitchFamily="34" charset="0"/>
              <a:buChar char="•"/>
            </a:pPr>
            <a:endParaRPr lang="en-IN" sz="2300" dirty="0">
              <a:solidFill>
                <a:schemeClr val="bg1"/>
              </a:solidFill>
              <a:ea typeface="Roboto" pitchFamily="2" charset="0"/>
            </a:endParaRPr>
          </a:p>
        </p:txBody>
      </p:sp>
    </p:spTree>
    <p:extLst>
      <p:ext uri="{BB962C8B-B14F-4D97-AF65-F5344CB8AC3E}">
        <p14:creationId xmlns:p14="http://schemas.microsoft.com/office/powerpoint/2010/main" val="2463132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228601" y="465861"/>
            <a:ext cx="12611100" cy="707886"/>
          </a:xfrm>
          <a:prstGeom prst="rect">
            <a:avLst/>
          </a:prstGeom>
        </p:spPr>
        <p:txBody>
          <a:bodyPr wrap="square">
            <a:spAutoFit/>
          </a:bodyPr>
          <a:lstStyle/>
          <a:p>
            <a:r>
              <a:rPr lang="en-IN" sz="4000" dirty="0">
                <a:solidFill>
                  <a:schemeClr val="bg1"/>
                </a:solidFill>
                <a:latin typeface="Signika Negative" panose="02010003020600000004" pitchFamily="2" charset="0"/>
                <a:ea typeface="Roboto" pitchFamily="2" charset="0"/>
                <a:cs typeface="Microsoft New Tai Lue" panose="020B0502040204020203" pitchFamily="34" charset="0"/>
              </a:rPr>
              <a:t>       Using technology in decision-making process</a:t>
            </a: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0421EF-ABCA-4F90-BBBE-72FB69A64CB8}"/>
              </a:ext>
            </a:extLst>
          </p:cNvPr>
          <p:cNvSpPr txBox="1"/>
          <p:nvPr/>
        </p:nvSpPr>
        <p:spPr>
          <a:xfrm>
            <a:off x="896112" y="2319693"/>
            <a:ext cx="10387584" cy="504009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1800" dirty="0">
                <a:solidFill>
                  <a:schemeClr val="bg1"/>
                </a:solidFill>
                <a:ea typeface="Roboto" pitchFamily="2" charset="0"/>
              </a:rPr>
              <a:t>Data can help justify our choices. We can gather data from financial records, market trends, competitor profiles, and other corporate details.</a:t>
            </a:r>
          </a:p>
          <a:p>
            <a:pPr marL="342900" indent="-342900">
              <a:lnSpc>
                <a:spcPct val="150000"/>
              </a:lnSpc>
              <a:buFont typeface="Arial" panose="020B0604020202020204" pitchFamily="34" charset="0"/>
              <a:buChar char="•"/>
            </a:pPr>
            <a:endParaRPr lang="en-IN" sz="1800" dirty="0">
              <a:solidFill>
                <a:schemeClr val="bg1"/>
              </a:solidFill>
              <a:ea typeface="Roboto" pitchFamily="2" charset="0"/>
            </a:endParaRPr>
          </a:p>
          <a:p>
            <a:pPr marL="342900" indent="-342900">
              <a:lnSpc>
                <a:spcPct val="150000"/>
              </a:lnSpc>
              <a:buFont typeface="Arial" panose="020B0604020202020204" pitchFamily="34" charset="0"/>
              <a:buChar char="•"/>
            </a:pPr>
            <a:r>
              <a:rPr lang="en-IN" sz="1800" dirty="0">
                <a:solidFill>
                  <a:schemeClr val="bg1"/>
                </a:solidFill>
                <a:ea typeface="Roboto" pitchFamily="2" charset="0"/>
              </a:rPr>
              <a:t>Data management system software can help us store information in a central location through a secure network.</a:t>
            </a:r>
          </a:p>
          <a:p>
            <a:pPr marL="342900" indent="-342900">
              <a:lnSpc>
                <a:spcPct val="150000"/>
              </a:lnSpc>
              <a:buFont typeface="Arial" panose="020B0604020202020204" pitchFamily="34" charset="0"/>
              <a:buChar char="•"/>
            </a:pPr>
            <a:endParaRPr lang="en-IN" dirty="0">
              <a:solidFill>
                <a:schemeClr val="bg1"/>
              </a:solidFill>
              <a:ea typeface="Roboto" pitchFamily="2" charset="0"/>
            </a:endParaRPr>
          </a:p>
          <a:p>
            <a:pPr marL="342900" indent="-342900">
              <a:lnSpc>
                <a:spcPct val="150000"/>
              </a:lnSpc>
              <a:buFont typeface="Arial" panose="020B0604020202020204" pitchFamily="34" charset="0"/>
              <a:buChar char="•"/>
            </a:pPr>
            <a:r>
              <a:rPr lang="en-IN" sz="1800" dirty="0">
                <a:solidFill>
                  <a:schemeClr val="bg1"/>
                </a:solidFill>
                <a:ea typeface="Roboto" pitchFamily="2" charset="0"/>
              </a:rPr>
              <a:t>Business intelligence software allows us to select, </a:t>
            </a:r>
            <a:r>
              <a:rPr lang="en-IN" sz="1800" dirty="0" err="1">
                <a:solidFill>
                  <a:schemeClr val="bg1"/>
                </a:solidFill>
                <a:ea typeface="Roboto" pitchFamily="2" charset="0"/>
              </a:rPr>
              <a:t>analyze</a:t>
            </a:r>
            <a:r>
              <a:rPr lang="en-IN" sz="1800" dirty="0">
                <a:solidFill>
                  <a:schemeClr val="bg1"/>
                </a:solidFill>
                <a:ea typeface="Roboto" pitchFamily="2" charset="0"/>
              </a:rPr>
              <a:t>, and manipulate data. </a:t>
            </a:r>
          </a:p>
          <a:p>
            <a:pPr marL="342900" indent="-342900">
              <a:lnSpc>
                <a:spcPct val="150000"/>
              </a:lnSpc>
              <a:buFont typeface="Arial" panose="020B0604020202020204" pitchFamily="34" charset="0"/>
              <a:buChar char="•"/>
            </a:pPr>
            <a:endParaRPr lang="en-IN" dirty="0">
              <a:solidFill>
                <a:schemeClr val="bg1"/>
              </a:solidFill>
              <a:ea typeface="Roboto" pitchFamily="2" charset="0"/>
            </a:endParaRPr>
          </a:p>
          <a:p>
            <a:pPr marL="342900" indent="-342900">
              <a:lnSpc>
                <a:spcPct val="150000"/>
              </a:lnSpc>
              <a:buFont typeface="Arial" panose="020B0604020202020204" pitchFamily="34" charset="0"/>
              <a:buChar char="•"/>
            </a:pPr>
            <a:endParaRPr lang="en-IN" sz="1800" dirty="0">
              <a:solidFill>
                <a:schemeClr val="bg1"/>
              </a:solidFill>
              <a:ea typeface="Roboto" pitchFamily="2" charset="0"/>
            </a:endParaRPr>
          </a:p>
          <a:p>
            <a:pPr marL="342900" indent="-342900">
              <a:lnSpc>
                <a:spcPct val="150000"/>
              </a:lnSpc>
              <a:buFont typeface="Arial" panose="020B0604020202020204" pitchFamily="34" charset="0"/>
              <a:buChar char="•"/>
            </a:pPr>
            <a:endParaRPr lang="en-IN" dirty="0">
              <a:solidFill>
                <a:schemeClr val="bg1"/>
              </a:solidFill>
              <a:ea typeface="Roboto" pitchFamily="2" charset="0"/>
            </a:endParaRPr>
          </a:p>
          <a:p>
            <a:pPr marL="342900" indent="-342900">
              <a:lnSpc>
                <a:spcPct val="150000"/>
              </a:lnSpc>
              <a:buFont typeface="Arial" panose="020B0604020202020204" pitchFamily="34" charset="0"/>
              <a:buChar char="•"/>
            </a:pPr>
            <a:endParaRPr lang="en-IN" sz="1800" dirty="0">
              <a:solidFill>
                <a:schemeClr val="bg1"/>
              </a:solidFill>
              <a:ea typeface="Roboto" pitchFamily="2" charset="0"/>
            </a:endParaRPr>
          </a:p>
          <a:p>
            <a:pPr marL="342900" indent="-342900">
              <a:lnSpc>
                <a:spcPct val="150000"/>
              </a:lnSpc>
              <a:buFont typeface="Arial" panose="020B0604020202020204" pitchFamily="34" charset="0"/>
              <a:buChar char="•"/>
            </a:pPr>
            <a:endParaRPr lang="en-IN" sz="1800" dirty="0">
              <a:solidFill>
                <a:schemeClr val="bg1"/>
              </a:solidFill>
              <a:ea typeface="Roboto" pitchFamily="2" charset="0"/>
            </a:endParaRPr>
          </a:p>
        </p:txBody>
      </p:sp>
    </p:spTree>
    <p:extLst>
      <p:ext uri="{BB962C8B-B14F-4D97-AF65-F5344CB8AC3E}">
        <p14:creationId xmlns:p14="http://schemas.microsoft.com/office/powerpoint/2010/main" val="571899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228601" y="465861"/>
            <a:ext cx="12611100" cy="707886"/>
          </a:xfrm>
          <a:prstGeom prst="rect">
            <a:avLst/>
          </a:prstGeom>
        </p:spPr>
        <p:txBody>
          <a:bodyPr wrap="square">
            <a:spAutoFit/>
          </a:bodyPr>
          <a:lstStyle/>
          <a:p>
            <a:r>
              <a:rPr lang="en-IN" sz="4000" dirty="0">
                <a:solidFill>
                  <a:schemeClr val="bg1"/>
                </a:solidFill>
                <a:latin typeface="Signika Negative" panose="02010003020600000004" pitchFamily="2" charset="0"/>
                <a:ea typeface="Roboto" pitchFamily="2" charset="0"/>
                <a:cs typeface="Microsoft New Tai Lue" panose="020B0502040204020203" pitchFamily="34" charset="0"/>
              </a:rPr>
              <a:t>       Using technology in decision-making process</a:t>
            </a: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0421EF-ABCA-4F90-BBBE-72FB69A64CB8}"/>
              </a:ext>
            </a:extLst>
          </p:cNvPr>
          <p:cNvSpPr txBox="1"/>
          <p:nvPr/>
        </p:nvSpPr>
        <p:spPr>
          <a:xfrm>
            <a:off x="896112" y="2319693"/>
            <a:ext cx="10387584" cy="504009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1800" dirty="0">
                <a:solidFill>
                  <a:schemeClr val="bg1"/>
                </a:solidFill>
                <a:ea typeface="Roboto" pitchFamily="2" charset="0"/>
              </a:rPr>
              <a:t>Project management tools can help us monitor employee productivity and efficacy.</a:t>
            </a:r>
          </a:p>
          <a:p>
            <a:pPr marL="342900" indent="-342900">
              <a:lnSpc>
                <a:spcPct val="150000"/>
              </a:lnSpc>
              <a:buFont typeface="Arial" panose="020B0604020202020204" pitchFamily="34" charset="0"/>
              <a:buChar char="•"/>
            </a:pPr>
            <a:endParaRPr lang="en-IN" dirty="0">
              <a:solidFill>
                <a:schemeClr val="bg1"/>
              </a:solidFill>
              <a:ea typeface="Roboto" pitchFamily="2" charset="0"/>
            </a:endParaRPr>
          </a:p>
          <a:p>
            <a:pPr marL="342900" indent="-342900">
              <a:lnSpc>
                <a:spcPct val="150000"/>
              </a:lnSpc>
              <a:buFont typeface="Arial" panose="020B0604020202020204" pitchFamily="34" charset="0"/>
              <a:buChar char="•"/>
            </a:pPr>
            <a:r>
              <a:rPr lang="en-IN" sz="1800" dirty="0">
                <a:solidFill>
                  <a:schemeClr val="bg1"/>
                </a:solidFill>
                <a:ea typeface="Roboto" pitchFamily="2" charset="0"/>
              </a:rPr>
              <a:t>Digital asset management tools can help manage equipment and resources. </a:t>
            </a:r>
          </a:p>
          <a:p>
            <a:pPr marL="342900" indent="-342900">
              <a:lnSpc>
                <a:spcPct val="150000"/>
              </a:lnSpc>
              <a:buFont typeface="Arial" panose="020B0604020202020204" pitchFamily="34" charset="0"/>
              <a:buChar char="•"/>
            </a:pPr>
            <a:endParaRPr lang="en-IN" dirty="0">
              <a:solidFill>
                <a:schemeClr val="bg1"/>
              </a:solidFill>
              <a:ea typeface="Roboto" pitchFamily="2" charset="0"/>
            </a:endParaRPr>
          </a:p>
          <a:p>
            <a:pPr marL="342900" indent="-342900">
              <a:lnSpc>
                <a:spcPct val="150000"/>
              </a:lnSpc>
              <a:buFont typeface="Arial" panose="020B0604020202020204" pitchFamily="34" charset="0"/>
              <a:buChar char="•"/>
            </a:pPr>
            <a:r>
              <a:rPr lang="en-IN" sz="1800" dirty="0">
                <a:solidFill>
                  <a:schemeClr val="bg1"/>
                </a:solidFill>
                <a:ea typeface="Roboto" pitchFamily="2" charset="0"/>
              </a:rPr>
              <a:t>Technology can help us make informed decision and have a positive impact </a:t>
            </a:r>
            <a:r>
              <a:rPr lang="en-IN" dirty="0">
                <a:solidFill>
                  <a:schemeClr val="bg1"/>
                </a:solidFill>
                <a:ea typeface="Roboto" pitchFamily="2" charset="0"/>
              </a:rPr>
              <a:t>on the company. Technology can be combines with current business processes to streamline operations and enhance performance and productivity.</a:t>
            </a:r>
            <a:endParaRPr lang="en-IN" sz="1800" dirty="0">
              <a:solidFill>
                <a:schemeClr val="bg1"/>
              </a:solidFill>
              <a:ea typeface="Roboto" pitchFamily="2" charset="0"/>
            </a:endParaRPr>
          </a:p>
          <a:p>
            <a:pPr marL="342900" indent="-342900">
              <a:lnSpc>
                <a:spcPct val="150000"/>
              </a:lnSpc>
              <a:buFont typeface="Arial" panose="020B0604020202020204" pitchFamily="34" charset="0"/>
              <a:buChar char="•"/>
            </a:pPr>
            <a:endParaRPr lang="en-IN" dirty="0">
              <a:solidFill>
                <a:schemeClr val="bg1"/>
              </a:solidFill>
              <a:ea typeface="Roboto" pitchFamily="2" charset="0"/>
            </a:endParaRPr>
          </a:p>
          <a:p>
            <a:pPr marL="342900" indent="-342900">
              <a:lnSpc>
                <a:spcPct val="150000"/>
              </a:lnSpc>
              <a:buFont typeface="Arial" panose="020B0604020202020204" pitchFamily="34" charset="0"/>
              <a:buChar char="•"/>
            </a:pPr>
            <a:endParaRPr lang="en-IN" sz="1800" dirty="0">
              <a:solidFill>
                <a:schemeClr val="bg1"/>
              </a:solidFill>
              <a:ea typeface="Roboto" pitchFamily="2" charset="0"/>
            </a:endParaRPr>
          </a:p>
          <a:p>
            <a:pPr marL="342900" indent="-342900">
              <a:lnSpc>
                <a:spcPct val="150000"/>
              </a:lnSpc>
              <a:buFont typeface="Arial" panose="020B0604020202020204" pitchFamily="34" charset="0"/>
              <a:buChar char="•"/>
            </a:pPr>
            <a:endParaRPr lang="en-IN" dirty="0">
              <a:solidFill>
                <a:schemeClr val="bg1"/>
              </a:solidFill>
              <a:ea typeface="Roboto" pitchFamily="2" charset="0"/>
            </a:endParaRPr>
          </a:p>
          <a:p>
            <a:pPr marL="342900" indent="-342900">
              <a:lnSpc>
                <a:spcPct val="150000"/>
              </a:lnSpc>
              <a:buFont typeface="Arial" panose="020B0604020202020204" pitchFamily="34" charset="0"/>
              <a:buChar char="•"/>
            </a:pPr>
            <a:endParaRPr lang="en-IN" sz="1800" dirty="0">
              <a:solidFill>
                <a:schemeClr val="bg1"/>
              </a:solidFill>
              <a:ea typeface="Roboto" pitchFamily="2" charset="0"/>
            </a:endParaRPr>
          </a:p>
          <a:p>
            <a:pPr marL="342900" indent="-342900">
              <a:lnSpc>
                <a:spcPct val="150000"/>
              </a:lnSpc>
              <a:buFont typeface="Arial" panose="020B0604020202020204" pitchFamily="34" charset="0"/>
              <a:buChar char="•"/>
            </a:pPr>
            <a:endParaRPr lang="en-IN" sz="1800" dirty="0">
              <a:solidFill>
                <a:schemeClr val="bg1"/>
              </a:solidFill>
              <a:ea typeface="Roboto" pitchFamily="2" charset="0"/>
            </a:endParaRPr>
          </a:p>
        </p:txBody>
      </p:sp>
    </p:spTree>
    <p:extLst>
      <p:ext uri="{BB962C8B-B14F-4D97-AF65-F5344CB8AC3E}">
        <p14:creationId xmlns:p14="http://schemas.microsoft.com/office/powerpoint/2010/main" val="3465168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19199" y="465861"/>
            <a:ext cx="11620501" cy="707886"/>
          </a:xfrm>
          <a:prstGeom prst="rect">
            <a:avLst/>
          </a:prstGeom>
        </p:spPr>
        <p:txBody>
          <a:bodyPr wrap="square">
            <a:spAutoFit/>
          </a:bodyPr>
          <a:lstStyle/>
          <a:p>
            <a:r>
              <a:rPr lang="en-IN" sz="4000" dirty="0">
                <a:solidFill>
                  <a:schemeClr val="bg1"/>
                </a:solidFill>
                <a:latin typeface="Signika Negative" panose="02010003020600000004" pitchFamily="2" charset="0"/>
                <a:ea typeface="Roboto" pitchFamily="2" charset="0"/>
                <a:cs typeface="Microsoft New Tai Lue" panose="020B0502040204020203" pitchFamily="34" charset="0"/>
              </a:rPr>
              <a:t>What is data-driven decision making?</a:t>
            </a: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0421EF-ABCA-4F90-BBBE-72FB69A64CB8}"/>
              </a:ext>
            </a:extLst>
          </p:cNvPr>
          <p:cNvSpPr txBox="1"/>
          <p:nvPr/>
        </p:nvSpPr>
        <p:spPr>
          <a:xfrm>
            <a:off x="896112" y="2319693"/>
            <a:ext cx="10387584" cy="420910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1800" dirty="0">
                <a:solidFill>
                  <a:schemeClr val="bg1"/>
                </a:solidFill>
                <a:ea typeface="Roboto" pitchFamily="2" charset="0"/>
              </a:rPr>
              <a:t>DDDM is making decisions backed up by hard data instead of gut feelings or intuition, since these are often based on invalid observations. In short it is using data for better decision making.</a:t>
            </a:r>
          </a:p>
          <a:p>
            <a:pPr marL="342900" indent="-342900">
              <a:lnSpc>
                <a:spcPct val="150000"/>
              </a:lnSpc>
              <a:buFont typeface="Arial" panose="020B0604020202020204" pitchFamily="34" charset="0"/>
              <a:buChar char="•"/>
            </a:pPr>
            <a:endParaRPr lang="en-IN" dirty="0">
              <a:solidFill>
                <a:schemeClr val="bg1"/>
              </a:solidFill>
              <a:ea typeface="Roboto" pitchFamily="2" charset="0"/>
            </a:endParaRPr>
          </a:p>
          <a:p>
            <a:pPr marL="342900" indent="-342900">
              <a:lnSpc>
                <a:spcPct val="150000"/>
              </a:lnSpc>
              <a:buFont typeface="Arial" panose="020B0604020202020204" pitchFamily="34" charset="0"/>
              <a:buChar char="•"/>
            </a:pPr>
            <a:r>
              <a:rPr lang="en-IN" sz="1800" dirty="0">
                <a:solidFill>
                  <a:schemeClr val="bg1"/>
                </a:solidFill>
                <a:ea typeface="Roboto" pitchFamily="2" charset="0"/>
              </a:rPr>
              <a:t>DDDM as defined by Techopedia: “</a:t>
            </a:r>
            <a:r>
              <a:rPr lang="en-US" sz="1800" dirty="0">
                <a:solidFill>
                  <a:schemeClr val="bg1"/>
                </a:solidFill>
                <a:ea typeface="Roboto" pitchFamily="2" charset="0"/>
              </a:rPr>
              <a:t>Data-driven decision making (DDDM) involves making decisions that are backed up by hard data rather than making decisions that are intuitive or based on observation alone. As business technology has advanced exponentially in recent years, data-driven decision making has become a much more fundamental part of all sorts of industries, including important fields like medicine, transportation, and equipment manufacturing.</a:t>
            </a:r>
            <a:r>
              <a:rPr lang="en-IN" sz="1800" dirty="0">
                <a:solidFill>
                  <a:schemeClr val="bg1"/>
                </a:solidFill>
                <a:ea typeface="Roboto" pitchFamily="2" charset="0"/>
              </a:rPr>
              <a:t>”</a:t>
            </a:r>
          </a:p>
          <a:p>
            <a:pPr marL="342900" indent="-342900">
              <a:lnSpc>
                <a:spcPct val="150000"/>
              </a:lnSpc>
              <a:buFont typeface="Arial" panose="020B0604020202020204" pitchFamily="34" charset="0"/>
              <a:buChar char="•"/>
            </a:pPr>
            <a:endParaRPr lang="en-IN" dirty="0">
              <a:solidFill>
                <a:schemeClr val="bg1"/>
              </a:solidFill>
              <a:ea typeface="Roboto" pitchFamily="2" charset="0"/>
            </a:endParaRPr>
          </a:p>
          <a:p>
            <a:pPr marL="342900" indent="-342900">
              <a:lnSpc>
                <a:spcPct val="150000"/>
              </a:lnSpc>
              <a:buFont typeface="Arial" panose="020B0604020202020204" pitchFamily="34" charset="0"/>
              <a:buChar char="•"/>
            </a:pPr>
            <a:endParaRPr lang="en-IN" sz="1800" dirty="0">
              <a:solidFill>
                <a:schemeClr val="bg1"/>
              </a:solidFill>
              <a:ea typeface="Roboto" pitchFamily="2" charset="0"/>
            </a:endParaRPr>
          </a:p>
        </p:txBody>
      </p:sp>
    </p:spTree>
    <p:extLst>
      <p:ext uri="{BB962C8B-B14F-4D97-AF65-F5344CB8AC3E}">
        <p14:creationId xmlns:p14="http://schemas.microsoft.com/office/powerpoint/2010/main" val="4245595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19199" y="465861"/>
            <a:ext cx="11620501" cy="707886"/>
          </a:xfrm>
          <a:prstGeom prst="rect">
            <a:avLst/>
          </a:prstGeom>
        </p:spPr>
        <p:txBody>
          <a:bodyPr wrap="square">
            <a:spAutoFit/>
          </a:bodyPr>
          <a:lstStyle/>
          <a:p>
            <a:r>
              <a:rPr lang="en-IN" sz="4000" dirty="0">
                <a:solidFill>
                  <a:schemeClr val="bg1"/>
                </a:solidFill>
                <a:latin typeface="Signika Negative" panose="02010003020600000004" pitchFamily="2" charset="0"/>
                <a:ea typeface="Roboto" pitchFamily="2" charset="0"/>
                <a:cs typeface="Microsoft New Tai Lue" panose="020B0502040204020203" pitchFamily="34" charset="0"/>
              </a:rPr>
              <a:t>Data-driven decision making?</a:t>
            </a: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0421EF-ABCA-4F90-BBBE-72FB69A64CB8}"/>
              </a:ext>
            </a:extLst>
          </p:cNvPr>
          <p:cNvSpPr txBox="1"/>
          <p:nvPr/>
        </p:nvSpPr>
        <p:spPr>
          <a:xfrm>
            <a:off x="896112" y="2319693"/>
            <a:ext cx="10387584" cy="2131609"/>
          </a:xfrm>
          <a:prstGeom prst="rect">
            <a:avLst/>
          </a:prstGeom>
          <a:noFill/>
        </p:spPr>
        <p:txBody>
          <a:bodyPr wrap="square">
            <a:spAutoFit/>
          </a:bodyPr>
          <a:lstStyle/>
          <a:p>
            <a:pPr>
              <a:lnSpc>
                <a:spcPct val="150000"/>
              </a:lnSpc>
            </a:pPr>
            <a:r>
              <a:rPr lang="en-IN" sz="1800" dirty="0">
                <a:solidFill>
                  <a:schemeClr val="bg1"/>
                </a:solidFill>
                <a:ea typeface="Roboto" pitchFamily="2" charset="0"/>
              </a:rPr>
              <a:t>Leveraging data to make informed decisions makes domain such as data management, data processing, and data quality increasingly important for businesses. DDDM involves gathering  and storing the right  data.  DDDM can help organizations mak</a:t>
            </a:r>
            <a:r>
              <a:rPr lang="en-IN" dirty="0">
                <a:solidFill>
                  <a:schemeClr val="bg1"/>
                </a:solidFill>
                <a:ea typeface="Roboto" pitchFamily="2" charset="0"/>
              </a:rPr>
              <a:t>e faster decisions to help your business progress more quickly.</a:t>
            </a:r>
          </a:p>
          <a:p>
            <a:pPr>
              <a:lnSpc>
                <a:spcPct val="150000"/>
              </a:lnSpc>
            </a:pPr>
            <a:endParaRPr lang="en-IN" sz="1800" dirty="0">
              <a:solidFill>
                <a:schemeClr val="bg1"/>
              </a:solidFill>
              <a:ea typeface="Roboto" pitchFamily="2" charset="0"/>
            </a:endParaRPr>
          </a:p>
          <a:p>
            <a:pPr>
              <a:lnSpc>
                <a:spcPct val="150000"/>
              </a:lnSpc>
            </a:pPr>
            <a:endParaRPr lang="en-IN" sz="1800" dirty="0">
              <a:solidFill>
                <a:schemeClr val="bg1"/>
              </a:solidFill>
              <a:ea typeface="Roboto" pitchFamily="2" charset="0"/>
            </a:endParaRPr>
          </a:p>
        </p:txBody>
      </p:sp>
    </p:spTree>
    <p:extLst>
      <p:ext uri="{BB962C8B-B14F-4D97-AF65-F5344CB8AC3E}">
        <p14:creationId xmlns:p14="http://schemas.microsoft.com/office/powerpoint/2010/main" val="4014029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7020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19199" y="465861"/>
            <a:ext cx="11620501" cy="707886"/>
          </a:xfrm>
          <a:prstGeom prst="rect">
            <a:avLst/>
          </a:prstGeom>
        </p:spPr>
        <p:txBody>
          <a:bodyPr wrap="square">
            <a:spAutoFit/>
          </a:bodyPr>
          <a:lstStyle/>
          <a:p>
            <a:r>
              <a:rPr lang="en-IN" sz="4000" dirty="0">
                <a:solidFill>
                  <a:schemeClr val="bg1"/>
                </a:solidFill>
                <a:latin typeface="Signika Negative" panose="02010003020600000004" pitchFamily="2" charset="0"/>
                <a:ea typeface="Roboto" pitchFamily="2" charset="0"/>
                <a:cs typeface="Microsoft New Tai Lue" panose="020B0502040204020203" pitchFamily="34" charset="0"/>
              </a:rPr>
              <a:t>Benefits of data-driven decision making</a:t>
            </a: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0421EF-ABCA-4F90-BBBE-72FB69A64CB8}"/>
              </a:ext>
            </a:extLst>
          </p:cNvPr>
          <p:cNvSpPr txBox="1"/>
          <p:nvPr/>
        </p:nvSpPr>
        <p:spPr>
          <a:xfrm>
            <a:off x="896112" y="2319693"/>
            <a:ext cx="10387584" cy="3793603"/>
          </a:xfrm>
          <a:prstGeom prst="rect">
            <a:avLst/>
          </a:prstGeom>
          <a:noFill/>
        </p:spPr>
        <p:txBody>
          <a:bodyPr wrap="square">
            <a:spAutoFit/>
          </a:bodyPr>
          <a:lstStyle/>
          <a:p>
            <a:pPr>
              <a:lnSpc>
                <a:spcPct val="150000"/>
              </a:lnSpc>
            </a:pPr>
            <a:r>
              <a:rPr lang="en-IN" sz="1800" dirty="0">
                <a:solidFill>
                  <a:schemeClr val="bg1"/>
                </a:solidFill>
                <a:ea typeface="Roboto" pitchFamily="2" charset="0"/>
              </a:rPr>
              <a:t>Reduced costs – making better decisions helps us reduce costs</a:t>
            </a:r>
          </a:p>
          <a:p>
            <a:pPr>
              <a:lnSpc>
                <a:spcPct val="150000"/>
              </a:lnSpc>
            </a:pPr>
            <a:endParaRPr lang="en-IN" dirty="0">
              <a:solidFill>
                <a:schemeClr val="bg1"/>
              </a:solidFill>
              <a:ea typeface="Roboto" pitchFamily="2" charset="0"/>
            </a:endParaRPr>
          </a:p>
          <a:p>
            <a:pPr>
              <a:lnSpc>
                <a:spcPct val="150000"/>
              </a:lnSpc>
            </a:pPr>
            <a:r>
              <a:rPr lang="en-IN" sz="1800" dirty="0">
                <a:solidFill>
                  <a:schemeClr val="bg1"/>
                </a:solidFill>
                <a:ea typeface="Roboto" pitchFamily="2" charset="0"/>
              </a:rPr>
              <a:t>Increased decision making speed – hard-data backed decisions leave less room for disrupting the likely outcome. Being able to make fast decisions is a big advantage </a:t>
            </a:r>
            <a:r>
              <a:rPr lang="en-IN" dirty="0">
                <a:solidFill>
                  <a:schemeClr val="bg1"/>
                </a:solidFill>
                <a:ea typeface="Roboto" pitchFamily="2" charset="0"/>
              </a:rPr>
              <a:t>in a competitive market.</a:t>
            </a:r>
          </a:p>
          <a:p>
            <a:pPr>
              <a:lnSpc>
                <a:spcPct val="150000"/>
              </a:lnSpc>
            </a:pPr>
            <a:endParaRPr lang="en-IN" sz="1800" dirty="0">
              <a:solidFill>
                <a:schemeClr val="bg1"/>
              </a:solidFill>
              <a:ea typeface="Roboto" pitchFamily="2" charset="0"/>
            </a:endParaRPr>
          </a:p>
          <a:p>
            <a:pPr>
              <a:lnSpc>
                <a:spcPct val="150000"/>
              </a:lnSpc>
            </a:pPr>
            <a:r>
              <a:rPr lang="en-IN" dirty="0">
                <a:solidFill>
                  <a:schemeClr val="bg1"/>
                </a:solidFill>
                <a:ea typeface="Roboto" pitchFamily="2" charset="0"/>
              </a:rPr>
              <a:t>Stimulate continuous improvement – data based decision making indirectly leads to continuous improvement. Capturing and measuring data can give us great insights which help improve products faster, increasing overall efficiency and team performance.</a:t>
            </a:r>
          </a:p>
          <a:p>
            <a:pPr>
              <a:lnSpc>
                <a:spcPct val="150000"/>
              </a:lnSpc>
            </a:pPr>
            <a:endParaRPr lang="en-IN" sz="1800" dirty="0">
              <a:solidFill>
                <a:schemeClr val="bg1"/>
              </a:solidFill>
              <a:ea typeface="Roboto" pitchFamily="2" charset="0"/>
            </a:endParaRPr>
          </a:p>
        </p:txBody>
      </p:sp>
    </p:spTree>
    <p:extLst>
      <p:ext uri="{BB962C8B-B14F-4D97-AF65-F5344CB8AC3E}">
        <p14:creationId xmlns:p14="http://schemas.microsoft.com/office/powerpoint/2010/main" val="1284074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
      <a:majorFont>
        <a:latin typeface="Viga"/>
        <a:ea typeface=""/>
        <a:cs typeface=""/>
      </a:majorFont>
      <a:minorFont>
        <a:latin typeface="Signika Negativ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937</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Signika Negative</vt:lpstr>
      <vt:lpstr>Viga</vt:lpstr>
      <vt:lpstr>Office Theme</vt:lpstr>
      <vt:lpstr>Technology vs. Business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INKPPT Adobe</dc:creator>
  <cp:lastModifiedBy>Wendy Leon</cp:lastModifiedBy>
  <cp:revision>394</cp:revision>
  <dcterms:created xsi:type="dcterms:W3CDTF">2018-09-08T07:02:11Z</dcterms:created>
  <dcterms:modified xsi:type="dcterms:W3CDTF">2021-02-15T07:24:16Z</dcterms:modified>
</cp:coreProperties>
</file>