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35" r:id="rId2"/>
    <p:sldId id="261" r:id="rId3"/>
    <p:sldId id="383" r:id="rId4"/>
    <p:sldId id="384" r:id="rId5"/>
    <p:sldId id="385" r:id="rId6"/>
    <p:sldId id="391" r:id="rId7"/>
    <p:sldId id="386" r:id="rId8"/>
    <p:sldId id="392" r:id="rId9"/>
    <p:sldId id="387" r:id="rId10"/>
    <p:sldId id="388" r:id="rId11"/>
    <p:sldId id="389" r:id="rId12"/>
    <p:sldId id="390" r:id="rId13"/>
    <p:sldId id="393" r:id="rId14"/>
    <p:sldId id="394" r:id="rId15"/>
    <p:sldId id="3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6" userDrawn="1">
          <p15:clr>
            <a:srgbClr val="A4A3A4"/>
          </p15:clr>
        </p15:guide>
        <p15:guide id="2" pos="14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B6B"/>
    <a:srgbClr val="002B6A"/>
    <a:srgbClr val="7ED0CC"/>
    <a:srgbClr val="85C9D7"/>
    <a:srgbClr val="71C1D1"/>
    <a:srgbClr val="D2EBEF"/>
    <a:srgbClr val="BEDFE4"/>
    <a:srgbClr val="E7F6F9"/>
    <a:srgbClr val="49AFC4"/>
    <a:srgbClr val="A1D9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28" autoAdjust="0"/>
  </p:normalViewPr>
  <p:slideViewPr>
    <p:cSldViewPr snapToGrid="0" showGuides="1">
      <p:cViewPr varScale="1">
        <p:scale>
          <a:sx n="60" d="100"/>
          <a:sy n="60" d="100"/>
        </p:scale>
        <p:origin x="84" y="1140"/>
      </p:cViewPr>
      <p:guideLst>
        <p:guide orient="horz" pos="2296"/>
        <p:guide pos="1413"/>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220DD-F815-4785-A1B2-3510446CFE34}" type="datetimeFigureOut">
              <a:rPr lang="en-IN" smtClean="0"/>
              <a:t>06-11-2020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F3364-A7DB-4F6B-AEA5-975291C6CB3C}" type="slidenum">
              <a:rPr lang="en-IN" smtClean="0"/>
              <a:t>‹#›</a:t>
            </a:fld>
            <a:endParaRPr lang="en-IN"/>
          </a:p>
        </p:txBody>
      </p:sp>
    </p:spTree>
    <p:extLst>
      <p:ext uri="{BB962C8B-B14F-4D97-AF65-F5344CB8AC3E}">
        <p14:creationId xmlns:p14="http://schemas.microsoft.com/office/powerpoint/2010/main" val="170746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9214-F451-477A-B617-5C74A4CD23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46D049-F822-4B92-BFB6-EE0B8087C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015C8F-4B03-4CAB-938B-829BF3912EA7}"/>
              </a:ext>
            </a:extLst>
          </p:cNvPr>
          <p:cNvSpPr>
            <a:spLocks noGrp="1"/>
          </p:cNvSpPr>
          <p:nvPr>
            <p:ph type="dt" sz="half" idx="10"/>
          </p:nvPr>
        </p:nvSpPr>
        <p:spPr/>
        <p:txBody>
          <a:bodyPr/>
          <a:lstStyle/>
          <a:p>
            <a:fld id="{2A1110BE-A5D8-4C06-9CB1-4FB89613DA60}" type="datetimeFigureOut">
              <a:rPr lang="en-IN" smtClean="0"/>
              <a:t>06-11-2020</a:t>
            </a:fld>
            <a:endParaRPr lang="en-IN"/>
          </a:p>
        </p:txBody>
      </p:sp>
      <p:sp>
        <p:nvSpPr>
          <p:cNvPr id="5" name="Footer Placeholder 4">
            <a:extLst>
              <a:ext uri="{FF2B5EF4-FFF2-40B4-BE49-F238E27FC236}">
                <a16:creationId xmlns:a16="http://schemas.microsoft.com/office/drawing/2014/main" id="{A4B34EB5-5905-4004-9361-2CA7FD6815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482FF6-A66B-48BE-88D8-FC37E170B75B}"/>
              </a:ext>
            </a:extLst>
          </p:cNvPr>
          <p:cNvSpPr>
            <a:spLocks noGrp="1"/>
          </p:cNvSpPr>
          <p:nvPr>
            <p:ph type="sldNum" sz="quarter" idx="12"/>
          </p:nvPr>
        </p:nvSpPr>
        <p:spPr/>
        <p:txBody>
          <a:bodyPr/>
          <a:lstStyle/>
          <a:p>
            <a:fld id="{9E72AEF7-1C8C-4F27-9F91-265614AC2E4C}" type="slidenum">
              <a:rPr lang="en-IN" smtClean="0"/>
              <a:t>‹#›</a:t>
            </a:fld>
            <a:endParaRPr lang="en-IN"/>
          </a:p>
        </p:txBody>
      </p:sp>
    </p:spTree>
    <p:extLst>
      <p:ext uri="{BB962C8B-B14F-4D97-AF65-F5344CB8AC3E}">
        <p14:creationId xmlns:p14="http://schemas.microsoft.com/office/powerpoint/2010/main" val="2909713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E331-C93C-4A62-8706-E5CDAF2B3556}"/>
              </a:ext>
            </a:extLst>
          </p:cNvPr>
          <p:cNvSpPr>
            <a:spLocks noGrp="1"/>
          </p:cNvSpPr>
          <p:nvPr>
            <p:ph type="title"/>
          </p:nvPr>
        </p:nvSpPr>
        <p:spPr>
          <a:xfrm>
            <a:off x="313764" y="459629"/>
            <a:ext cx="10515600" cy="427877"/>
          </a:xfrm>
        </p:spPr>
        <p:txBody>
          <a:bodyPr>
            <a:normAutofit/>
          </a:bodyPr>
          <a:lstStyle>
            <a:lvl1pPr>
              <a:defRPr sz="3200">
                <a:solidFill>
                  <a:schemeClr val="bg1"/>
                </a:solidFill>
              </a:defRPr>
            </a:lvl1pPr>
          </a:lstStyle>
          <a:p>
            <a:r>
              <a:rPr lang="en-US" dirty="0"/>
              <a:t>Click to edit Master title style</a:t>
            </a:r>
            <a:endParaRPr lang="en-IN" dirty="0"/>
          </a:p>
        </p:txBody>
      </p:sp>
    </p:spTree>
    <p:extLst>
      <p:ext uri="{BB962C8B-B14F-4D97-AF65-F5344CB8AC3E}">
        <p14:creationId xmlns:p14="http://schemas.microsoft.com/office/powerpoint/2010/main" val="4180610982"/>
      </p:ext>
    </p:extLst>
  </p:cSld>
  <p:clrMapOvr>
    <a:masterClrMapping/>
  </p:clrMapOvr>
  <p:extLst>
    <p:ext uri="{DCECCB84-F9BA-43D5-87BE-67443E8EF086}">
      <p15:sldGuideLst xmlns:p15="http://schemas.microsoft.com/office/powerpoint/2012/main">
        <p15:guide id="1" orient="horz" pos="572" userDrawn="1">
          <p15:clr>
            <a:srgbClr val="FBAE40"/>
          </p15:clr>
        </p15:guide>
        <p15:guide id="3" pos="186"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A61A0A-D110-4DFF-B6F0-1900DC2A7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C22618-B502-4A31-9BE6-9D0F1929A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1433B3-2284-4207-BA6D-EED46F1A8A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110BE-A5D8-4C06-9CB1-4FB89613DA60}" type="datetimeFigureOut">
              <a:rPr lang="en-IN" smtClean="0"/>
              <a:t>06-11-2020</a:t>
            </a:fld>
            <a:endParaRPr lang="en-IN"/>
          </a:p>
        </p:txBody>
      </p:sp>
      <p:sp>
        <p:nvSpPr>
          <p:cNvPr id="5" name="Footer Placeholder 4">
            <a:extLst>
              <a:ext uri="{FF2B5EF4-FFF2-40B4-BE49-F238E27FC236}">
                <a16:creationId xmlns:a16="http://schemas.microsoft.com/office/drawing/2014/main" id="{F96705ED-A37F-4FB2-9113-3C897B2E2B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3A24B2-ADB8-40DD-85BF-4078676B52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2AEF7-1C8C-4F27-9F91-265614AC2E4C}" type="slidenum">
              <a:rPr lang="en-IN" smtClean="0"/>
              <a:t>‹#›</a:t>
            </a:fld>
            <a:endParaRPr lang="en-IN"/>
          </a:p>
        </p:txBody>
      </p:sp>
    </p:spTree>
    <p:extLst>
      <p:ext uri="{BB962C8B-B14F-4D97-AF65-F5344CB8AC3E}">
        <p14:creationId xmlns:p14="http://schemas.microsoft.com/office/powerpoint/2010/main" val="2006824195"/>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1EA2B4"/>
            </a:gs>
            <a:gs pos="100000">
              <a:srgbClr val="92CAD2"/>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D01C-43B9-44CE-B37B-7F7101DD3BC0}"/>
              </a:ext>
            </a:extLst>
          </p:cNvPr>
          <p:cNvSpPr>
            <a:spLocks noGrp="1"/>
          </p:cNvSpPr>
          <p:nvPr>
            <p:ph type="title"/>
          </p:nvPr>
        </p:nvSpPr>
        <p:spPr>
          <a:xfrm>
            <a:off x="3291021" y="2793738"/>
            <a:ext cx="5609958" cy="1179443"/>
          </a:xfrm>
        </p:spPr>
        <p:txBody>
          <a:bodyPr>
            <a:noAutofit/>
          </a:bodyPr>
          <a:lstStyle/>
          <a:p>
            <a:r>
              <a:rPr lang="en-US" sz="8000" dirty="0"/>
              <a:t>JSON APIs</a:t>
            </a:r>
            <a:endParaRPr lang="en-IN" sz="8000" dirty="0"/>
          </a:p>
        </p:txBody>
      </p:sp>
      <p:sp>
        <p:nvSpPr>
          <p:cNvPr id="194" name="Rectangle 193">
            <a:extLst>
              <a:ext uri="{FF2B5EF4-FFF2-40B4-BE49-F238E27FC236}">
                <a16:creationId xmlns:a16="http://schemas.microsoft.com/office/drawing/2014/main" id="{5E102614-3DDA-454F-910C-4F47322CCCE8}"/>
              </a:ext>
            </a:extLst>
          </p:cNvPr>
          <p:cNvSpPr/>
          <p:nvPr/>
        </p:nvSpPr>
        <p:spPr>
          <a:xfrm>
            <a:off x="8900978" y="5731088"/>
            <a:ext cx="2647466" cy="584775"/>
          </a:xfrm>
          <a:prstGeom prst="rect">
            <a:avLst/>
          </a:prstGeom>
        </p:spPr>
        <p:txBody>
          <a:bodyPr wrap="square">
            <a:spAutoFit/>
          </a:bodyPr>
          <a:lstStyle/>
          <a:p>
            <a:r>
              <a:rPr lang="en-IN" sz="1600" dirty="0">
                <a:solidFill>
                  <a:schemeClr val="bg1"/>
                </a:solidFill>
                <a:ea typeface="Roboto" pitchFamily="2" charset="0"/>
              </a:rPr>
              <a:t>Wendy Leon </a:t>
            </a:r>
          </a:p>
          <a:p>
            <a:r>
              <a:rPr lang="en-IN" sz="1600" dirty="0">
                <a:solidFill>
                  <a:schemeClr val="bg1"/>
                </a:solidFill>
                <a:ea typeface="Roboto" pitchFamily="2" charset="0"/>
              </a:rPr>
              <a:t>Assignment 4.2</a:t>
            </a:r>
          </a:p>
        </p:txBody>
      </p:sp>
      <p:cxnSp>
        <p:nvCxnSpPr>
          <p:cNvPr id="220" name="Straight Connector 219">
            <a:extLst>
              <a:ext uri="{FF2B5EF4-FFF2-40B4-BE49-F238E27FC236}">
                <a16:creationId xmlns:a16="http://schemas.microsoft.com/office/drawing/2014/main" id="{C60ACB0B-1512-4AD8-B211-191556D9499A}"/>
              </a:ext>
            </a:extLst>
          </p:cNvPr>
          <p:cNvCxnSpPr>
            <a:cxnSpLocks/>
          </p:cNvCxnSpPr>
          <p:nvPr/>
        </p:nvCxnSpPr>
        <p:spPr>
          <a:xfrm rot="16200000">
            <a:off x="10164622" y="4424159"/>
            <a:ext cx="15251" cy="2448000"/>
          </a:xfrm>
          <a:prstGeom prst="line">
            <a:avLst/>
          </a:prstGeom>
          <a:ln w="3175">
            <a:solidFill>
              <a:srgbClr val="213266"/>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331708C8-BFC4-453D-AAC4-E1E2134D1388}"/>
              </a:ext>
            </a:extLst>
          </p:cNvPr>
          <p:cNvCxnSpPr>
            <a:cxnSpLocks/>
          </p:cNvCxnSpPr>
          <p:nvPr/>
        </p:nvCxnSpPr>
        <p:spPr>
          <a:xfrm rot="16200000">
            <a:off x="10164622" y="5175827"/>
            <a:ext cx="15251" cy="2448000"/>
          </a:xfrm>
          <a:prstGeom prst="line">
            <a:avLst/>
          </a:prstGeom>
          <a:ln w="3175">
            <a:solidFill>
              <a:srgbClr val="2132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663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12F6CAD9-13E0-438A-BC66-1E18E3D2B136}"/>
              </a:ext>
            </a:extLst>
          </p:cNvPr>
          <p:cNvSpPr/>
          <p:nvPr/>
        </p:nvSpPr>
        <p:spPr>
          <a:xfrm>
            <a:off x="1097280" y="1787624"/>
            <a:ext cx="9948672" cy="5262979"/>
          </a:xfrm>
          <a:prstGeom prst="rect">
            <a:avLst/>
          </a:prstGeom>
        </p:spPr>
        <p:txBody>
          <a:bodyPr wrap="square">
            <a:spAutoFit/>
          </a:bodyPr>
          <a:lstStyle/>
          <a:p>
            <a:r>
              <a:rPr lang="en-IN" sz="2400" dirty="0">
                <a:solidFill>
                  <a:schemeClr val="bg1"/>
                </a:solidFill>
                <a:ea typeface="Roboto" pitchFamily="2" charset="0"/>
              </a:rPr>
              <a:t>The Simple Object Access Protocol (SOAP) is a standardized messaging protocol used for exchanging data in environments that are both decentralized and distributed.</a:t>
            </a:r>
          </a:p>
          <a:p>
            <a:endParaRPr lang="en-IN" sz="2400" dirty="0">
              <a:solidFill>
                <a:schemeClr val="bg1"/>
              </a:solidFill>
              <a:ea typeface="Roboto" pitchFamily="2" charset="0"/>
            </a:endParaRPr>
          </a:p>
          <a:p>
            <a:r>
              <a:rPr lang="en-IN" sz="2400" dirty="0">
                <a:solidFill>
                  <a:schemeClr val="bg1"/>
                </a:solidFill>
                <a:ea typeface="Roboto" pitchFamily="2" charset="0"/>
              </a:rPr>
              <a:t>SOAP Works with all of the application layer protocols, such as HTTP, SMTP, TCP, or UDP. </a:t>
            </a:r>
          </a:p>
          <a:p>
            <a:endParaRPr lang="en-IN" sz="2400" dirty="0">
              <a:solidFill>
                <a:schemeClr val="bg1"/>
              </a:solidFill>
              <a:ea typeface="Roboto" pitchFamily="2" charset="0"/>
            </a:endParaRPr>
          </a:p>
          <a:p>
            <a:r>
              <a:rPr lang="en-IN" sz="2400" dirty="0">
                <a:solidFill>
                  <a:schemeClr val="bg1"/>
                </a:solidFill>
                <a:ea typeface="Roboto" pitchFamily="2" charset="0"/>
              </a:rPr>
              <a:t>It returns a response in XML to the receiver. And, security, authorization and error-handling features are built right into the protocol.</a:t>
            </a:r>
          </a:p>
          <a:p>
            <a:endParaRPr lang="en-IN" sz="2400" dirty="0">
              <a:solidFill>
                <a:schemeClr val="bg1"/>
              </a:solidFill>
              <a:ea typeface="Roboto" pitchFamily="2" charset="0"/>
            </a:endParaRPr>
          </a:p>
          <a:p>
            <a:r>
              <a:rPr lang="en-IN" sz="2400" dirty="0">
                <a:solidFill>
                  <a:schemeClr val="bg1"/>
                </a:solidFill>
                <a:ea typeface="Roboto" pitchFamily="2" charset="0"/>
              </a:rPr>
              <a:t>SOAP uses a formal and standardized approach that delineates how to encode XML files that are returned to the API. </a:t>
            </a:r>
          </a:p>
          <a:p>
            <a:endParaRPr lang="en-IN" sz="2400" dirty="0">
              <a:solidFill>
                <a:schemeClr val="bg1"/>
              </a:solidFill>
              <a:ea typeface="Roboto" pitchFamily="2" charset="0"/>
            </a:endParaRPr>
          </a:p>
          <a:p>
            <a:endParaRPr lang="en-IN" sz="2400" dirty="0">
              <a:solidFill>
                <a:schemeClr val="bg1"/>
              </a:solidFill>
              <a:ea typeface="Roboto" pitchFamily="2" charset="0"/>
            </a:endParaRPr>
          </a:p>
        </p:txBody>
      </p:sp>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465861"/>
            <a:ext cx="7022594" cy="707886"/>
          </a:xfrm>
          <a:prstGeom prst="rect">
            <a:avLst/>
          </a:prstGeom>
        </p:spPr>
        <p:txBody>
          <a:bodyPr wrap="square">
            <a:spAutoFit/>
          </a:bodyPr>
          <a:lstStyle/>
          <a:p>
            <a:r>
              <a:rPr lang="en-US" sz="4000" dirty="0">
                <a:solidFill>
                  <a:schemeClr val="bg1"/>
                </a:solidFill>
              </a:rPr>
              <a:t>SOAP</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03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60B3BD"/>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754315" y="-4478745"/>
            <a:ext cx="671177"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07006" y="422319"/>
            <a:ext cx="10076690" cy="584775"/>
          </a:xfrm>
          <a:prstGeom prst="rect">
            <a:avLst/>
          </a:prstGeom>
        </p:spPr>
        <p:txBody>
          <a:bodyPr wrap="square">
            <a:spAutoFit/>
          </a:bodyPr>
          <a:lstStyle/>
          <a:p>
            <a:r>
              <a:rPr lang="en-US" sz="3200" dirty="0">
                <a:solidFill>
                  <a:schemeClr val="bg1"/>
                </a:solidFill>
              </a:rPr>
              <a:t>JSON  vs SOAP Comparison Table</a:t>
            </a:r>
            <a:endParaRPr lang="en-IN" sz="32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057247"/>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668C6D1D-9938-428C-AD6E-3D0C02E253A5}"/>
              </a:ext>
            </a:extLst>
          </p:cNvPr>
          <p:cNvGraphicFramePr>
            <a:graphicFrameLocks noGrp="1"/>
          </p:cNvGraphicFramePr>
          <p:nvPr>
            <p:extLst>
              <p:ext uri="{D42A27DB-BD31-4B8C-83A1-F6EECF244321}">
                <p14:modId xmlns:p14="http://schemas.microsoft.com/office/powerpoint/2010/main" val="3779290897"/>
              </p:ext>
            </p:extLst>
          </p:nvPr>
        </p:nvGraphicFramePr>
        <p:xfrm>
          <a:off x="896112" y="1335318"/>
          <a:ext cx="10387584" cy="5080002"/>
        </p:xfrm>
        <a:graphic>
          <a:graphicData uri="http://schemas.openxmlformats.org/drawingml/2006/table">
            <a:tbl>
              <a:tblPr/>
              <a:tblGrid>
                <a:gridCol w="5035394">
                  <a:extLst>
                    <a:ext uri="{9D8B030D-6E8A-4147-A177-3AD203B41FA5}">
                      <a16:colId xmlns:a16="http://schemas.microsoft.com/office/drawing/2014/main" val="2625816036"/>
                    </a:ext>
                  </a:extLst>
                </a:gridCol>
                <a:gridCol w="5352190">
                  <a:extLst>
                    <a:ext uri="{9D8B030D-6E8A-4147-A177-3AD203B41FA5}">
                      <a16:colId xmlns:a16="http://schemas.microsoft.com/office/drawing/2014/main" val="1559866470"/>
                    </a:ext>
                  </a:extLst>
                </a:gridCol>
              </a:tblGrid>
              <a:tr h="311213">
                <a:tc>
                  <a:txBody>
                    <a:bodyPr/>
                    <a:lstStyle/>
                    <a:p>
                      <a:pPr algn="ctr" fontAlgn="t"/>
                      <a:r>
                        <a:rPr lang="en-US" sz="1600" b="1" dirty="0">
                          <a:effectLst/>
                          <a:latin typeface="+mn-lt"/>
                        </a:rPr>
                        <a:t>JSON</a:t>
                      </a:r>
                      <a:endParaRPr lang="en-US" sz="1600" dirty="0">
                        <a:effectLst/>
                        <a:latin typeface="+mn-lt"/>
                      </a:endParaRP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ctr" fontAlgn="t"/>
                      <a:r>
                        <a:rPr lang="en-US" sz="1600" b="1">
                          <a:effectLst/>
                          <a:latin typeface="+mn-lt"/>
                        </a:rPr>
                        <a:t>SOAP</a:t>
                      </a:r>
                      <a:endParaRPr lang="en-US" sz="1600">
                        <a:effectLst/>
                        <a:latin typeface="+mn-lt"/>
                      </a:endParaRP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66802810"/>
                  </a:ext>
                </a:extLst>
              </a:tr>
              <a:tr h="311213">
                <a:tc>
                  <a:txBody>
                    <a:bodyPr/>
                    <a:lstStyle/>
                    <a:p>
                      <a:pPr algn="l" fontAlgn="t"/>
                      <a:r>
                        <a:rPr lang="en-US" sz="1600">
                          <a:effectLst/>
                          <a:latin typeface="+mn-lt"/>
                        </a:rPr>
                        <a:t>It is an object.</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mn-lt"/>
                        </a:rPr>
                        <a:t>It is a protocol.</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430245157"/>
                  </a:ext>
                </a:extLst>
              </a:tr>
              <a:tr h="566240">
                <a:tc>
                  <a:txBody>
                    <a:bodyPr/>
                    <a:lstStyle/>
                    <a:p>
                      <a:pPr algn="l" fontAlgn="t"/>
                      <a:r>
                        <a:rPr lang="en-US" sz="1600">
                          <a:effectLst/>
                          <a:latin typeface="+mn-lt"/>
                        </a:rPr>
                        <a:t>Cannot communicate to servers or browsers by itself.</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mn-lt"/>
                        </a:rPr>
                        <a:t>It has the ability to communicate to both browsers and servers.</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716785904"/>
                  </a:ext>
                </a:extLst>
              </a:tr>
              <a:tr h="412146">
                <a:tc>
                  <a:txBody>
                    <a:bodyPr/>
                    <a:lstStyle/>
                    <a:p>
                      <a:pPr algn="l" fontAlgn="t"/>
                      <a:r>
                        <a:rPr lang="en-US" sz="1600" dirty="0">
                          <a:effectLst/>
                          <a:latin typeface="+mn-lt"/>
                        </a:rPr>
                        <a:t>It maintains  a format of the key-value pair</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mn-lt"/>
                        </a:rPr>
                        <a:t>It maintains an XML format</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818883765"/>
                  </a:ext>
                </a:extLst>
              </a:tr>
              <a:tr h="412146">
                <a:tc>
                  <a:txBody>
                    <a:bodyPr/>
                    <a:lstStyle/>
                    <a:p>
                      <a:pPr algn="l" fontAlgn="t"/>
                      <a:r>
                        <a:rPr lang="en-US" sz="1600">
                          <a:effectLst/>
                          <a:latin typeface="+mn-lt"/>
                        </a:rPr>
                        <a:t>It cannot be. It is itself the message.</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mn-lt"/>
                        </a:rPr>
                        <a:t>It can be used for messaging by extending HTTP.</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1848036198"/>
                  </a:ext>
                </a:extLst>
              </a:tr>
              <a:tr h="588779">
                <a:tc>
                  <a:txBody>
                    <a:bodyPr/>
                    <a:lstStyle/>
                    <a:p>
                      <a:pPr algn="l" fontAlgn="t"/>
                      <a:r>
                        <a:rPr lang="en-US" sz="1600">
                          <a:effectLst/>
                          <a:latin typeface="+mn-lt"/>
                        </a:rPr>
                        <a:t>It contains the message only.</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mn-lt"/>
                        </a:rPr>
                        <a:t>It contains envelop, headers, body, faults, etc. Some of the elements are optional.</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378874158"/>
                  </a:ext>
                </a:extLst>
              </a:tr>
              <a:tr h="566240">
                <a:tc>
                  <a:txBody>
                    <a:bodyPr/>
                    <a:lstStyle/>
                    <a:p>
                      <a:pPr algn="l" fontAlgn="t"/>
                      <a:r>
                        <a:rPr lang="en-US" sz="1600" dirty="0">
                          <a:effectLst/>
                          <a:latin typeface="+mn-lt"/>
                        </a:rPr>
                        <a:t>It lacks the ability as it is just an object.</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mn-lt"/>
                        </a:rPr>
                        <a:t>Has the ability to connect to the client’s application in the remote location.</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283068478"/>
                  </a:ext>
                </a:extLst>
              </a:tr>
              <a:tr h="412146">
                <a:tc>
                  <a:txBody>
                    <a:bodyPr/>
                    <a:lstStyle/>
                    <a:p>
                      <a:pPr algn="l" fontAlgn="t"/>
                      <a:r>
                        <a:rPr lang="en-US" sz="1600" dirty="0">
                          <a:effectLst/>
                          <a:latin typeface="+mn-lt"/>
                        </a:rPr>
                        <a:t>It cannot be used.</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mn-lt"/>
                        </a:rPr>
                        <a:t>It can be used for message broadcasting.</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3315390981"/>
                  </a:ext>
                </a:extLst>
              </a:tr>
              <a:tr h="311213">
                <a:tc>
                  <a:txBody>
                    <a:bodyPr/>
                    <a:lstStyle/>
                    <a:p>
                      <a:pPr algn="l" fontAlgn="t"/>
                      <a:r>
                        <a:rPr lang="en-US" sz="1600">
                          <a:effectLst/>
                          <a:latin typeface="+mn-lt"/>
                        </a:rPr>
                        <a:t>JSON cannot use SOAP.</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mn-lt"/>
                        </a:rPr>
                        <a:t>SOAP can use JSON.</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4123131918"/>
                  </a:ext>
                </a:extLst>
              </a:tr>
              <a:tr h="311213">
                <a:tc>
                  <a:txBody>
                    <a:bodyPr/>
                    <a:lstStyle/>
                    <a:p>
                      <a:pPr algn="l" fontAlgn="t"/>
                      <a:r>
                        <a:rPr lang="en-US" sz="1600" dirty="0">
                          <a:effectLst/>
                          <a:latin typeface="+mn-lt"/>
                        </a:rPr>
                        <a:t>Lighter than SOAP.</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mn-lt"/>
                        </a:rPr>
                        <a:t>Heavier as compared to JSON.</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4083871265"/>
                  </a:ext>
                </a:extLst>
              </a:tr>
              <a:tr h="311213">
                <a:tc>
                  <a:txBody>
                    <a:bodyPr/>
                    <a:lstStyle/>
                    <a:p>
                      <a:pPr algn="l" fontAlgn="t"/>
                      <a:r>
                        <a:rPr lang="en-US" sz="1600">
                          <a:effectLst/>
                          <a:latin typeface="+mn-lt"/>
                        </a:rPr>
                        <a:t>Language independent.</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a:effectLst/>
                          <a:latin typeface="+mn-lt"/>
                        </a:rPr>
                        <a:t>It is also language-independent.</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991998511"/>
                  </a:ext>
                </a:extLst>
              </a:tr>
              <a:tr h="566240">
                <a:tc>
                  <a:txBody>
                    <a:bodyPr/>
                    <a:lstStyle/>
                    <a:p>
                      <a:pPr algn="l" fontAlgn="t"/>
                      <a:r>
                        <a:rPr lang="en-US" sz="1600" dirty="0">
                          <a:effectLst/>
                          <a:latin typeface="+mn-lt"/>
                        </a:rPr>
                        <a:t>East to understand the format.</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600" dirty="0">
                          <a:effectLst/>
                          <a:latin typeface="+mn-lt"/>
                        </a:rPr>
                        <a:t>Technical knowledge is required to understand completely.</a:t>
                      </a:r>
                    </a:p>
                  </a:txBody>
                  <a:tcPr marL="60435" marR="60435" marT="30218" marB="30218" anchor="ctr">
                    <a:lnL w="19050" cap="flat" cmpd="sng" algn="ctr">
                      <a:solidFill>
                        <a:srgbClr val="D2D2D2"/>
                      </a:solidFill>
                      <a:prstDash val="solid"/>
                      <a:round/>
                      <a:headEnd type="none" w="med" len="med"/>
                      <a:tailEnd type="none" w="med" len="med"/>
                    </a:lnL>
                    <a:lnR w="19050" cap="flat" cmpd="sng" algn="ctr">
                      <a:solidFill>
                        <a:srgbClr val="D2D2D2"/>
                      </a:solidFill>
                      <a:prstDash val="solid"/>
                      <a:round/>
                      <a:headEnd type="none" w="med" len="med"/>
                      <a:tailEnd type="none" w="med" len="med"/>
                    </a:lnR>
                    <a:lnT w="19050" cap="flat" cmpd="sng" algn="ctr">
                      <a:solidFill>
                        <a:srgbClr val="D2D2D2"/>
                      </a:solidFill>
                      <a:prstDash val="solid"/>
                      <a:round/>
                      <a:headEnd type="none" w="med" len="med"/>
                      <a:tailEnd type="none" w="med" len="med"/>
                    </a:lnT>
                    <a:lnB w="1905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val="715518726"/>
                  </a:ext>
                </a:extLst>
              </a:tr>
            </a:tbl>
          </a:graphicData>
        </a:graphic>
      </p:graphicFrame>
    </p:spTree>
    <p:extLst>
      <p:ext uri="{BB962C8B-B14F-4D97-AF65-F5344CB8AC3E}">
        <p14:creationId xmlns:p14="http://schemas.microsoft.com/office/powerpoint/2010/main" val="225899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60B3BD"/>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12F6CAD9-13E0-438A-BC66-1E18E3D2B136}"/>
              </a:ext>
            </a:extLst>
          </p:cNvPr>
          <p:cNvSpPr/>
          <p:nvPr/>
        </p:nvSpPr>
        <p:spPr>
          <a:xfrm>
            <a:off x="1353312" y="1964965"/>
            <a:ext cx="9473184" cy="4154984"/>
          </a:xfrm>
          <a:prstGeom prst="rect">
            <a:avLst/>
          </a:prstGeom>
        </p:spPr>
        <p:txBody>
          <a:bodyPr wrap="square">
            <a:spAutoFit/>
          </a:bodyPr>
          <a:lstStyle/>
          <a:p>
            <a:r>
              <a:rPr lang="en-IN" sz="2400" dirty="0">
                <a:solidFill>
                  <a:schemeClr val="bg1"/>
                </a:solidFill>
                <a:ea typeface="Roboto" pitchFamily="2" charset="0"/>
              </a:rPr>
              <a:t>A series of key / value pairs that describe the entity-body and the HTTP response.</a:t>
            </a:r>
          </a:p>
          <a:p>
            <a:endParaRPr lang="en-IN" sz="2400" dirty="0">
              <a:solidFill>
                <a:schemeClr val="bg1"/>
              </a:solidFill>
              <a:ea typeface="Roboto" pitchFamily="2" charset="0"/>
            </a:endParaRPr>
          </a:p>
          <a:p>
            <a:r>
              <a:rPr lang="en-IN" sz="2400" dirty="0">
                <a:solidFill>
                  <a:schemeClr val="bg1"/>
                </a:solidFill>
                <a:ea typeface="Roboto" pitchFamily="2" charset="0"/>
              </a:rPr>
              <a:t>They are sent between the status code and the entity-body. </a:t>
            </a:r>
          </a:p>
          <a:p>
            <a:endParaRPr lang="en-IN" sz="2400" dirty="0">
              <a:solidFill>
                <a:schemeClr val="bg1"/>
              </a:solidFill>
              <a:ea typeface="Roboto" pitchFamily="2" charset="0"/>
            </a:endParaRPr>
          </a:p>
          <a:p>
            <a:r>
              <a:rPr lang="en-IN" sz="2400" dirty="0">
                <a:solidFill>
                  <a:schemeClr val="bg1"/>
                </a:solidFill>
                <a:ea typeface="Roboto" pitchFamily="2" charset="0"/>
              </a:rPr>
              <a:t>Content-Type header is the most important HTTP header. It tells the HTTP client how to understand the entity-body. The value of the content-type header is the media type.</a:t>
            </a:r>
          </a:p>
          <a:p>
            <a:endParaRPr lang="en-IN" sz="2400" dirty="0">
              <a:solidFill>
                <a:schemeClr val="bg1"/>
              </a:solidFill>
              <a:ea typeface="Roboto" pitchFamily="2" charset="0"/>
            </a:endParaRPr>
          </a:p>
          <a:p>
            <a:r>
              <a:rPr lang="en-IN" sz="2400" dirty="0">
                <a:solidFill>
                  <a:srgbClr val="002B6A"/>
                </a:solidFill>
                <a:ea typeface="Roboto" pitchFamily="2" charset="0"/>
              </a:rPr>
              <a:t>IE: </a:t>
            </a:r>
            <a:r>
              <a:rPr lang="fr-FR" sz="2400" b="0" i="0" dirty="0">
                <a:solidFill>
                  <a:schemeClr val="bg1"/>
                </a:solidFill>
                <a:effectLst/>
                <a:latin typeface="SFMono-Medium"/>
              </a:rPr>
              <a:t>Content-Type: application/json </a:t>
            </a:r>
          </a:p>
          <a:p>
            <a:r>
              <a:rPr lang="fr-FR" sz="2400" dirty="0">
                <a:solidFill>
                  <a:schemeClr val="bg1"/>
                </a:solidFill>
                <a:latin typeface="SFMono-Medium"/>
              </a:rPr>
              <a:t>      </a:t>
            </a:r>
            <a:r>
              <a:rPr lang="fr-FR" sz="2400" b="0" i="0" dirty="0">
                <a:solidFill>
                  <a:schemeClr val="bg1"/>
                </a:solidFill>
                <a:effectLst/>
                <a:latin typeface="SFMono-Medium"/>
              </a:rPr>
              <a:t>Accept: application/json</a:t>
            </a:r>
            <a:r>
              <a:rPr lang="en-IN" sz="2400" dirty="0">
                <a:solidFill>
                  <a:schemeClr val="bg1"/>
                </a:solidFill>
                <a:ea typeface="Roboto" pitchFamily="2" charset="0"/>
              </a:rPr>
              <a:t> </a:t>
            </a:r>
          </a:p>
        </p:txBody>
      </p:sp>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07006" y="465861"/>
            <a:ext cx="10076690" cy="707886"/>
          </a:xfrm>
          <a:prstGeom prst="rect">
            <a:avLst/>
          </a:prstGeom>
        </p:spPr>
        <p:txBody>
          <a:bodyPr wrap="square">
            <a:spAutoFit/>
          </a:bodyPr>
          <a:lstStyle/>
          <a:p>
            <a:r>
              <a:rPr lang="en-US" sz="4000" dirty="0">
                <a:solidFill>
                  <a:schemeClr val="bg1"/>
                </a:solidFill>
                <a:latin typeface="Signika Negative" panose="02010003020600000004" pitchFamily="2" charset="0"/>
                <a:ea typeface="Roboto" pitchFamily="2" charset="0"/>
                <a:cs typeface="Microsoft New Tai Lue" panose="020B0502040204020203" pitchFamily="34" charset="0"/>
              </a:rPr>
              <a:t>JSON Response Headers</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620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12F6CAD9-13E0-438A-BC66-1E18E3D2B136}"/>
              </a:ext>
            </a:extLst>
          </p:cNvPr>
          <p:cNvSpPr/>
          <p:nvPr/>
        </p:nvSpPr>
        <p:spPr>
          <a:xfrm>
            <a:off x="1097280" y="1787624"/>
            <a:ext cx="9948672" cy="5262979"/>
          </a:xfrm>
          <a:prstGeom prst="rect">
            <a:avLst/>
          </a:prstGeom>
        </p:spPr>
        <p:txBody>
          <a:bodyPr wrap="square">
            <a:spAutoFit/>
          </a:bodyPr>
          <a:lstStyle/>
          <a:p>
            <a:r>
              <a:rPr lang="en-IN" sz="2400" dirty="0">
                <a:solidFill>
                  <a:schemeClr val="bg1"/>
                </a:solidFill>
                <a:ea typeface="Roboto" pitchFamily="2" charset="0"/>
              </a:rPr>
              <a:t>The request body is used when we need to send data from a client to an API, we send it as a request body.</a:t>
            </a:r>
          </a:p>
          <a:p>
            <a:endParaRPr lang="en-IN" sz="2400" dirty="0">
              <a:solidFill>
                <a:schemeClr val="bg1"/>
              </a:solidFill>
              <a:ea typeface="Roboto" pitchFamily="2" charset="0"/>
            </a:endParaRPr>
          </a:p>
          <a:p>
            <a:r>
              <a:rPr lang="en-IN" sz="2400" dirty="0">
                <a:solidFill>
                  <a:schemeClr val="bg1"/>
                </a:solidFill>
                <a:ea typeface="Roboto" pitchFamily="2" charset="0"/>
              </a:rPr>
              <a:t>A response body is data sent to the client from an API.</a:t>
            </a:r>
          </a:p>
          <a:p>
            <a:endParaRPr lang="en-IN" sz="2400" dirty="0">
              <a:solidFill>
                <a:schemeClr val="bg1"/>
              </a:solidFill>
              <a:ea typeface="Roboto" pitchFamily="2" charset="0"/>
            </a:endParaRPr>
          </a:p>
          <a:p>
            <a:r>
              <a:rPr lang="en-IN" sz="2400" dirty="0">
                <a:solidFill>
                  <a:schemeClr val="bg1"/>
                </a:solidFill>
                <a:ea typeface="Roboto" pitchFamily="2" charset="0"/>
              </a:rPr>
              <a:t>The request body is often used with the POST method.</a:t>
            </a:r>
          </a:p>
          <a:p>
            <a:endParaRPr lang="en-IN" sz="2400" dirty="0">
              <a:solidFill>
                <a:schemeClr val="bg1"/>
              </a:solidFill>
              <a:ea typeface="Roboto" pitchFamily="2" charset="0"/>
            </a:endParaRPr>
          </a:p>
          <a:p>
            <a:r>
              <a:rPr lang="en-IN" sz="2400" dirty="0">
                <a:solidFill>
                  <a:schemeClr val="bg1"/>
                </a:solidFill>
                <a:ea typeface="Roboto" pitchFamily="2" charset="0"/>
              </a:rPr>
              <a:t>The size of the request body can vary and can be as small as a name / value pair in JSON format.</a:t>
            </a:r>
          </a:p>
          <a:p>
            <a:endParaRPr lang="en-IN" sz="2400" dirty="0">
              <a:solidFill>
                <a:schemeClr val="bg1"/>
              </a:solidFill>
              <a:ea typeface="Roboto" pitchFamily="2" charset="0"/>
            </a:endParaRPr>
          </a:p>
          <a:p>
            <a:r>
              <a:rPr lang="en-IN" sz="2400" dirty="0">
                <a:solidFill>
                  <a:schemeClr val="bg1"/>
                </a:solidFill>
                <a:ea typeface="Roboto" pitchFamily="2" charset="0"/>
              </a:rPr>
              <a:t>The request body can also be large and contain numerous fields.</a:t>
            </a:r>
          </a:p>
          <a:p>
            <a:endParaRPr lang="en-IN" sz="2400" dirty="0">
              <a:solidFill>
                <a:schemeClr val="bg1"/>
              </a:solidFill>
              <a:ea typeface="Roboto" pitchFamily="2" charset="0"/>
            </a:endParaRPr>
          </a:p>
          <a:p>
            <a:endParaRPr lang="en-IN" sz="2400" dirty="0">
              <a:solidFill>
                <a:schemeClr val="bg1"/>
              </a:solidFill>
              <a:ea typeface="Roboto" pitchFamily="2" charset="0"/>
            </a:endParaRPr>
          </a:p>
          <a:p>
            <a:r>
              <a:rPr lang="en-IN" sz="2400" dirty="0">
                <a:solidFill>
                  <a:schemeClr val="bg1"/>
                </a:solidFill>
                <a:ea typeface="Roboto" pitchFamily="2" charset="0"/>
              </a:rPr>
              <a:t> </a:t>
            </a:r>
          </a:p>
        </p:txBody>
      </p:sp>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465861"/>
            <a:ext cx="7022594" cy="707886"/>
          </a:xfrm>
          <a:prstGeom prst="rect">
            <a:avLst/>
          </a:prstGeom>
        </p:spPr>
        <p:txBody>
          <a:bodyPr wrap="square">
            <a:spAutoFit/>
          </a:bodyPr>
          <a:lstStyle/>
          <a:p>
            <a:r>
              <a:rPr lang="en-US" sz="4000" dirty="0">
                <a:solidFill>
                  <a:schemeClr val="bg1"/>
                </a:solidFill>
              </a:rPr>
              <a:t>JSON Request Body</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020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12F6CAD9-13E0-438A-BC66-1E18E3D2B136}"/>
              </a:ext>
            </a:extLst>
          </p:cNvPr>
          <p:cNvSpPr/>
          <p:nvPr/>
        </p:nvSpPr>
        <p:spPr>
          <a:xfrm>
            <a:off x="1097280" y="1787624"/>
            <a:ext cx="9948672" cy="5262979"/>
          </a:xfrm>
          <a:prstGeom prst="rect">
            <a:avLst/>
          </a:prstGeom>
        </p:spPr>
        <p:txBody>
          <a:bodyPr wrap="square">
            <a:spAutoFit/>
          </a:bodyPr>
          <a:lstStyle/>
          <a:p>
            <a:r>
              <a:rPr lang="en-IN" sz="2400" dirty="0">
                <a:solidFill>
                  <a:schemeClr val="bg1"/>
                </a:solidFill>
                <a:ea typeface="Roboto" pitchFamily="2" charset="0"/>
              </a:rPr>
              <a:t>The response body contains name / value fields formatted in JSON.</a:t>
            </a:r>
          </a:p>
          <a:p>
            <a:endParaRPr lang="en-IN" sz="2400" dirty="0">
              <a:solidFill>
                <a:schemeClr val="bg1"/>
              </a:solidFill>
              <a:ea typeface="Roboto" pitchFamily="2" charset="0"/>
            </a:endParaRPr>
          </a:p>
          <a:p>
            <a:r>
              <a:rPr lang="en-IN" sz="2400" dirty="0">
                <a:solidFill>
                  <a:schemeClr val="bg1"/>
                </a:solidFill>
                <a:ea typeface="Roboto" pitchFamily="2" charset="0"/>
              </a:rPr>
              <a:t>Although the response body is optional, it is frequently sent to the API by the client.</a:t>
            </a:r>
          </a:p>
          <a:p>
            <a:endParaRPr lang="en-IN" sz="2400" dirty="0">
              <a:solidFill>
                <a:schemeClr val="bg1"/>
              </a:solidFill>
              <a:ea typeface="Roboto" pitchFamily="2" charset="0"/>
            </a:endParaRPr>
          </a:p>
          <a:p>
            <a:r>
              <a:rPr lang="en-IN" sz="2400" dirty="0">
                <a:solidFill>
                  <a:srgbClr val="002B6A"/>
                </a:solidFill>
                <a:ea typeface="Roboto" pitchFamily="2" charset="0"/>
              </a:rPr>
              <a:t>Example:</a:t>
            </a:r>
          </a:p>
          <a:p>
            <a:endParaRPr lang="en-IN" sz="2400" b="0" i="0" dirty="0">
              <a:solidFill>
                <a:schemeClr val="bg1"/>
              </a:solidFill>
              <a:effectLst/>
              <a:latin typeface="Consolas" panose="020B0609020204030204" pitchFamily="49" charset="0"/>
            </a:endParaRPr>
          </a:p>
          <a:p>
            <a:r>
              <a:rPr lang="en-US" sz="2400" b="0" i="0" dirty="0">
                <a:solidFill>
                  <a:srgbClr val="000000"/>
                </a:solidFill>
                <a:effectLst/>
                <a:latin typeface="Consolas" panose="020B0609020204030204" pitchFamily="49" charset="0"/>
              </a:rPr>
              <a:t>{</a:t>
            </a:r>
            <a:br>
              <a:rPr lang="en-US" sz="2400" dirty="0"/>
            </a:br>
            <a:r>
              <a:rPr lang="en-US" sz="2400" b="0" i="0" dirty="0">
                <a:solidFill>
                  <a:srgbClr val="A52A2A"/>
                </a:solidFill>
                <a:effectLst/>
                <a:latin typeface="Consolas" panose="020B0609020204030204" pitchFamily="49" charset="0"/>
              </a:rPr>
              <a:t>"display"</a:t>
            </a:r>
            <a:r>
              <a:rPr lang="en-US" sz="2400" b="0" i="0" dirty="0">
                <a:solidFill>
                  <a:srgbClr val="000000"/>
                </a:solidFill>
                <a:effectLst/>
                <a:latin typeface="Consolas" panose="020B0609020204030204" pitchFamily="49" charset="0"/>
              </a:rPr>
              <a:t>: </a:t>
            </a:r>
            <a:r>
              <a:rPr lang="en-US" sz="2400" b="0" i="0" dirty="0">
                <a:solidFill>
                  <a:srgbClr val="A52A2A"/>
                </a:solidFill>
                <a:effectLst/>
                <a:latin typeface="Consolas" panose="020B0609020204030204" pitchFamily="49" charset="0"/>
              </a:rPr>
              <a:t>"JavaScript Tutorial"</a:t>
            </a:r>
            <a:r>
              <a:rPr lang="en-US" sz="2400" b="0" i="0" dirty="0">
                <a:solidFill>
                  <a:srgbClr val="000000"/>
                </a:solidFill>
                <a:effectLst/>
                <a:latin typeface="Consolas" panose="020B0609020204030204" pitchFamily="49" charset="0"/>
              </a:rPr>
              <a:t>,</a:t>
            </a:r>
            <a:br>
              <a:rPr lang="en-US" sz="2400" dirty="0"/>
            </a:br>
            <a:r>
              <a:rPr lang="en-US" sz="2400" b="0" i="0" dirty="0">
                <a:solidFill>
                  <a:srgbClr val="A52A2A"/>
                </a:solidFill>
                <a:effectLst/>
                <a:latin typeface="Consolas" panose="020B0609020204030204" pitchFamily="49" charset="0"/>
              </a:rPr>
              <a:t>"</a:t>
            </a:r>
            <a:r>
              <a:rPr lang="en-US" sz="2400" b="0" i="0" dirty="0" err="1">
                <a:solidFill>
                  <a:srgbClr val="A52A2A"/>
                </a:solidFill>
                <a:effectLst/>
                <a:latin typeface="Consolas" panose="020B0609020204030204" pitchFamily="49" charset="0"/>
              </a:rPr>
              <a:t>url</a:t>
            </a:r>
            <a:r>
              <a:rPr lang="en-US" sz="2400" b="0" i="0" dirty="0">
                <a:solidFill>
                  <a:srgbClr val="A52A2A"/>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A52A2A"/>
                </a:solidFill>
                <a:effectLst/>
                <a:latin typeface="Consolas" panose="020B0609020204030204" pitchFamily="49" charset="0"/>
              </a:rPr>
              <a:t>"https://www.w3schools.com/js/default.asp"</a:t>
            </a:r>
            <a:br>
              <a:rPr lang="en-US" sz="2400" dirty="0"/>
            </a:br>
            <a:r>
              <a:rPr lang="en-US" sz="2400" b="0" i="0" dirty="0">
                <a:solidFill>
                  <a:srgbClr val="000000"/>
                </a:solidFill>
                <a:effectLst/>
                <a:latin typeface="Consolas" panose="020B0609020204030204" pitchFamily="49" charset="0"/>
              </a:rPr>
              <a:t>}</a:t>
            </a:r>
            <a:endParaRPr lang="en-IN" sz="2400" dirty="0">
              <a:solidFill>
                <a:schemeClr val="bg1"/>
              </a:solidFill>
              <a:ea typeface="Roboto" pitchFamily="2" charset="0"/>
            </a:endParaRPr>
          </a:p>
          <a:p>
            <a:endParaRPr lang="en-IN" sz="2400" dirty="0">
              <a:solidFill>
                <a:schemeClr val="bg1"/>
              </a:solidFill>
              <a:ea typeface="Roboto" pitchFamily="2" charset="0"/>
            </a:endParaRPr>
          </a:p>
          <a:p>
            <a:endParaRPr lang="en-IN" sz="2400" dirty="0">
              <a:solidFill>
                <a:schemeClr val="bg1"/>
              </a:solidFill>
              <a:ea typeface="Roboto" pitchFamily="2" charset="0"/>
            </a:endParaRPr>
          </a:p>
          <a:p>
            <a:r>
              <a:rPr lang="en-IN" sz="2400" dirty="0">
                <a:solidFill>
                  <a:schemeClr val="bg1"/>
                </a:solidFill>
                <a:ea typeface="Roboto" pitchFamily="2" charset="0"/>
              </a:rPr>
              <a:t> </a:t>
            </a:r>
          </a:p>
        </p:txBody>
      </p:sp>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465861"/>
            <a:ext cx="7022594" cy="707886"/>
          </a:xfrm>
          <a:prstGeom prst="rect">
            <a:avLst/>
          </a:prstGeom>
        </p:spPr>
        <p:txBody>
          <a:bodyPr wrap="square">
            <a:spAutoFit/>
          </a:bodyPr>
          <a:lstStyle/>
          <a:p>
            <a:r>
              <a:rPr lang="en-US" sz="4000" dirty="0">
                <a:solidFill>
                  <a:schemeClr val="bg1"/>
                </a:solidFill>
              </a:rPr>
              <a:t>JSON Response Body</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377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12F6CAD9-13E0-438A-BC66-1E18E3D2B136}"/>
              </a:ext>
            </a:extLst>
          </p:cNvPr>
          <p:cNvSpPr/>
          <p:nvPr/>
        </p:nvSpPr>
        <p:spPr>
          <a:xfrm>
            <a:off x="1243582" y="2284929"/>
            <a:ext cx="9568797" cy="3477875"/>
          </a:xfrm>
          <a:prstGeom prst="rect">
            <a:avLst/>
          </a:prstGeom>
        </p:spPr>
        <p:txBody>
          <a:bodyPr wrap="square">
            <a:spAutoFit/>
          </a:bodyPr>
          <a:lstStyle/>
          <a:p>
            <a:r>
              <a:rPr lang="en-US" sz="2000" dirty="0">
                <a:solidFill>
                  <a:schemeClr val="bg1"/>
                </a:solidFill>
                <a:ea typeface="Roboto" pitchFamily="2" charset="0"/>
              </a:rPr>
              <a:t>The Benefits of Using JSON API: Nordic APIs |. (2017, November 22). Retrieved November 07, 2020, from https://nordicapis.com/the-benefits-of-using-json-api/</a:t>
            </a:r>
          </a:p>
          <a:p>
            <a:endParaRPr lang="en-US" sz="2000" dirty="0">
              <a:solidFill>
                <a:schemeClr val="bg1"/>
              </a:solidFill>
              <a:ea typeface="Roboto" pitchFamily="2" charset="0"/>
            </a:endParaRPr>
          </a:p>
          <a:p>
            <a:r>
              <a:rPr lang="en-US" sz="2000" dirty="0">
                <a:solidFill>
                  <a:schemeClr val="bg1"/>
                </a:solidFill>
                <a:ea typeface="Roboto" pitchFamily="2" charset="0"/>
              </a:rPr>
              <a:t>JSON vs SOAP: Top 12 Amazing Comparison You Must Learn. (2020, August 07). Retrieved November 07, 2020, from https://www.educba.com/json-vs-soap/</a:t>
            </a:r>
          </a:p>
          <a:p>
            <a:endParaRPr lang="en-US" sz="2000" dirty="0">
              <a:solidFill>
                <a:schemeClr val="bg1"/>
              </a:solidFill>
              <a:ea typeface="Roboto" pitchFamily="2" charset="0"/>
            </a:endParaRPr>
          </a:p>
          <a:p>
            <a:r>
              <a:rPr lang="en-US" sz="2000" dirty="0">
                <a:solidFill>
                  <a:schemeClr val="bg1"/>
                </a:solidFill>
                <a:ea typeface="Roboto" pitchFamily="2" charset="0"/>
              </a:rPr>
              <a:t>(n.d.). Retrieved November 07, 2020, from https://www.w3schools.com/js/js_json_xml.asp</a:t>
            </a:r>
          </a:p>
          <a:p>
            <a:endParaRPr lang="en-US" sz="2000" dirty="0">
              <a:solidFill>
                <a:schemeClr val="bg1"/>
              </a:solidFill>
              <a:ea typeface="Roboto" pitchFamily="2" charset="0"/>
            </a:endParaRPr>
          </a:p>
          <a:p>
            <a:r>
              <a:rPr lang="en-US" sz="2000" dirty="0">
                <a:solidFill>
                  <a:schemeClr val="bg1"/>
                </a:solidFill>
                <a:ea typeface="Roboto" pitchFamily="2" charset="0"/>
              </a:rPr>
              <a:t>Request header. (n.d.). Retrieved November 07, 2020, from https://developer.mozilla.org/en-US/docs/Glossary/Request_header</a:t>
            </a:r>
            <a:endParaRPr lang="en-IN" sz="2000" dirty="0">
              <a:solidFill>
                <a:schemeClr val="bg1"/>
              </a:solidFill>
              <a:ea typeface="Roboto" pitchFamily="2" charset="0"/>
            </a:endParaRPr>
          </a:p>
        </p:txBody>
      </p:sp>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157575"/>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610239"/>
            <a:ext cx="7022594" cy="707886"/>
          </a:xfrm>
          <a:prstGeom prst="rect">
            <a:avLst/>
          </a:prstGeom>
        </p:spPr>
        <p:txBody>
          <a:bodyPr wrap="square">
            <a:spAutoFit/>
          </a:bodyPr>
          <a:lstStyle/>
          <a:p>
            <a:r>
              <a:rPr lang="en-US" sz="4000" dirty="0">
                <a:solidFill>
                  <a:schemeClr val="bg1"/>
                </a:solidFill>
              </a:rPr>
              <a:t>References</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423919"/>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512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60B3BD"/>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12F6CAD9-13E0-438A-BC66-1E18E3D2B136}"/>
              </a:ext>
            </a:extLst>
          </p:cNvPr>
          <p:cNvSpPr/>
          <p:nvPr/>
        </p:nvSpPr>
        <p:spPr>
          <a:xfrm>
            <a:off x="1335024" y="1787624"/>
            <a:ext cx="9473184" cy="3919343"/>
          </a:xfrm>
          <a:prstGeom prst="rect">
            <a:avLst/>
          </a:prstGeom>
        </p:spPr>
        <p:txBody>
          <a:bodyPr wrap="square">
            <a:spAutoFit/>
          </a:bodyPr>
          <a:lstStyle/>
          <a:p>
            <a:pPr>
              <a:lnSpc>
                <a:spcPct val="150000"/>
              </a:lnSpc>
            </a:pPr>
            <a:r>
              <a:rPr lang="en-IN" sz="2400" dirty="0">
                <a:solidFill>
                  <a:schemeClr val="bg1"/>
                </a:solidFill>
                <a:ea typeface="Roboto" pitchFamily="2" charset="0"/>
              </a:rPr>
              <a:t>JSON API is a format that works with HTTP. It specifies how clients are to request or edit data from servers, and how servers respond to those requests. </a:t>
            </a:r>
          </a:p>
          <a:p>
            <a:pPr>
              <a:lnSpc>
                <a:spcPct val="150000"/>
              </a:lnSpc>
            </a:pPr>
            <a:endParaRPr lang="en-IN" sz="2400" dirty="0">
              <a:solidFill>
                <a:schemeClr val="bg1"/>
              </a:solidFill>
              <a:ea typeface="Roboto" pitchFamily="2" charset="0"/>
            </a:endParaRPr>
          </a:p>
          <a:p>
            <a:pPr>
              <a:lnSpc>
                <a:spcPct val="150000"/>
              </a:lnSpc>
            </a:pPr>
            <a:r>
              <a:rPr lang="en-IN" sz="2400" dirty="0">
                <a:solidFill>
                  <a:schemeClr val="bg1"/>
                </a:solidFill>
                <a:ea typeface="Roboto" pitchFamily="2" charset="0"/>
              </a:rPr>
              <a:t>The main goal of the specification is to optimize HTTP requests; in terms of the amount of requests and the data package size that is exchanged between the clients and servers. </a:t>
            </a:r>
          </a:p>
        </p:txBody>
      </p:sp>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07006" y="465861"/>
            <a:ext cx="4814287" cy="707886"/>
          </a:xfrm>
          <a:prstGeom prst="rect">
            <a:avLst/>
          </a:prstGeom>
        </p:spPr>
        <p:txBody>
          <a:bodyPr wrap="square">
            <a:spAutoFit/>
          </a:bodyPr>
          <a:lstStyle/>
          <a:p>
            <a:r>
              <a:rPr lang="en-US" sz="4000" dirty="0">
                <a:solidFill>
                  <a:schemeClr val="bg1"/>
                </a:solidFill>
              </a:rPr>
              <a:t>What is JSON API</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561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12F6CAD9-13E0-438A-BC66-1E18E3D2B136}"/>
              </a:ext>
            </a:extLst>
          </p:cNvPr>
          <p:cNvSpPr/>
          <p:nvPr/>
        </p:nvSpPr>
        <p:spPr>
          <a:xfrm>
            <a:off x="1097280" y="1787624"/>
            <a:ext cx="9948672" cy="5262979"/>
          </a:xfrm>
          <a:prstGeom prst="rect">
            <a:avLst/>
          </a:prstGeom>
        </p:spPr>
        <p:txBody>
          <a:bodyPr wrap="square">
            <a:spAutoFit/>
          </a:bodyPr>
          <a:lstStyle/>
          <a:p>
            <a:r>
              <a:rPr lang="en-IN" sz="2400" dirty="0">
                <a:solidFill>
                  <a:schemeClr val="bg1"/>
                </a:solidFill>
                <a:ea typeface="Roboto" pitchFamily="2" charset="0"/>
              </a:rPr>
              <a:t>The Simple Object Access Protocol (SOAP) is a standardized messaging protocol used for exchanging data in environments that are both decentralized and distributed.</a:t>
            </a:r>
          </a:p>
          <a:p>
            <a:endParaRPr lang="en-IN" sz="2400" dirty="0">
              <a:solidFill>
                <a:schemeClr val="bg1"/>
              </a:solidFill>
              <a:ea typeface="Roboto" pitchFamily="2" charset="0"/>
            </a:endParaRPr>
          </a:p>
          <a:p>
            <a:r>
              <a:rPr lang="en-IN" sz="2400" dirty="0">
                <a:solidFill>
                  <a:schemeClr val="bg1"/>
                </a:solidFill>
                <a:ea typeface="Roboto" pitchFamily="2" charset="0"/>
              </a:rPr>
              <a:t>SOAP Works with all of the application layer protocols, such as HTTP, SMTP, TCP, or UDP. </a:t>
            </a:r>
          </a:p>
          <a:p>
            <a:endParaRPr lang="en-IN" sz="2400" dirty="0">
              <a:solidFill>
                <a:schemeClr val="bg1"/>
              </a:solidFill>
              <a:ea typeface="Roboto" pitchFamily="2" charset="0"/>
            </a:endParaRPr>
          </a:p>
          <a:p>
            <a:r>
              <a:rPr lang="en-IN" sz="2400" dirty="0">
                <a:solidFill>
                  <a:schemeClr val="bg1"/>
                </a:solidFill>
                <a:ea typeface="Roboto" pitchFamily="2" charset="0"/>
              </a:rPr>
              <a:t>It returns a response in XML to the receiver. And, security, authorization and error-handling features are built right into the protocol.</a:t>
            </a:r>
          </a:p>
          <a:p>
            <a:endParaRPr lang="en-IN" sz="2400" dirty="0">
              <a:solidFill>
                <a:schemeClr val="bg1"/>
              </a:solidFill>
              <a:ea typeface="Roboto" pitchFamily="2" charset="0"/>
            </a:endParaRPr>
          </a:p>
          <a:p>
            <a:r>
              <a:rPr lang="en-IN" sz="2400" dirty="0">
                <a:solidFill>
                  <a:schemeClr val="bg1"/>
                </a:solidFill>
                <a:ea typeface="Roboto" pitchFamily="2" charset="0"/>
              </a:rPr>
              <a:t>SOAP uses a formal and standardized approach that delineates how to encode XML files that are returned to the API. </a:t>
            </a:r>
          </a:p>
          <a:p>
            <a:endParaRPr lang="en-IN" sz="2400" dirty="0">
              <a:solidFill>
                <a:schemeClr val="bg1"/>
              </a:solidFill>
              <a:ea typeface="Roboto" pitchFamily="2" charset="0"/>
            </a:endParaRPr>
          </a:p>
          <a:p>
            <a:endParaRPr lang="en-IN" sz="2400" dirty="0">
              <a:solidFill>
                <a:schemeClr val="bg1"/>
              </a:solidFill>
              <a:ea typeface="Roboto" pitchFamily="2" charset="0"/>
            </a:endParaRPr>
          </a:p>
        </p:txBody>
      </p:sp>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465861"/>
            <a:ext cx="7022594" cy="707886"/>
          </a:xfrm>
          <a:prstGeom prst="rect">
            <a:avLst/>
          </a:prstGeom>
        </p:spPr>
        <p:txBody>
          <a:bodyPr wrap="square">
            <a:spAutoFit/>
          </a:bodyPr>
          <a:lstStyle/>
          <a:p>
            <a:r>
              <a:rPr lang="en-US" sz="4000" dirty="0">
                <a:solidFill>
                  <a:schemeClr val="bg1"/>
                </a:solidFill>
              </a:rPr>
              <a:t>SOAP</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90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85C9D7"/>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896112" y="610862"/>
            <a:ext cx="7022594" cy="707886"/>
          </a:xfrm>
          <a:prstGeom prst="rect">
            <a:avLst/>
          </a:prstGeom>
        </p:spPr>
        <p:txBody>
          <a:bodyPr wrap="square">
            <a:spAutoFit/>
          </a:bodyPr>
          <a:lstStyle/>
          <a:p>
            <a:r>
              <a:rPr lang="en-US" sz="4000" dirty="0">
                <a:solidFill>
                  <a:schemeClr val="bg1"/>
                </a:solidFill>
              </a:rPr>
              <a:t>SOAP Building Blocks</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362041"/>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C396D9E-9B2B-4701-A89B-017DA663BD66}"/>
              </a:ext>
            </a:extLst>
          </p:cNvPr>
          <p:cNvSpPr>
            <a:spLocks noChangeAspect="1"/>
          </p:cNvSpPr>
          <p:nvPr/>
        </p:nvSpPr>
        <p:spPr>
          <a:xfrm>
            <a:off x="896112" y="1944932"/>
            <a:ext cx="10387584" cy="440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65532389-C822-476E-8356-9BC2EF5CB693}"/>
              </a:ext>
            </a:extLst>
          </p:cNvPr>
          <p:cNvSpPr/>
          <p:nvPr/>
        </p:nvSpPr>
        <p:spPr>
          <a:xfrm>
            <a:off x="1115568" y="2264722"/>
            <a:ext cx="9948672" cy="5262979"/>
          </a:xfrm>
          <a:prstGeom prst="rect">
            <a:avLst/>
          </a:prstGeom>
        </p:spPr>
        <p:txBody>
          <a:bodyPr wrap="square">
            <a:spAutoFit/>
          </a:bodyPr>
          <a:lstStyle/>
          <a:p>
            <a:endParaRPr lang="en-IN" sz="2400" dirty="0">
              <a:solidFill>
                <a:srgbClr val="090B6B"/>
              </a:solidFill>
              <a:ea typeface="Roboto" pitchFamily="2" charset="0"/>
            </a:endParaRPr>
          </a:p>
          <a:p>
            <a:r>
              <a:rPr lang="en-IN" sz="2400" b="1" dirty="0">
                <a:solidFill>
                  <a:srgbClr val="002B6A"/>
                </a:solidFill>
                <a:ea typeface="Roboto" pitchFamily="2" charset="0"/>
              </a:rPr>
              <a:t>Envelope</a:t>
            </a:r>
            <a:r>
              <a:rPr lang="en-IN" sz="2400" dirty="0">
                <a:solidFill>
                  <a:srgbClr val="090B6B"/>
                </a:solidFill>
                <a:ea typeface="Roboto" pitchFamily="2" charset="0"/>
              </a:rPr>
              <a:t> – </a:t>
            </a:r>
            <a:r>
              <a:rPr lang="en-IN" sz="2400" dirty="0">
                <a:solidFill>
                  <a:schemeClr val="tx1">
                    <a:lumMod val="85000"/>
                    <a:lumOff val="15000"/>
                  </a:schemeClr>
                </a:solidFill>
                <a:ea typeface="Roboto" pitchFamily="2" charset="0"/>
              </a:rPr>
              <a:t>start and end tags of the message.</a:t>
            </a:r>
          </a:p>
          <a:p>
            <a:endParaRPr lang="en-IN" sz="2400" dirty="0">
              <a:solidFill>
                <a:srgbClr val="090B6B"/>
              </a:solidFill>
              <a:ea typeface="Roboto" pitchFamily="2" charset="0"/>
            </a:endParaRPr>
          </a:p>
          <a:p>
            <a:r>
              <a:rPr lang="en-IN" sz="2400" b="1" dirty="0">
                <a:solidFill>
                  <a:srgbClr val="090B6B"/>
                </a:solidFill>
                <a:ea typeface="Roboto" pitchFamily="2" charset="0"/>
              </a:rPr>
              <a:t>Header</a:t>
            </a:r>
            <a:r>
              <a:rPr lang="en-IN" sz="2400" dirty="0">
                <a:solidFill>
                  <a:srgbClr val="090B6B"/>
                </a:solidFill>
                <a:ea typeface="Roboto" pitchFamily="2" charset="0"/>
              </a:rPr>
              <a:t> (optional) – </a:t>
            </a:r>
            <a:r>
              <a:rPr lang="en-IN" sz="2400" dirty="0">
                <a:solidFill>
                  <a:schemeClr val="tx1">
                    <a:lumMod val="85000"/>
                    <a:lumOff val="15000"/>
                  </a:schemeClr>
                </a:solidFill>
                <a:ea typeface="Roboto" pitchFamily="2" charset="0"/>
              </a:rPr>
              <a:t>contains the optional attributes of the message. It allows to  extend the SOAP message in a modular and decentralized way.</a:t>
            </a:r>
          </a:p>
          <a:p>
            <a:endParaRPr lang="en-IN" sz="2400" dirty="0">
              <a:solidFill>
                <a:schemeClr val="tx1">
                  <a:lumMod val="85000"/>
                  <a:lumOff val="15000"/>
                </a:schemeClr>
              </a:solidFill>
              <a:ea typeface="Roboto" pitchFamily="2" charset="0"/>
            </a:endParaRPr>
          </a:p>
          <a:p>
            <a:r>
              <a:rPr lang="en-IN" sz="2400" b="1" dirty="0">
                <a:solidFill>
                  <a:srgbClr val="090B6B"/>
                </a:solidFill>
                <a:ea typeface="Roboto" pitchFamily="2" charset="0"/>
              </a:rPr>
              <a:t>Body</a:t>
            </a:r>
            <a:r>
              <a:rPr lang="en-IN" sz="2400" dirty="0">
                <a:solidFill>
                  <a:srgbClr val="090B6B"/>
                </a:solidFill>
                <a:ea typeface="Roboto" pitchFamily="2" charset="0"/>
              </a:rPr>
              <a:t> – </a:t>
            </a:r>
            <a:r>
              <a:rPr lang="en-IN" sz="2400" dirty="0">
                <a:solidFill>
                  <a:schemeClr val="tx1">
                    <a:lumMod val="85000"/>
                    <a:lumOff val="15000"/>
                  </a:schemeClr>
                </a:solidFill>
                <a:ea typeface="Roboto" pitchFamily="2" charset="0"/>
              </a:rPr>
              <a:t>contains the XML data the servers send to the receiver.</a:t>
            </a:r>
          </a:p>
          <a:p>
            <a:endParaRPr lang="en-IN" sz="2400" dirty="0">
              <a:solidFill>
                <a:schemeClr val="tx1">
                  <a:lumMod val="85000"/>
                  <a:lumOff val="15000"/>
                </a:schemeClr>
              </a:solidFill>
              <a:ea typeface="Roboto" pitchFamily="2" charset="0"/>
            </a:endParaRPr>
          </a:p>
          <a:p>
            <a:r>
              <a:rPr lang="en-IN" sz="2400" b="1" dirty="0">
                <a:solidFill>
                  <a:srgbClr val="090B6B"/>
                </a:solidFill>
                <a:ea typeface="Roboto" pitchFamily="2" charset="0"/>
              </a:rPr>
              <a:t>Fault</a:t>
            </a:r>
            <a:r>
              <a:rPr lang="en-IN" sz="2400" dirty="0">
                <a:solidFill>
                  <a:srgbClr val="090B6B"/>
                </a:solidFill>
                <a:ea typeface="Roboto" pitchFamily="2" charset="0"/>
              </a:rPr>
              <a:t> (optional) – </a:t>
            </a:r>
            <a:r>
              <a:rPr lang="en-IN" sz="2400" dirty="0">
                <a:solidFill>
                  <a:schemeClr val="tx1">
                    <a:lumMod val="85000"/>
                    <a:lumOff val="15000"/>
                  </a:schemeClr>
                </a:solidFill>
                <a:ea typeface="Roboto" pitchFamily="2" charset="0"/>
              </a:rPr>
              <a:t>carries the information about errors that occurred during processing the message.</a:t>
            </a:r>
          </a:p>
          <a:p>
            <a:endParaRPr lang="en-IN" sz="2400" dirty="0">
              <a:solidFill>
                <a:srgbClr val="090B6B"/>
              </a:solidFill>
              <a:ea typeface="Roboto" pitchFamily="2" charset="0"/>
            </a:endParaRPr>
          </a:p>
          <a:p>
            <a:endParaRPr lang="en-IN" sz="2400" dirty="0">
              <a:solidFill>
                <a:srgbClr val="090B6B"/>
              </a:solidFill>
              <a:ea typeface="Roboto" pitchFamily="2" charset="0"/>
            </a:endParaRPr>
          </a:p>
          <a:p>
            <a:endParaRPr lang="en-IN" sz="2400" dirty="0">
              <a:solidFill>
                <a:srgbClr val="090B6B"/>
              </a:solidFill>
              <a:ea typeface="Roboto" pitchFamily="2" charset="0"/>
            </a:endParaRPr>
          </a:p>
          <a:p>
            <a:r>
              <a:rPr lang="en-IN" sz="2400" dirty="0">
                <a:solidFill>
                  <a:srgbClr val="090B6B"/>
                </a:solidFill>
                <a:ea typeface="Roboto" pitchFamily="2" charset="0"/>
              </a:rPr>
              <a:t> </a:t>
            </a:r>
          </a:p>
        </p:txBody>
      </p:sp>
    </p:spTree>
    <p:extLst>
      <p:ext uri="{BB962C8B-B14F-4D97-AF65-F5344CB8AC3E}">
        <p14:creationId xmlns:p14="http://schemas.microsoft.com/office/powerpoint/2010/main" val="3867667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6DA3EC-1CB2-4308-9FB3-FEFE4153FD7E}"/>
              </a:ext>
            </a:extLst>
          </p:cNvPr>
          <p:cNvSpPr>
            <a:spLocks noChangeAspect="1"/>
          </p:cNvSpPr>
          <p:nvPr/>
        </p:nvSpPr>
        <p:spPr>
          <a:xfrm>
            <a:off x="896112" y="1260150"/>
            <a:ext cx="10387584" cy="5131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Rectangle 115">
            <a:extLst>
              <a:ext uri="{FF2B5EF4-FFF2-40B4-BE49-F238E27FC236}">
                <a16:creationId xmlns:a16="http://schemas.microsoft.com/office/drawing/2014/main" id="{12F6CAD9-13E0-438A-BC66-1E18E3D2B136}"/>
              </a:ext>
            </a:extLst>
          </p:cNvPr>
          <p:cNvSpPr/>
          <p:nvPr/>
        </p:nvSpPr>
        <p:spPr>
          <a:xfrm>
            <a:off x="1097280" y="1642484"/>
            <a:ext cx="9948672" cy="4524315"/>
          </a:xfrm>
          <a:prstGeom prst="rect">
            <a:avLst/>
          </a:prstGeom>
        </p:spPr>
        <p:txBody>
          <a:bodyPr wrap="square">
            <a:spAutoFit/>
          </a:bodyPr>
          <a:lstStyle/>
          <a:p>
            <a:endParaRPr lang="en-IN" sz="2400" dirty="0">
              <a:solidFill>
                <a:srgbClr val="090B6B"/>
              </a:solidFill>
              <a:ea typeface="Roboto" pitchFamily="2" charset="0"/>
            </a:endParaRPr>
          </a:p>
          <a:p>
            <a:endParaRPr lang="en-IN" sz="2400" dirty="0">
              <a:solidFill>
                <a:srgbClr val="090B6B"/>
              </a:solidFill>
              <a:ea typeface="Roboto" pitchFamily="2" charset="0"/>
            </a:endParaRPr>
          </a:p>
          <a:p>
            <a:r>
              <a:rPr lang="en-IN" sz="2400" dirty="0">
                <a:solidFill>
                  <a:srgbClr val="090B6B"/>
                </a:solidFill>
                <a:ea typeface="Roboto" pitchFamily="2" charset="0"/>
              </a:rPr>
              <a:t>JSON is a collection of key / value pairs. </a:t>
            </a:r>
          </a:p>
          <a:p>
            <a:endParaRPr lang="en-IN" sz="2400" dirty="0">
              <a:solidFill>
                <a:srgbClr val="090B6B"/>
              </a:solidFill>
              <a:ea typeface="Roboto" pitchFamily="2" charset="0"/>
            </a:endParaRPr>
          </a:p>
          <a:p>
            <a:r>
              <a:rPr lang="en-IN" sz="2400" dirty="0">
                <a:solidFill>
                  <a:srgbClr val="090B6B"/>
                </a:solidFill>
                <a:ea typeface="Roboto" pitchFamily="2" charset="0"/>
              </a:rPr>
              <a:t>It can be an ordered list of values. It is realized as an array, vector, list or sequence in different languages.</a:t>
            </a:r>
          </a:p>
          <a:p>
            <a:endParaRPr lang="en-IN" sz="2400" dirty="0">
              <a:solidFill>
                <a:srgbClr val="090B6B"/>
              </a:solidFill>
              <a:ea typeface="Roboto" pitchFamily="2" charset="0"/>
            </a:endParaRPr>
          </a:p>
          <a:p>
            <a:r>
              <a:rPr lang="en-IN" sz="2400" dirty="0">
                <a:solidFill>
                  <a:srgbClr val="090B6B"/>
                </a:solidFill>
                <a:ea typeface="Roboto" pitchFamily="2" charset="0"/>
              </a:rPr>
              <a:t>JSON is text and it can be converted from JavaScript into JSON (text) so that it can be sent to the server. In the same way,, we can convert any JSON that is sent from the server into JS objects.</a:t>
            </a:r>
          </a:p>
          <a:p>
            <a:endParaRPr lang="en-IN" sz="2400" dirty="0">
              <a:solidFill>
                <a:srgbClr val="090B6B"/>
              </a:solidFill>
              <a:ea typeface="Roboto" pitchFamily="2" charset="0"/>
            </a:endParaRPr>
          </a:p>
          <a:p>
            <a:endParaRPr lang="en-IN" sz="2400" dirty="0">
              <a:solidFill>
                <a:srgbClr val="090B6B"/>
              </a:solidFill>
              <a:ea typeface="Roboto" pitchFamily="2" charset="0"/>
            </a:endParaRPr>
          </a:p>
        </p:txBody>
      </p:sp>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465861"/>
            <a:ext cx="7022594" cy="707886"/>
          </a:xfrm>
          <a:prstGeom prst="rect">
            <a:avLst/>
          </a:prstGeom>
        </p:spPr>
        <p:txBody>
          <a:bodyPr wrap="square">
            <a:spAutoFit/>
          </a:bodyPr>
          <a:lstStyle/>
          <a:p>
            <a:r>
              <a:rPr lang="en-US" sz="4000" dirty="0">
                <a:solidFill>
                  <a:schemeClr val="bg1"/>
                </a:solidFill>
              </a:rPr>
              <a:t>JSON Characteristics </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00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8402E0-A45C-4715-A0CD-8D50B0A92787}"/>
              </a:ext>
            </a:extLst>
          </p:cNvPr>
          <p:cNvSpPr>
            <a:spLocks noChangeAspect="1"/>
          </p:cNvSpPr>
          <p:nvPr/>
        </p:nvSpPr>
        <p:spPr>
          <a:xfrm>
            <a:off x="896112" y="1260150"/>
            <a:ext cx="10387584" cy="5131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Rectangle 115">
            <a:extLst>
              <a:ext uri="{FF2B5EF4-FFF2-40B4-BE49-F238E27FC236}">
                <a16:creationId xmlns:a16="http://schemas.microsoft.com/office/drawing/2014/main" id="{12F6CAD9-13E0-438A-BC66-1E18E3D2B136}"/>
              </a:ext>
            </a:extLst>
          </p:cNvPr>
          <p:cNvSpPr/>
          <p:nvPr/>
        </p:nvSpPr>
        <p:spPr>
          <a:xfrm>
            <a:off x="1115568" y="2083373"/>
            <a:ext cx="9948672" cy="2554545"/>
          </a:xfrm>
          <a:prstGeom prst="rect">
            <a:avLst/>
          </a:prstGeom>
        </p:spPr>
        <p:txBody>
          <a:bodyPr wrap="square">
            <a:spAutoFit/>
          </a:bodyPr>
          <a:lstStyle/>
          <a:p>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"employees"</a:t>
            </a:r>
            <a:r>
              <a:rPr lang="en-US" sz="2400" b="0" i="0" dirty="0">
                <a:solidFill>
                  <a:srgbClr val="000000"/>
                </a:solidFill>
                <a:effectLst/>
                <a:latin typeface="Consolas" panose="020B0609020204030204" pitchFamily="49" charset="0"/>
              </a:rPr>
              <a:t>:[</a:t>
            </a:r>
            <a:br>
              <a:rPr lang="en-US" sz="2400" dirty="0"/>
            </a:br>
            <a:r>
              <a:rPr lang="en-US" sz="2400" b="0" i="0" dirty="0">
                <a:solidFill>
                  <a:srgbClr val="000000"/>
                </a:solidFill>
                <a:effectLst/>
                <a:latin typeface="Consolas" panose="020B0609020204030204" pitchFamily="49" charset="0"/>
              </a:rPr>
              <a:t>  { </a:t>
            </a:r>
            <a:r>
              <a:rPr lang="en-US" sz="2400" b="0" i="0" dirty="0">
                <a:solidFill>
                  <a:srgbClr val="A52A2A"/>
                </a:solidFill>
                <a:effectLst/>
                <a:latin typeface="Consolas" panose="020B0609020204030204" pitchFamily="49" charset="0"/>
              </a:rPr>
              <a:t>"</a:t>
            </a:r>
            <a:r>
              <a:rPr lang="en-US" sz="2400" b="0" i="0" dirty="0" err="1">
                <a:solidFill>
                  <a:srgbClr val="A52A2A"/>
                </a:solidFill>
                <a:effectLst/>
                <a:latin typeface="Consolas" panose="020B0609020204030204" pitchFamily="49" charset="0"/>
              </a:rPr>
              <a:t>firstName</a:t>
            </a:r>
            <a:r>
              <a:rPr lang="en-US" sz="2400" b="0" i="0" dirty="0">
                <a:solidFill>
                  <a:srgbClr val="A52A2A"/>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"John"</a:t>
            </a:r>
            <a:r>
              <a:rPr lang="en-US" sz="2400" b="0" i="0" dirty="0">
                <a:solidFill>
                  <a:srgbClr val="000000"/>
                </a:solidFill>
                <a:effectLst/>
                <a:latin typeface="Consolas" panose="020B0609020204030204" pitchFamily="49" charset="0"/>
              </a:rPr>
              <a:t>, </a:t>
            </a:r>
            <a:r>
              <a:rPr lang="en-US" sz="2400" b="0" i="0" dirty="0">
                <a:solidFill>
                  <a:srgbClr val="A52A2A"/>
                </a:solidFill>
                <a:effectLst/>
                <a:latin typeface="Consolas" panose="020B0609020204030204" pitchFamily="49" charset="0"/>
              </a:rPr>
              <a:t>"</a:t>
            </a:r>
            <a:r>
              <a:rPr lang="en-US" sz="2400" b="0" i="0" dirty="0" err="1">
                <a:solidFill>
                  <a:srgbClr val="A52A2A"/>
                </a:solidFill>
                <a:effectLst/>
                <a:latin typeface="Consolas" panose="020B0609020204030204" pitchFamily="49" charset="0"/>
              </a:rPr>
              <a:t>lastName</a:t>
            </a:r>
            <a:r>
              <a:rPr lang="en-US" sz="2400" b="0" i="0" dirty="0">
                <a:solidFill>
                  <a:srgbClr val="A52A2A"/>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"Doe"</a:t>
            </a:r>
            <a:r>
              <a:rPr lang="en-US" sz="2400" b="0" i="0" dirty="0">
                <a:solidFill>
                  <a:srgbClr val="000000"/>
                </a:solidFill>
                <a:effectLst/>
                <a:latin typeface="Consolas" panose="020B0609020204030204" pitchFamily="49" charset="0"/>
              </a:rPr>
              <a:t> },</a:t>
            </a:r>
            <a:br>
              <a:rPr lang="en-US" sz="2400" dirty="0"/>
            </a:br>
            <a:r>
              <a:rPr lang="en-US" sz="2400" b="0" i="0" dirty="0">
                <a:solidFill>
                  <a:srgbClr val="000000"/>
                </a:solidFill>
                <a:effectLst/>
                <a:latin typeface="Consolas" panose="020B0609020204030204" pitchFamily="49" charset="0"/>
              </a:rPr>
              <a:t>  { </a:t>
            </a:r>
            <a:r>
              <a:rPr lang="en-US" sz="2400" b="0" i="0" dirty="0">
                <a:solidFill>
                  <a:srgbClr val="A52A2A"/>
                </a:solidFill>
                <a:effectLst/>
                <a:latin typeface="Consolas" panose="020B0609020204030204" pitchFamily="49" charset="0"/>
              </a:rPr>
              <a:t>"</a:t>
            </a:r>
            <a:r>
              <a:rPr lang="en-US" sz="2400" b="0" i="0" dirty="0" err="1">
                <a:solidFill>
                  <a:srgbClr val="A52A2A"/>
                </a:solidFill>
                <a:effectLst/>
                <a:latin typeface="Consolas" panose="020B0609020204030204" pitchFamily="49" charset="0"/>
              </a:rPr>
              <a:t>firstName</a:t>
            </a:r>
            <a:r>
              <a:rPr lang="en-US" sz="2400" b="0" i="0" dirty="0">
                <a:solidFill>
                  <a:srgbClr val="A52A2A"/>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"Anna"</a:t>
            </a:r>
            <a:r>
              <a:rPr lang="en-US" sz="2400" b="0" i="0" dirty="0">
                <a:solidFill>
                  <a:srgbClr val="000000"/>
                </a:solidFill>
                <a:effectLst/>
                <a:latin typeface="Consolas" panose="020B0609020204030204" pitchFamily="49" charset="0"/>
              </a:rPr>
              <a:t>, </a:t>
            </a:r>
            <a:r>
              <a:rPr lang="en-US" sz="2400" b="0" i="0" dirty="0">
                <a:solidFill>
                  <a:srgbClr val="A52A2A"/>
                </a:solidFill>
                <a:effectLst/>
                <a:latin typeface="Consolas" panose="020B0609020204030204" pitchFamily="49" charset="0"/>
              </a:rPr>
              <a:t>"</a:t>
            </a:r>
            <a:r>
              <a:rPr lang="en-US" sz="2400" b="0" i="0" dirty="0" err="1">
                <a:solidFill>
                  <a:srgbClr val="A52A2A"/>
                </a:solidFill>
                <a:effectLst/>
                <a:latin typeface="Consolas" panose="020B0609020204030204" pitchFamily="49" charset="0"/>
              </a:rPr>
              <a:t>lastName</a:t>
            </a:r>
            <a:r>
              <a:rPr lang="en-US" sz="2400" b="0" i="0" dirty="0">
                <a:solidFill>
                  <a:srgbClr val="A52A2A"/>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"Smith"</a:t>
            </a:r>
            <a:r>
              <a:rPr lang="en-US" sz="2400" b="0" i="0" dirty="0">
                <a:solidFill>
                  <a:srgbClr val="000000"/>
                </a:solidFill>
                <a:effectLst/>
                <a:latin typeface="Consolas" panose="020B0609020204030204" pitchFamily="49" charset="0"/>
              </a:rPr>
              <a:t> },</a:t>
            </a:r>
            <a:br>
              <a:rPr lang="en-US" sz="2400" dirty="0"/>
            </a:br>
            <a:r>
              <a:rPr lang="en-US" sz="2400" b="0" i="0" dirty="0">
                <a:solidFill>
                  <a:srgbClr val="000000"/>
                </a:solidFill>
                <a:effectLst/>
                <a:latin typeface="Consolas" panose="020B0609020204030204" pitchFamily="49" charset="0"/>
              </a:rPr>
              <a:t>  { </a:t>
            </a:r>
            <a:r>
              <a:rPr lang="en-US" sz="2400" b="0" i="0" dirty="0">
                <a:solidFill>
                  <a:srgbClr val="A52A2A"/>
                </a:solidFill>
                <a:effectLst/>
                <a:latin typeface="Consolas" panose="020B0609020204030204" pitchFamily="49" charset="0"/>
              </a:rPr>
              <a:t>"</a:t>
            </a:r>
            <a:r>
              <a:rPr lang="en-US" sz="2400" b="0" i="0" dirty="0" err="1">
                <a:solidFill>
                  <a:srgbClr val="A52A2A"/>
                </a:solidFill>
                <a:effectLst/>
                <a:latin typeface="Consolas" panose="020B0609020204030204" pitchFamily="49" charset="0"/>
              </a:rPr>
              <a:t>firstName</a:t>
            </a:r>
            <a:r>
              <a:rPr lang="en-US" sz="2400" b="0" i="0" dirty="0">
                <a:solidFill>
                  <a:srgbClr val="A52A2A"/>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"Peter"</a:t>
            </a:r>
            <a:r>
              <a:rPr lang="en-US" sz="2400" b="0" i="0" dirty="0">
                <a:solidFill>
                  <a:srgbClr val="000000"/>
                </a:solidFill>
                <a:effectLst/>
                <a:latin typeface="Consolas" panose="020B0609020204030204" pitchFamily="49" charset="0"/>
              </a:rPr>
              <a:t>, </a:t>
            </a:r>
            <a:r>
              <a:rPr lang="en-US" sz="2400" b="0" i="0" dirty="0">
                <a:solidFill>
                  <a:srgbClr val="A52A2A"/>
                </a:solidFill>
                <a:effectLst/>
                <a:latin typeface="Consolas" panose="020B0609020204030204" pitchFamily="49" charset="0"/>
              </a:rPr>
              <a:t>"</a:t>
            </a:r>
            <a:r>
              <a:rPr lang="en-US" sz="2400" b="0" i="0" dirty="0" err="1">
                <a:solidFill>
                  <a:srgbClr val="A52A2A"/>
                </a:solidFill>
                <a:effectLst/>
                <a:latin typeface="Consolas" panose="020B0609020204030204" pitchFamily="49" charset="0"/>
              </a:rPr>
              <a:t>lastName</a:t>
            </a:r>
            <a:r>
              <a:rPr lang="en-US" sz="2400" b="0" i="0" dirty="0">
                <a:solidFill>
                  <a:srgbClr val="A52A2A"/>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"Jones"</a:t>
            </a:r>
            <a:r>
              <a:rPr lang="en-US" sz="2400" b="0" i="0" dirty="0">
                <a:solidFill>
                  <a:srgbClr val="000000"/>
                </a:solidFill>
                <a:effectLst/>
                <a:latin typeface="Consolas" panose="020B0609020204030204" pitchFamily="49" charset="0"/>
              </a:rPr>
              <a:t> }</a:t>
            </a:r>
            <a:br>
              <a:rPr lang="en-US" sz="2400" dirty="0"/>
            </a:br>
            <a:r>
              <a:rPr lang="en-US" sz="2400" b="0" i="0" dirty="0">
                <a:solidFill>
                  <a:srgbClr val="000000"/>
                </a:solidFill>
                <a:effectLst/>
                <a:latin typeface="Consolas" panose="020B0609020204030204" pitchFamily="49" charset="0"/>
              </a:rPr>
              <a:t>]}</a:t>
            </a:r>
            <a:endParaRPr lang="en-US" sz="2400" b="0" i="0" dirty="0">
              <a:solidFill>
                <a:srgbClr val="090B6B"/>
              </a:solidFill>
              <a:effectLst/>
              <a:latin typeface="Consolas" panose="020B0609020204030204" pitchFamily="49" charset="0"/>
            </a:endParaRPr>
          </a:p>
          <a:p>
            <a:endParaRPr lang="en-US" sz="2400" dirty="0">
              <a:solidFill>
                <a:srgbClr val="090B6B"/>
              </a:solidFill>
              <a:latin typeface="Consolas" panose="020B0609020204030204" pitchFamily="49" charset="0"/>
              <a:ea typeface="Roboto" pitchFamily="2" charset="0"/>
            </a:endParaRPr>
          </a:p>
          <a:p>
            <a:r>
              <a:rPr lang="en-IN" sz="1600" dirty="0">
                <a:solidFill>
                  <a:srgbClr val="090B6B"/>
                </a:solidFill>
                <a:ea typeface="Roboto" pitchFamily="2" charset="0"/>
              </a:rPr>
              <a:t>Example taken from https://www.w3schools.com/js/js_json_xml.asp</a:t>
            </a:r>
          </a:p>
        </p:txBody>
      </p:sp>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465861"/>
            <a:ext cx="7022594" cy="707886"/>
          </a:xfrm>
          <a:prstGeom prst="rect">
            <a:avLst/>
          </a:prstGeom>
        </p:spPr>
        <p:txBody>
          <a:bodyPr wrap="square">
            <a:spAutoFit/>
          </a:bodyPr>
          <a:lstStyle/>
          <a:p>
            <a:r>
              <a:rPr lang="en-US" sz="4000" dirty="0">
                <a:solidFill>
                  <a:schemeClr val="bg1"/>
                </a:solidFill>
              </a:rPr>
              <a:t>JSON Example</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29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7ED0CC"/>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F08288-8D3D-4ADF-8D0C-EC31168E9F7E}"/>
              </a:ext>
            </a:extLst>
          </p:cNvPr>
          <p:cNvSpPr>
            <a:spLocks noChangeAspect="1"/>
          </p:cNvSpPr>
          <p:nvPr/>
        </p:nvSpPr>
        <p:spPr>
          <a:xfrm>
            <a:off x="896112" y="1051604"/>
            <a:ext cx="10387584" cy="5597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Rectangle 115">
            <a:extLst>
              <a:ext uri="{FF2B5EF4-FFF2-40B4-BE49-F238E27FC236}">
                <a16:creationId xmlns:a16="http://schemas.microsoft.com/office/drawing/2014/main" id="{12F6CAD9-13E0-438A-BC66-1E18E3D2B136}"/>
              </a:ext>
            </a:extLst>
          </p:cNvPr>
          <p:cNvSpPr/>
          <p:nvPr/>
        </p:nvSpPr>
        <p:spPr>
          <a:xfrm>
            <a:off x="1097280" y="1288798"/>
            <a:ext cx="9948672" cy="5878532"/>
          </a:xfrm>
          <a:prstGeom prst="rect">
            <a:avLst/>
          </a:prstGeom>
        </p:spPr>
        <p:txBody>
          <a:bodyPr wrap="square">
            <a:spAutoFit/>
          </a:bodyPr>
          <a:lstStyle/>
          <a:p>
            <a:r>
              <a:rPr lang="en-IN" sz="2350" dirty="0">
                <a:solidFill>
                  <a:srgbClr val="002B6A"/>
                </a:solidFill>
                <a:ea typeface="Roboto" pitchFamily="2" charset="0"/>
              </a:rPr>
              <a:t>SOAP is a communication protocol designed to communicate over the internet.</a:t>
            </a:r>
          </a:p>
          <a:p>
            <a:endParaRPr lang="en-IN" sz="2350" dirty="0">
              <a:solidFill>
                <a:srgbClr val="002B6A"/>
              </a:solidFill>
              <a:ea typeface="Roboto" pitchFamily="2" charset="0"/>
            </a:endParaRPr>
          </a:p>
          <a:p>
            <a:r>
              <a:rPr lang="en-IN" sz="2350" dirty="0">
                <a:solidFill>
                  <a:srgbClr val="002B6A"/>
                </a:solidFill>
                <a:ea typeface="Roboto" pitchFamily="2" charset="0"/>
              </a:rPr>
              <a:t>Can be used for XML messaging by extending HTTP.</a:t>
            </a:r>
          </a:p>
          <a:p>
            <a:endParaRPr lang="en-IN" sz="2350" dirty="0">
              <a:solidFill>
                <a:srgbClr val="002B6A"/>
              </a:solidFill>
              <a:ea typeface="Roboto" pitchFamily="2" charset="0"/>
            </a:endParaRPr>
          </a:p>
          <a:p>
            <a:r>
              <a:rPr lang="en-IN" sz="2350" dirty="0">
                <a:solidFill>
                  <a:srgbClr val="002B6A"/>
                </a:solidFill>
                <a:ea typeface="Roboto" pitchFamily="2" charset="0"/>
              </a:rPr>
              <a:t>Can exchange complete documents or call a remote procedure.</a:t>
            </a:r>
          </a:p>
          <a:p>
            <a:endParaRPr lang="en-IN" sz="2350" dirty="0">
              <a:solidFill>
                <a:srgbClr val="002B6A"/>
              </a:solidFill>
              <a:ea typeface="Roboto" pitchFamily="2" charset="0"/>
            </a:endParaRPr>
          </a:p>
          <a:p>
            <a:r>
              <a:rPr lang="en-IN" sz="2350" dirty="0">
                <a:solidFill>
                  <a:srgbClr val="002B6A"/>
                </a:solidFill>
                <a:ea typeface="Roboto" pitchFamily="2" charset="0"/>
              </a:rPr>
              <a:t>SOAP is language independent and it can run on any platform (platform independent)</a:t>
            </a:r>
          </a:p>
          <a:p>
            <a:endParaRPr lang="en-IN" sz="2350" dirty="0">
              <a:solidFill>
                <a:srgbClr val="002B6A"/>
              </a:solidFill>
              <a:ea typeface="Roboto" pitchFamily="2" charset="0"/>
            </a:endParaRPr>
          </a:p>
          <a:p>
            <a:r>
              <a:rPr lang="en-IN" sz="2350" dirty="0">
                <a:solidFill>
                  <a:srgbClr val="002B6A"/>
                </a:solidFill>
                <a:ea typeface="Roboto" pitchFamily="2" charset="0"/>
              </a:rPr>
              <a:t>SOAP can help define what information is sent and how.</a:t>
            </a:r>
          </a:p>
          <a:p>
            <a:endParaRPr lang="en-IN" sz="2350" dirty="0">
              <a:solidFill>
                <a:srgbClr val="002B6A"/>
              </a:solidFill>
              <a:ea typeface="Roboto" pitchFamily="2" charset="0"/>
            </a:endParaRPr>
          </a:p>
          <a:p>
            <a:r>
              <a:rPr lang="en-IN" sz="2350" dirty="0">
                <a:solidFill>
                  <a:srgbClr val="002B6A"/>
                </a:solidFill>
                <a:ea typeface="Roboto" pitchFamily="2" charset="0"/>
              </a:rPr>
              <a:t>It can connect to the client’s application to remote services and can invoke remote methods.</a:t>
            </a:r>
          </a:p>
          <a:p>
            <a:endParaRPr lang="en-IN" sz="2350" dirty="0">
              <a:solidFill>
                <a:srgbClr val="002B6A"/>
              </a:solidFill>
              <a:ea typeface="Roboto" pitchFamily="2" charset="0"/>
            </a:endParaRPr>
          </a:p>
          <a:p>
            <a:endParaRPr lang="en-IN" sz="2350" dirty="0">
              <a:solidFill>
                <a:srgbClr val="002B6A"/>
              </a:solidFill>
              <a:ea typeface="Roboto" pitchFamily="2" charset="0"/>
            </a:endParaRPr>
          </a:p>
        </p:txBody>
      </p:sp>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596902"/>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257315"/>
            <a:ext cx="7022594" cy="707886"/>
          </a:xfrm>
          <a:prstGeom prst="rect">
            <a:avLst/>
          </a:prstGeom>
        </p:spPr>
        <p:txBody>
          <a:bodyPr wrap="square">
            <a:spAutoFit/>
          </a:bodyPr>
          <a:lstStyle/>
          <a:p>
            <a:r>
              <a:rPr lang="en-US" sz="4000" dirty="0">
                <a:solidFill>
                  <a:schemeClr val="bg1"/>
                </a:solidFill>
              </a:rPr>
              <a:t>SOAP Characteristics</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022869"/>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809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7ED0CC"/>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31C5A7-D90D-4FB9-B280-9BF2E244112D}"/>
              </a:ext>
            </a:extLst>
          </p:cNvPr>
          <p:cNvSpPr>
            <a:spLocks noChangeAspect="1"/>
          </p:cNvSpPr>
          <p:nvPr/>
        </p:nvSpPr>
        <p:spPr>
          <a:xfrm>
            <a:off x="896112" y="1051604"/>
            <a:ext cx="10387584" cy="5597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Rectangle 115">
            <a:extLst>
              <a:ext uri="{FF2B5EF4-FFF2-40B4-BE49-F238E27FC236}">
                <a16:creationId xmlns:a16="http://schemas.microsoft.com/office/drawing/2014/main" id="{12F6CAD9-13E0-438A-BC66-1E18E3D2B136}"/>
              </a:ext>
            </a:extLst>
          </p:cNvPr>
          <p:cNvSpPr/>
          <p:nvPr/>
        </p:nvSpPr>
        <p:spPr>
          <a:xfrm>
            <a:off x="1115568" y="1517320"/>
            <a:ext cx="9948672" cy="5632311"/>
          </a:xfrm>
          <a:prstGeom prst="rect">
            <a:avLst/>
          </a:prstGeom>
        </p:spPr>
        <p:txBody>
          <a:bodyPr wrap="square">
            <a:spAutoFit/>
          </a:bodyPr>
          <a:lstStyle/>
          <a:p>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employees</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employee</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err="1">
                <a:solidFill>
                  <a:srgbClr val="A52A2A"/>
                </a:solidFill>
                <a:effectLst/>
                <a:latin typeface="Consolas" panose="020B0609020204030204" pitchFamily="49" charset="0"/>
              </a:rPr>
              <a:t>firstName</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John</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a:t>
            </a:r>
            <a:r>
              <a:rPr lang="en-US" sz="2400" b="0" i="0" dirty="0" err="1">
                <a:solidFill>
                  <a:srgbClr val="A52A2A"/>
                </a:solidFill>
                <a:effectLst/>
                <a:latin typeface="Consolas" panose="020B0609020204030204" pitchFamily="49" charset="0"/>
              </a:rPr>
              <a:t>firstName</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err="1">
                <a:solidFill>
                  <a:srgbClr val="A52A2A"/>
                </a:solidFill>
                <a:effectLst/>
                <a:latin typeface="Consolas" panose="020B0609020204030204" pitchFamily="49" charset="0"/>
              </a:rPr>
              <a:t>lastName</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Doe</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a:t>
            </a:r>
            <a:r>
              <a:rPr lang="en-US" sz="2400" b="0" i="0" dirty="0" err="1">
                <a:solidFill>
                  <a:srgbClr val="A52A2A"/>
                </a:solidFill>
                <a:effectLst/>
                <a:latin typeface="Consolas" panose="020B0609020204030204" pitchFamily="49" charset="0"/>
              </a:rPr>
              <a:t>lastName</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/employee</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employee</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err="1">
                <a:solidFill>
                  <a:srgbClr val="A52A2A"/>
                </a:solidFill>
                <a:effectLst/>
                <a:latin typeface="Consolas" panose="020B0609020204030204" pitchFamily="49" charset="0"/>
              </a:rPr>
              <a:t>firstName</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Anna</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a:t>
            </a:r>
            <a:r>
              <a:rPr lang="en-US" sz="2400" b="0" i="0" dirty="0" err="1">
                <a:solidFill>
                  <a:srgbClr val="A52A2A"/>
                </a:solidFill>
                <a:effectLst/>
                <a:latin typeface="Consolas" panose="020B0609020204030204" pitchFamily="49" charset="0"/>
              </a:rPr>
              <a:t>firstName</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err="1">
                <a:solidFill>
                  <a:srgbClr val="A52A2A"/>
                </a:solidFill>
                <a:effectLst/>
                <a:latin typeface="Consolas" panose="020B0609020204030204" pitchFamily="49" charset="0"/>
              </a:rPr>
              <a:t>lastName</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Smith</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a:t>
            </a:r>
            <a:r>
              <a:rPr lang="en-US" sz="2400" b="0" i="0" dirty="0" err="1">
                <a:solidFill>
                  <a:srgbClr val="A52A2A"/>
                </a:solidFill>
                <a:effectLst/>
                <a:latin typeface="Consolas" panose="020B0609020204030204" pitchFamily="49" charset="0"/>
              </a:rPr>
              <a:t>lastName</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/employee</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employee</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err="1">
                <a:solidFill>
                  <a:srgbClr val="A52A2A"/>
                </a:solidFill>
                <a:effectLst/>
                <a:latin typeface="Consolas" panose="020B0609020204030204" pitchFamily="49" charset="0"/>
              </a:rPr>
              <a:t>firstName</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Peter</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a:t>
            </a:r>
            <a:r>
              <a:rPr lang="en-US" sz="2400" b="0" i="0" dirty="0" err="1">
                <a:solidFill>
                  <a:srgbClr val="A52A2A"/>
                </a:solidFill>
                <a:effectLst/>
                <a:latin typeface="Consolas" panose="020B0609020204030204" pitchFamily="49" charset="0"/>
              </a:rPr>
              <a:t>firstName</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err="1">
                <a:solidFill>
                  <a:srgbClr val="A52A2A"/>
                </a:solidFill>
                <a:effectLst/>
                <a:latin typeface="Consolas" panose="020B0609020204030204" pitchFamily="49" charset="0"/>
              </a:rPr>
              <a:t>lastName</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Jones</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a:t>
            </a:r>
            <a:r>
              <a:rPr lang="en-US" sz="2400" b="0" i="0" dirty="0" err="1">
                <a:solidFill>
                  <a:srgbClr val="A52A2A"/>
                </a:solidFill>
                <a:effectLst/>
                <a:latin typeface="Consolas" panose="020B0609020204030204" pitchFamily="49" charset="0"/>
              </a:rPr>
              <a:t>lastName</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00"/>
                </a:solidFill>
                <a:effectLst/>
                <a:latin typeface="Consolas" panose="020B0609020204030204" pitchFamily="49" charset="0"/>
              </a:rPr>
              <a:t>  </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/employee</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/employees</a:t>
            </a:r>
            <a:r>
              <a:rPr lang="en-US" sz="2400" b="0" i="0" dirty="0">
                <a:solidFill>
                  <a:srgbClr val="0000CD"/>
                </a:solidFill>
                <a:effectLst/>
                <a:latin typeface="Consolas" panose="020B0609020204030204" pitchFamily="49" charset="0"/>
              </a:rPr>
              <a:t>&gt;</a:t>
            </a:r>
          </a:p>
          <a:p>
            <a:endParaRPr lang="en-US" sz="2400" dirty="0">
              <a:solidFill>
                <a:srgbClr val="0000CD"/>
              </a:solidFill>
              <a:latin typeface="Consolas" panose="020B0609020204030204" pitchFamily="49" charset="0"/>
              <a:ea typeface="Roboto" pitchFamily="2" charset="0"/>
            </a:endParaRPr>
          </a:p>
          <a:p>
            <a:r>
              <a:rPr lang="en-IN" sz="1600" dirty="0">
                <a:solidFill>
                  <a:schemeClr val="bg1"/>
                </a:solidFill>
                <a:ea typeface="Roboto" pitchFamily="2" charset="0"/>
              </a:rPr>
              <a:t>Example taken from https://www.w3schools.com/js/js_json_xml.asp</a:t>
            </a:r>
          </a:p>
          <a:p>
            <a:endParaRPr lang="en-IN" sz="2400" dirty="0">
              <a:solidFill>
                <a:schemeClr val="bg1"/>
              </a:solidFill>
              <a:ea typeface="Roboto" pitchFamily="2" charset="0"/>
            </a:endParaRPr>
          </a:p>
        </p:txBody>
      </p:sp>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43582" y="465861"/>
            <a:ext cx="7022594" cy="707886"/>
          </a:xfrm>
          <a:prstGeom prst="rect">
            <a:avLst/>
          </a:prstGeom>
        </p:spPr>
        <p:txBody>
          <a:bodyPr wrap="square">
            <a:spAutoFit/>
          </a:bodyPr>
          <a:lstStyle/>
          <a:p>
            <a:r>
              <a:rPr lang="en-US" sz="4000" dirty="0">
                <a:solidFill>
                  <a:schemeClr val="bg1"/>
                </a:solidFill>
              </a:rPr>
              <a:t>XML Example</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412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5000">
              <a:srgbClr val="1FB0C3"/>
            </a:gs>
            <a:gs pos="100000">
              <a:srgbClr val="60B3BD"/>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12F6CAD9-13E0-438A-BC66-1E18E3D2B136}"/>
              </a:ext>
            </a:extLst>
          </p:cNvPr>
          <p:cNvSpPr/>
          <p:nvPr/>
        </p:nvSpPr>
        <p:spPr>
          <a:xfrm>
            <a:off x="1353312" y="1964965"/>
            <a:ext cx="9473184" cy="4427174"/>
          </a:xfrm>
          <a:prstGeom prst="rect">
            <a:avLst/>
          </a:prstGeom>
        </p:spPr>
        <p:txBody>
          <a:bodyPr wrap="square">
            <a:spAutoFit/>
          </a:bodyPr>
          <a:lstStyle/>
          <a:p>
            <a:pPr>
              <a:lnSpc>
                <a:spcPct val="200000"/>
              </a:lnSpc>
            </a:pPr>
            <a:r>
              <a:rPr lang="en-IN" sz="2400" dirty="0">
                <a:solidFill>
                  <a:schemeClr val="bg1"/>
                </a:solidFill>
                <a:ea typeface="Roboto" pitchFamily="2" charset="0"/>
              </a:rPr>
              <a:t>SOAP is a protocol – which means a set of rules. JSON is an object.</a:t>
            </a:r>
          </a:p>
          <a:p>
            <a:pPr>
              <a:lnSpc>
                <a:spcPct val="200000"/>
              </a:lnSpc>
            </a:pPr>
            <a:r>
              <a:rPr lang="en-IN" sz="2400" dirty="0">
                <a:solidFill>
                  <a:schemeClr val="bg1"/>
                </a:solidFill>
                <a:ea typeface="Roboto" pitchFamily="2" charset="0"/>
              </a:rPr>
              <a:t>SOAP can use JSON for communication but the opposite is not possible.</a:t>
            </a:r>
          </a:p>
          <a:p>
            <a:pPr>
              <a:lnSpc>
                <a:spcPct val="200000"/>
              </a:lnSpc>
            </a:pPr>
            <a:r>
              <a:rPr lang="en-IN" sz="2400" dirty="0">
                <a:solidFill>
                  <a:schemeClr val="bg1"/>
                </a:solidFill>
                <a:ea typeface="Roboto" pitchFamily="2" charset="0"/>
              </a:rPr>
              <a:t>SOAP uses XML format whereas JSON uses a key / value pair.</a:t>
            </a:r>
          </a:p>
          <a:p>
            <a:pPr>
              <a:lnSpc>
                <a:spcPct val="200000"/>
              </a:lnSpc>
            </a:pPr>
            <a:r>
              <a:rPr lang="en-IN" sz="2400" dirty="0">
                <a:solidFill>
                  <a:schemeClr val="bg1"/>
                </a:solidFill>
                <a:ea typeface="Roboto" pitchFamily="2" charset="0"/>
              </a:rPr>
              <a:t>In SOAP the error message can be declared but the same is not possible with JSON.</a:t>
            </a:r>
          </a:p>
          <a:p>
            <a:pPr>
              <a:lnSpc>
                <a:spcPct val="200000"/>
              </a:lnSpc>
            </a:pPr>
            <a:endParaRPr lang="en-IN" sz="2400" dirty="0">
              <a:solidFill>
                <a:schemeClr val="bg1"/>
              </a:solidFill>
              <a:ea typeface="Roboto" pitchFamily="2" charset="0"/>
            </a:endParaRPr>
          </a:p>
        </p:txBody>
      </p:sp>
      <p:sp>
        <p:nvSpPr>
          <p:cNvPr id="3" name="Rectangle 2">
            <a:extLst>
              <a:ext uri="{FF2B5EF4-FFF2-40B4-BE49-F238E27FC236}">
                <a16:creationId xmlns:a16="http://schemas.microsoft.com/office/drawing/2014/main" id="{F503D321-0E0B-4499-B8EC-A9B07D536BD4}"/>
              </a:ext>
            </a:extLst>
          </p:cNvPr>
          <p:cNvSpPr>
            <a:spLocks noChangeAspect="1"/>
          </p:cNvSpPr>
          <p:nvPr/>
        </p:nvSpPr>
        <p:spPr>
          <a:xfrm rot="16200000">
            <a:off x="5663926" y="-4388356"/>
            <a:ext cx="851956" cy="10387584"/>
          </a:xfrm>
          <a:prstGeom prst="rect">
            <a:avLst/>
          </a:prstGeom>
          <a:solidFill>
            <a:srgbClr val="1D9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4400" b="1" dirty="0">
              <a:solidFill>
                <a:srgbClr val="002B6A"/>
              </a:solidFill>
            </a:endParaRPr>
          </a:p>
        </p:txBody>
      </p:sp>
      <p:sp>
        <p:nvSpPr>
          <p:cNvPr id="5" name="Rectangle 4">
            <a:extLst>
              <a:ext uri="{FF2B5EF4-FFF2-40B4-BE49-F238E27FC236}">
                <a16:creationId xmlns:a16="http://schemas.microsoft.com/office/drawing/2014/main" id="{EB18859E-60D7-49D3-AF1A-C0CE3FECCAEA}"/>
              </a:ext>
            </a:extLst>
          </p:cNvPr>
          <p:cNvSpPr>
            <a:spLocks noChangeAspect="1"/>
          </p:cNvSpPr>
          <p:nvPr/>
        </p:nvSpPr>
        <p:spPr>
          <a:xfrm>
            <a:off x="1207006" y="465861"/>
            <a:ext cx="10076690" cy="707886"/>
          </a:xfrm>
          <a:prstGeom prst="rect">
            <a:avLst/>
          </a:prstGeom>
        </p:spPr>
        <p:txBody>
          <a:bodyPr wrap="square">
            <a:spAutoFit/>
          </a:bodyPr>
          <a:lstStyle/>
          <a:p>
            <a:r>
              <a:rPr lang="en-US" sz="4000" dirty="0">
                <a:solidFill>
                  <a:schemeClr val="bg1"/>
                </a:solidFill>
              </a:rPr>
              <a:t>Key differences between JSON  and SOAP</a:t>
            </a:r>
            <a:endParaRPr lang="en-IN" sz="4000" dirty="0">
              <a:solidFill>
                <a:schemeClr val="bg1"/>
              </a:solidFill>
              <a:latin typeface="Signika Negative" panose="02010003020600000004" pitchFamily="2" charset="0"/>
              <a:ea typeface="Roboto" pitchFamily="2" charset="0"/>
              <a:cs typeface="Microsoft New Tai Lue" panose="020B0502040204020203" pitchFamily="34" charset="0"/>
            </a:endParaRPr>
          </a:p>
        </p:txBody>
      </p:sp>
      <p:cxnSp>
        <p:nvCxnSpPr>
          <p:cNvPr id="10" name="Straight Connector 9">
            <a:extLst>
              <a:ext uri="{FF2B5EF4-FFF2-40B4-BE49-F238E27FC236}">
                <a16:creationId xmlns:a16="http://schemas.microsoft.com/office/drawing/2014/main" id="{704EBBD7-2992-45B0-9B41-E4D2FE47EBD8}"/>
              </a:ext>
            </a:extLst>
          </p:cNvPr>
          <p:cNvCxnSpPr>
            <a:cxnSpLocks/>
          </p:cNvCxnSpPr>
          <p:nvPr/>
        </p:nvCxnSpPr>
        <p:spPr>
          <a:xfrm>
            <a:off x="896112" y="1231415"/>
            <a:ext cx="10387584" cy="0"/>
          </a:xfrm>
          <a:prstGeom prst="line">
            <a:avLst/>
          </a:prstGeom>
          <a:ln w="57150">
            <a:solidFill>
              <a:srgbClr val="090B6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558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
      <a:majorFont>
        <a:latin typeface="Viga"/>
        <a:ea typeface=""/>
        <a:cs typeface=""/>
      </a:majorFont>
      <a:minorFont>
        <a:latin typeface="Signika Negativ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1284</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Consolas</vt:lpstr>
      <vt:lpstr>SFMono-Medium</vt:lpstr>
      <vt:lpstr>Signika Negative</vt:lpstr>
      <vt:lpstr>Viga</vt:lpstr>
      <vt:lpstr>Office Theme</vt:lpstr>
      <vt:lpstr>JSON APIs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INKPPT Adobe</dc:creator>
  <cp:lastModifiedBy>Wendy Leon</cp:lastModifiedBy>
  <cp:revision>275</cp:revision>
  <dcterms:created xsi:type="dcterms:W3CDTF">2018-09-08T07:02:11Z</dcterms:created>
  <dcterms:modified xsi:type="dcterms:W3CDTF">2020-11-07T04:59:53Z</dcterms:modified>
</cp:coreProperties>
</file>