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74" r:id="rId3"/>
    <p:sldId id="262" r:id="rId4"/>
    <p:sldId id="265" r:id="rId5"/>
    <p:sldId id="298" r:id="rId6"/>
    <p:sldId id="260" r:id="rId7"/>
    <p:sldId id="264" r:id="rId8"/>
    <p:sldId id="299" r:id="rId9"/>
    <p:sldId id="300" r:id="rId10"/>
    <p:sldId id="301" r:id="rId11"/>
    <p:sldId id="302" r:id="rId12"/>
    <p:sldId id="303" r:id="rId13"/>
  </p:sldIdLst>
  <p:sldSz cx="9144000" cy="5143500" type="screen16x9"/>
  <p:notesSz cx="6858000" cy="9144000"/>
  <p:embeddedFontLst>
    <p:embeddedFont>
      <p:font typeface="Righteous" panose="020B0604020202020204" charset="0"/>
      <p:regular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  <p:embeddedFont>
      <p:font typeface="Squad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73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01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709524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57095241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73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4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4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5203001" y="3873044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Wendy Leon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Assignment 6.2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CFC47-6D27-450F-A7C7-0C2AE8014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75500" y="3687019"/>
            <a:ext cx="6393000" cy="670500"/>
          </a:xfrm>
        </p:spPr>
        <p:txBody>
          <a:bodyPr/>
          <a:lstStyle/>
          <a:p>
            <a:r>
              <a:rPr lang="en-US" dirty="0"/>
              <a:t>Hypermedia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1"/>
          <p:cNvSpPr txBox="1">
            <a:spLocks noGrp="1"/>
          </p:cNvSpPr>
          <p:nvPr>
            <p:ph type="ctrTitle"/>
          </p:nvPr>
        </p:nvSpPr>
        <p:spPr>
          <a:xfrm flipH="1">
            <a:off x="503750" y="2036474"/>
            <a:ext cx="1909812" cy="53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Create a Profile</a:t>
            </a:r>
            <a:endParaRPr dirty="0"/>
          </a:p>
        </p:txBody>
      </p:sp>
      <p:cxnSp>
        <p:nvCxnSpPr>
          <p:cNvPr id="705" name="Google Shape;705;p61"/>
          <p:cNvCxnSpPr>
            <a:cxnSpLocks/>
          </p:cNvCxnSpPr>
          <p:nvPr/>
        </p:nvCxnSpPr>
        <p:spPr>
          <a:xfrm>
            <a:off x="2646902" y="511487"/>
            <a:ext cx="0" cy="4120525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90D3FF-9748-4E9C-A352-ECD285F737EF}"/>
              </a:ext>
            </a:extLst>
          </p:cNvPr>
          <p:cNvSpPr txBox="1"/>
          <p:nvPr/>
        </p:nvSpPr>
        <p:spPr>
          <a:xfrm>
            <a:off x="3024622" y="2094695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ALPS Profile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&lt;link </a:t>
            </a:r>
            <a:r>
              <a:rPr lang="en-US" dirty="0" err="1">
                <a:solidFill>
                  <a:schemeClr val="bg2"/>
                </a:solidFill>
              </a:rPr>
              <a:t>rel</a:t>
            </a:r>
            <a:r>
              <a:rPr lang="en-US" dirty="0">
                <a:solidFill>
                  <a:schemeClr val="bg2"/>
                </a:solidFill>
              </a:rPr>
              <a:t>=“profile” </a:t>
            </a:r>
            <a:r>
              <a:rPr lang="en-US" dirty="0" err="1">
                <a:solidFill>
                  <a:schemeClr val="bg2"/>
                </a:solidFill>
              </a:rPr>
              <a:t>href</a:t>
            </a:r>
            <a:r>
              <a:rPr lang="en-US" dirty="0">
                <a:solidFill>
                  <a:schemeClr val="bg2"/>
                </a:solidFill>
              </a:rPr>
              <a:t>=http://schema.org/Person&gt;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&lt;link </a:t>
            </a:r>
            <a:r>
              <a:rPr lang="en-US" dirty="0" err="1">
                <a:solidFill>
                  <a:schemeClr val="bg2"/>
                </a:solidFill>
              </a:rPr>
              <a:t>rel</a:t>
            </a:r>
            <a:r>
              <a:rPr lang="en-US" dirty="0">
                <a:solidFill>
                  <a:schemeClr val="bg2"/>
                </a:solidFill>
              </a:rPr>
              <a:t>=“profile” </a:t>
            </a:r>
            <a:r>
              <a:rPr lang="en-US" dirty="0" err="1">
                <a:solidFill>
                  <a:schemeClr val="bg2"/>
                </a:solidFill>
              </a:rPr>
              <a:t>href</a:t>
            </a:r>
            <a:r>
              <a:rPr lang="en-US" dirty="0">
                <a:solidFill>
                  <a:schemeClr val="bg2"/>
                </a:solidFill>
              </a:rPr>
              <a:t>=http://schema.org/</a:t>
            </a:r>
            <a:r>
              <a:rPr lang="en-US" dirty="0" err="1">
                <a:solidFill>
                  <a:schemeClr val="bg2"/>
                </a:solidFill>
              </a:rPr>
              <a:t>PostalAddress</a:t>
            </a:r>
            <a:r>
              <a:rPr lang="en-US" dirty="0">
                <a:solidFill>
                  <a:schemeClr val="bg2"/>
                </a:solidFill>
              </a:rPr>
              <a:t>”&gt;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&lt;link </a:t>
            </a:r>
            <a:r>
              <a:rPr lang="en-US" dirty="0" err="1">
                <a:solidFill>
                  <a:schemeClr val="bg2"/>
                </a:solidFill>
              </a:rPr>
              <a:t>rel</a:t>
            </a:r>
            <a:r>
              <a:rPr lang="en-US" dirty="0">
                <a:solidFill>
                  <a:schemeClr val="bg2"/>
                </a:solidFill>
              </a:rPr>
              <a:t>=“profile” </a:t>
            </a:r>
            <a:r>
              <a:rPr lang="en-US" dirty="0" err="1">
                <a:solidFill>
                  <a:schemeClr val="bg2"/>
                </a:solidFill>
              </a:rPr>
              <a:t>href</a:t>
            </a:r>
            <a:r>
              <a:rPr lang="en-US" dirty="0">
                <a:solidFill>
                  <a:schemeClr val="bg2"/>
                </a:solidFill>
              </a:rPr>
              <a:t>=http://schema.org/Property”&gt;</a:t>
            </a:r>
          </a:p>
        </p:txBody>
      </p:sp>
    </p:spTree>
    <p:extLst>
      <p:ext uri="{BB962C8B-B14F-4D97-AF65-F5344CB8AC3E}">
        <p14:creationId xmlns:p14="http://schemas.microsoft.com/office/powerpoint/2010/main" val="192579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1"/>
          <p:cNvSpPr txBox="1">
            <a:spLocks noGrp="1"/>
          </p:cNvSpPr>
          <p:nvPr>
            <p:ph type="ctrTitle"/>
          </p:nvPr>
        </p:nvSpPr>
        <p:spPr>
          <a:xfrm flipH="1">
            <a:off x="503750" y="2036474"/>
            <a:ext cx="3033534" cy="53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Coding &amp;</a:t>
            </a:r>
            <a:br>
              <a:rPr lang="es" dirty="0"/>
            </a:br>
            <a:r>
              <a:rPr lang="es" dirty="0"/>
              <a:t>Implementation</a:t>
            </a:r>
            <a:endParaRPr dirty="0"/>
          </a:p>
        </p:txBody>
      </p:sp>
      <p:cxnSp>
        <p:nvCxnSpPr>
          <p:cNvPr id="705" name="Google Shape;705;p61"/>
          <p:cNvCxnSpPr>
            <a:cxnSpLocks/>
          </p:cNvCxnSpPr>
          <p:nvPr/>
        </p:nvCxnSpPr>
        <p:spPr>
          <a:xfrm>
            <a:off x="3585365" y="511486"/>
            <a:ext cx="0" cy="4120525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90D3FF-9748-4E9C-A352-ECD285F737EF}"/>
              </a:ext>
            </a:extLst>
          </p:cNvPr>
          <p:cNvSpPr txBox="1"/>
          <p:nvPr/>
        </p:nvSpPr>
        <p:spPr>
          <a:xfrm>
            <a:off x="3899943" y="2571748"/>
            <a:ext cx="3582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Coding and Code Implementation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9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1"/>
          <p:cNvSpPr txBox="1">
            <a:spLocks noGrp="1"/>
          </p:cNvSpPr>
          <p:nvPr>
            <p:ph type="ctrTitle"/>
          </p:nvPr>
        </p:nvSpPr>
        <p:spPr>
          <a:xfrm flipH="1">
            <a:off x="503750" y="2036474"/>
            <a:ext cx="3033534" cy="53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References</a:t>
            </a:r>
            <a:endParaRPr dirty="0"/>
          </a:p>
        </p:txBody>
      </p:sp>
      <p:cxnSp>
        <p:nvCxnSpPr>
          <p:cNvPr id="705" name="Google Shape;705;p61"/>
          <p:cNvCxnSpPr>
            <a:cxnSpLocks/>
          </p:cNvCxnSpPr>
          <p:nvPr/>
        </p:nvCxnSpPr>
        <p:spPr>
          <a:xfrm>
            <a:off x="3585365" y="511486"/>
            <a:ext cx="0" cy="4120525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90D3FF-9748-4E9C-A352-ECD285F737EF}"/>
              </a:ext>
            </a:extLst>
          </p:cNvPr>
          <p:cNvSpPr txBox="1"/>
          <p:nvPr/>
        </p:nvSpPr>
        <p:spPr>
          <a:xfrm>
            <a:off x="4020258" y="2036474"/>
            <a:ext cx="44980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5000"/>
                  </a:schemeClr>
                </a:solidFill>
                <a:effectLst/>
              </a:rPr>
              <a:t>Richardson, L., &amp; </a:t>
            </a:r>
            <a:r>
              <a:rPr lang="en-US" dirty="0" err="1">
                <a:solidFill>
                  <a:schemeClr val="bg2">
                    <a:lumMod val="95000"/>
                  </a:schemeClr>
                </a:solidFill>
                <a:effectLst/>
              </a:rPr>
              <a:t>Amudsen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  <a:effectLst/>
              </a:rPr>
              <a:t>, M. (2015). Chapter 9 - The Design Procedure. In </a:t>
            </a:r>
            <a:r>
              <a:rPr lang="en-US" i="1" dirty="0">
                <a:solidFill>
                  <a:schemeClr val="bg2">
                    <a:lumMod val="95000"/>
                  </a:schemeClr>
                </a:solidFill>
                <a:effectLst/>
              </a:rPr>
              <a:t>RESTful Web APIs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  <a:effectLst/>
              </a:rPr>
              <a:t>. Sebastopol, CA: O'Reilly Media.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5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1"/>
          <p:cNvSpPr txBox="1">
            <a:spLocks noGrp="1"/>
          </p:cNvSpPr>
          <p:nvPr>
            <p:ph type="ctrTitle"/>
          </p:nvPr>
        </p:nvSpPr>
        <p:spPr>
          <a:xfrm flipH="1">
            <a:off x="1362074" y="2304112"/>
            <a:ext cx="1909812" cy="53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Backstory</a:t>
            </a:r>
            <a:endParaRPr dirty="0"/>
          </a:p>
        </p:txBody>
      </p:sp>
      <p:cxnSp>
        <p:nvCxnSpPr>
          <p:cNvPr id="705" name="Google Shape;705;p61"/>
          <p:cNvCxnSpPr>
            <a:cxnSpLocks/>
          </p:cNvCxnSpPr>
          <p:nvPr/>
        </p:nvCxnSpPr>
        <p:spPr>
          <a:xfrm>
            <a:off x="3465050" y="594350"/>
            <a:ext cx="0" cy="4120525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4C6281-0E29-4F32-8669-E535637E0C92}"/>
              </a:ext>
            </a:extLst>
          </p:cNvPr>
          <p:cNvSpPr txBox="1"/>
          <p:nvPr/>
        </p:nvSpPr>
        <p:spPr>
          <a:xfrm>
            <a:off x="3658214" y="723900"/>
            <a:ext cx="359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Beach Bum – Bike Rentals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0D3FF-9748-4E9C-A352-ECD285F737EF}"/>
              </a:ext>
            </a:extLst>
          </p:cNvPr>
          <p:cNvSpPr txBox="1"/>
          <p:nvPr/>
        </p:nvSpPr>
        <p:spPr>
          <a:xfrm>
            <a:off x="3658215" y="1209675"/>
            <a:ext cx="4419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Beach Bum rents bikes to both local and tourists on different beaches in the South Florida area. They advertise on Social Media websites through local organic search.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With more people going online to search for goods and services as well as booking services online at a time that is convenient for them in a time effective way.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They discovered the need to have an API built to book bike rental services and as well as supporting information.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information will be called from our affiliate agent platforms.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1854907" y="1875735"/>
            <a:ext cx="1948934" cy="2000238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9"/>
          <p:cNvSpPr/>
          <p:nvPr/>
        </p:nvSpPr>
        <p:spPr>
          <a:xfrm rot="5400000">
            <a:off x="3692793" y="1655575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1679024" y="2432149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Cost</a:t>
            </a:r>
            <a:endParaRPr dirty="0"/>
          </a:p>
        </p:txBody>
      </p:sp>
      <p:sp>
        <p:nvSpPr>
          <p:cNvPr id="375" name="Google Shape;375;p49"/>
          <p:cNvSpPr txBox="1">
            <a:spLocks noGrp="1"/>
          </p:cNvSpPr>
          <p:nvPr>
            <p:ph type="ctrTitle" idx="4"/>
          </p:nvPr>
        </p:nvSpPr>
        <p:spPr>
          <a:xfrm>
            <a:off x="3829593" y="2272905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Competitive Edge</a:t>
            </a:r>
            <a:endParaRPr dirty="0"/>
          </a:p>
        </p:txBody>
      </p:sp>
      <p:sp>
        <p:nvSpPr>
          <p:cNvPr id="376" name="Google Shape;376;p49"/>
          <p:cNvSpPr txBox="1">
            <a:spLocks noGrp="1"/>
          </p:cNvSpPr>
          <p:nvPr>
            <p:ph type="subTitle" idx="1"/>
          </p:nvPr>
        </p:nvSpPr>
        <p:spPr>
          <a:xfrm>
            <a:off x="1786574" y="269794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We are estimating $80,000 in fees to get the API developed.</a:t>
            </a:r>
            <a:endParaRPr sz="1200"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2"/>
          </p:nvPr>
        </p:nvSpPr>
        <p:spPr>
          <a:xfrm>
            <a:off x="3979724" y="2412400"/>
            <a:ext cx="2085600" cy="158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Being able to share bike availability on real time while allowing customers to book on-line, anytime, anywhere – will increase rentals, help expand our territory and increase our bottom line.</a:t>
            </a:r>
          </a:p>
        </p:txBody>
      </p:sp>
      <p:sp>
        <p:nvSpPr>
          <p:cNvPr id="9" name="Google Shape;371;p49">
            <a:extLst>
              <a:ext uri="{FF2B5EF4-FFF2-40B4-BE49-F238E27FC236}">
                <a16:creationId xmlns:a16="http://schemas.microsoft.com/office/drawing/2014/main" id="{187298D4-4C13-4E72-9730-5BA48C9321AF}"/>
              </a:ext>
            </a:extLst>
          </p:cNvPr>
          <p:cNvSpPr/>
          <p:nvPr/>
        </p:nvSpPr>
        <p:spPr>
          <a:xfrm rot="5400000">
            <a:off x="6231682" y="1875735"/>
            <a:ext cx="1948934" cy="2000238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74;p49">
            <a:extLst>
              <a:ext uri="{FF2B5EF4-FFF2-40B4-BE49-F238E27FC236}">
                <a16:creationId xmlns:a16="http://schemas.microsoft.com/office/drawing/2014/main" id="{335760AB-FC49-49B2-8956-B4DC8040CC80}"/>
              </a:ext>
            </a:extLst>
          </p:cNvPr>
          <p:cNvSpPr txBox="1">
            <a:spLocks/>
          </p:cNvSpPr>
          <p:nvPr/>
        </p:nvSpPr>
        <p:spPr>
          <a:xfrm>
            <a:off x="6055799" y="2432149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dirty="0"/>
              <a:t>R.O.I</a:t>
            </a:r>
          </a:p>
        </p:txBody>
      </p:sp>
      <p:sp>
        <p:nvSpPr>
          <p:cNvPr id="11" name="Google Shape;376;p49">
            <a:extLst>
              <a:ext uri="{FF2B5EF4-FFF2-40B4-BE49-F238E27FC236}">
                <a16:creationId xmlns:a16="http://schemas.microsoft.com/office/drawing/2014/main" id="{4492B336-7D60-4CFF-BC93-268A8C307DFC}"/>
              </a:ext>
            </a:extLst>
          </p:cNvPr>
          <p:cNvSpPr txBox="1">
            <a:spLocks/>
          </p:cNvSpPr>
          <p:nvPr/>
        </p:nvSpPr>
        <p:spPr>
          <a:xfrm>
            <a:off x="6163349" y="2697948"/>
            <a:ext cx="2085600" cy="12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We expect to make a profit by the end of the second quarter.</a:t>
            </a:r>
          </a:p>
        </p:txBody>
      </p:sp>
      <p:sp>
        <p:nvSpPr>
          <p:cNvPr id="14" name="Google Shape;374;p49">
            <a:extLst>
              <a:ext uri="{FF2B5EF4-FFF2-40B4-BE49-F238E27FC236}">
                <a16:creationId xmlns:a16="http://schemas.microsoft.com/office/drawing/2014/main" id="{B12571DE-DB44-4B64-A55E-A1F963C87CA8}"/>
              </a:ext>
            </a:extLst>
          </p:cNvPr>
          <p:cNvSpPr txBox="1">
            <a:spLocks/>
          </p:cNvSpPr>
          <p:nvPr/>
        </p:nvSpPr>
        <p:spPr>
          <a:xfrm>
            <a:off x="3282605" y="837063"/>
            <a:ext cx="3478576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dirty="0"/>
              <a:t>Return on Investment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/>
          <p:nvPr/>
        </p:nvSpPr>
        <p:spPr>
          <a:xfrm rot="5400000">
            <a:off x="1810864" y="1583381"/>
            <a:ext cx="1623409" cy="1407151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52"/>
          <p:cNvSpPr/>
          <p:nvPr/>
        </p:nvSpPr>
        <p:spPr>
          <a:xfrm rot="5400000">
            <a:off x="3213734" y="1567704"/>
            <a:ext cx="1623409" cy="1407151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2"/>
          <p:cNvSpPr/>
          <p:nvPr/>
        </p:nvSpPr>
        <p:spPr>
          <a:xfrm rot="5400000">
            <a:off x="5334301" y="2796775"/>
            <a:ext cx="1622646" cy="1407100"/>
          </a:xfrm>
          <a:custGeom>
            <a:avLst/>
            <a:gdLst/>
            <a:ahLst/>
            <a:cxnLst/>
            <a:rect l="l" t="t" r="r" b="b"/>
            <a:pathLst>
              <a:path w="31934" h="27692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2"/>
          <p:cNvSpPr/>
          <p:nvPr/>
        </p:nvSpPr>
        <p:spPr>
          <a:xfrm rot="5400000">
            <a:off x="2520103" y="2796749"/>
            <a:ext cx="1622646" cy="1407151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2"/>
          <p:cNvSpPr/>
          <p:nvPr/>
        </p:nvSpPr>
        <p:spPr>
          <a:xfrm rot="5400000">
            <a:off x="3927215" y="2796749"/>
            <a:ext cx="1622646" cy="1407151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7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2"/>
          <p:cNvSpPr/>
          <p:nvPr/>
        </p:nvSpPr>
        <p:spPr>
          <a:xfrm rot="5400000">
            <a:off x="4623692" y="1567704"/>
            <a:ext cx="1623409" cy="1407151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2"/>
          <p:cNvSpPr/>
          <p:nvPr/>
        </p:nvSpPr>
        <p:spPr>
          <a:xfrm rot="5400000">
            <a:off x="6027896" y="1567704"/>
            <a:ext cx="1623409" cy="1407151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2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7 Step Design Process</a:t>
            </a:r>
            <a:endParaRPr dirty="0"/>
          </a:p>
        </p:txBody>
      </p:sp>
      <p:sp>
        <p:nvSpPr>
          <p:cNvPr id="454" name="Google Shape;454;p52"/>
          <p:cNvSpPr txBox="1">
            <a:spLocks noGrp="1"/>
          </p:cNvSpPr>
          <p:nvPr>
            <p:ph type="ctrTitle" idx="4294967295"/>
          </p:nvPr>
        </p:nvSpPr>
        <p:spPr>
          <a:xfrm>
            <a:off x="2821306" y="3148811"/>
            <a:ext cx="1028700" cy="3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lt1"/>
                </a:solidFill>
              </a:rPr>
              <a:t>Step 5</a:t>
            </a:r>
            <a:endParaRPr sz="1600" dirty="0"/>
          </a:p>
        </p:txBody>
      </p:sp>
      <p:sp>
        <p:nvSpPr>
          <p:cNvPr id="455" name="Google Shape;455;p52"/>
          <p:cNvSpPr txBox="1">
            <a:spLocks noGrp="1"/>
          </p:cNvSpPr>
          <p:nvPr>
            <p:ph type="subTitle" idx="4294967295"/>
          </p:nvPr>
        </p:nvSpPr>
        <p:spPr>
          <a:xfrm>
            <a:off x="2821756" y="3396386"/>
            <a:ext cx="10284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Create a semantic profile</a:t>
            </a: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57" name="Google Shape;457;p52"/>
          <p:cNvSpPr txBox="1">
            <a:spLocks noGrp="1"/>
          </p:cNvSpPr>
          <p:nvPr>
            <p:ph type="ctrTitle" idx="4294967295"/>
          </p:nvPr>
        </p:nvSpPr>
        <p:spPr>
          <a:xfrm>
            <a:off x="3512425" y="1949488"/>
            <a:ext cx="1028700" cy="3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lt1"/>
                </a:solidFill>
              </a:rPr>
              <a:t>Step 2</a:t>
            </a:r>
            <a:endParaRPr sz="1600" dirty="0"/>
          </a:p>
        </p:txBody>
      </p:sp>
      <p:sp>
        <p:nvSpPr>
          <p:cNvPr id="458" name="Google Shape;458;p52"/>
          <p:cNvSpPr txBox="1">
            <a:spLocks noGrp="1"/>
          </p:cNvSpPr>
          <p:nvPr>
            <p:ph type="subTitle" idx="4294967295"/>
          </p:nvPr>
        </p:nvSpPr>
        <p:spPr>
          <a:xfrm>
            <a:off x="3512875" y="2197063"/>
            <a:ext cx="10284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/>
              <a:t>Draw Step Diagrams</a:t>
            </a:r>
            <a:endParaRPr sz="1200" dirty="0"/>
          </a:p>
        </p:txBody>
      </p:sp>
      <p:sp>
        <p:nvSpPr>
          <p:cNvPr id="33" name="Google Shape;457;p52">
            <a:extLst>
              <a:ext uri="{FF2B5EF4-FFF2-40B4-BE49-F238E27FC236}">
                <a16:creationId xmlns:a16="http://schemas.microsoft.com/office/drawing/2014/main" id="{96AA9E21-6D83-4FF8-8F38-74ADE3A355EC}"/>
              </a:ext>
            </a:extLst>
          </p:cNvPr>
          <p:cNvSpPr txBox="1">
            <a:spLocks/>
          </p:cNvSpPr>
          <p:nvPr/>
        </p:nvSpPr>
        <p:spPr>
          <a:xfrm>
            <a:off x="2103956" y="1949488"/>
            <a:ext cx="1028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</a:rPr>
              <a:t>Step 1</a:t>
            </a:r>
            <a:endParaRPr lang="en-US" sz="1600" dirty="0"/>
          </a:p>
        </p:txBody>
      </p:sp>
      <p:sp>
        <p:nvSpPr>
          <p:cNvPr id="34" name="Google Shape;458;p52">
            <a:extLst>
              <a:ext uri="{FF2B5EF4-FFF2-40B4-BE49-F238E27FC236}">
                <a16:creationId xmlns:a16="http://schemas.microsoft.com/office/drawing/2014/main" id="{D615427A-2FE2-493A-8CCA-DB7CB38BBCA1}"/>
              </a:ext>
            </a:extLst>
          </p:cNvPr>
          <p:cNvSpPr txBox="1">
            <a:spLocks/>
          </p:cNvSpPr>
          <p:nvPr/>
        </p:nvSpPr>
        <p:spPr>
          <a:xfrm>
            <a:off x="2104406" y="2197063"/>
            <a:ext cx="102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/>
              <a:t>Enumerate all the parts</a:t>
            </a:r>
          </a:p>
        </p:txBody>
      </p:sp>
      <p:sp>
        <p:nvSpPr>
          <p:cNvPr id="35" name="Google Shape;457;p52">
            <a:extLst>
              <a:ext uri="{FF2B5EF4-FFF2-40B4-BE49-F238E27FC236}">
                <a16:creationId xmlns:a16="http://schemas.microsoft.com/office/drawing/2014/main" id="{7F0955DC-697C-491C-AF9B-4EC4DAD8122B}"/>
              </a:ext>
            </a:extLst>
          </p:cNvPr>
          <p:cNvSpPr txBox="1">
            <a:spLocks/>
          </p:cNvSpPr>
          <p:nvPr/>
        </p:nvSpPr>
        <p:spPr>
          <a:xfrm>
            <a:off x="4916629" y="1949488"/>
            <a:ext cx="1028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</a:rPr>
              <a:t>Step 3</a:t>
            </a:r>
            <a:endParaRPr lang="en-US" sz="1600" dirty="0"/>
          </a:p>
        </p:txBody>
      </p:sp>
      <p:sp>
        <p:nvSpPr>
          <p:cNvPr id="36" name="Google Shape;458;p52">
            <a:extLst>
              <a:ext uri="{FF2B5EF4-FFF2-40B4-BE49-F238E27FC236}">
                <a16:creationId xmlns:a16="http://schemas.microsoft.com/office/drawing/2014/main" id="{A0062D6E-388B-45CB-8FEB-E765FB48BC69}"/>
              </a:ext>
            </a:extLst>
          </p:cNvPr>
          <p:cNvSpPr txBox="1">
            <a:spLocks/>
          </p:cNvSpPr>
          <p:nvPr/>
        </p:nvSpPr>
        <p:spPr>
          <a:xfrm>
            <a:off x="4917079" y="2197063"/>
            <a:ext cx="102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/>
              <a:t>Reconcile Magic Strings</a:t>
            </a:r>
          </a:p>
        </p:txBody>
      </p:sp>
      <p:sp>
        <p:nvSpPr>
          <p:cNvPr id="37" name="Google Shape;457;p52">
            <a:extLst>
              <a:ext uri="{FF2B5EF4-FFF2-40B4-BE49-F238E27FC236}">
                <a16:creationId xmlns:a16="http://schemas.microsoft.com/office/drawing/2014/main" id="{DE6E9846-A154-494C-B408-05E33F63031C}"/>
              </a:ext>
            </a:extLst>
          </p:cNvPr>
          <p:cNvSpPr txBox="1">
            <a:spLocks/>
          </p:cNvSpPr>
          <p:nvPr/>
        </p:nvSpPr>
        <p:spPr>
          <a:xfrm>
            <a:off x="6320833" y="1945445"/>
            <a:ext cx="1028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</a:rPr>
              <a:t>Step 4</a:t>
            </a:r>
            <a:endParaRPr lang="en-US" sz="1600" dirty="0"/>
          </a:p>
        </p:txBody>
      </p:sp>
      <p:sp>
        <p:nvSpPr>
          <p:cNvPr id="38" name="Google Shape;458;p52">
            <a:extLst>
              <a:ext uri="{FF2B5EF4-FFF2-40B4-BE49-F238E27FC236}">
                <a16:creationId xmlns:a16="http://schemas.microsoft.com/office/drawing/2014/main" id="{A1DE0581-492F-49EB-8A0F-A2617B1D8D2F}"/>
              </a:ext>
            </a:extLst>
          </p:cNvPr>
          <p:cNvSpPr txBox="1">
            <a:spLocks/>
          </p:cNvSpPr>
          <p:nvPr/>
        </p:nvSpPr>
        <p:spPr>
          <a:xfrm>
            <a:off x="6321283" y="2193020"/>
            <a:ext cx="102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/>
              <a:t>Choose a media type</a:t>
            </a:r>
          </a:p>
        </p:txBody>
      </p:sp>
      <p:sp>
        <p:nvSpPr>
          <p:cNvPr id="39" name="Google Shape;454;p52">
            <a:extLst>
              <a:ext uri="{FF2B5EF4-FFF2-40B4-BE49-F238E27FC236}">
                <a16:creationId xmlns:a16="http://schemas.microsoft.com/office/drawing/2014/main" id="{F250F34B-B57B-48E3-8AC4-DE072C3C426A}"/>
              </a:ext>
            </a:extLst>
          </p:cNvPr>
          <p:cNvSpPr txBox="1">
            <a:spLocks/>
          </p:cNvSpPr>
          <p:nvPr/>
        </p:nvSpPr>
        <p:spPr>
          <a:xfrm>
            <a:off x="4232912" y="3120874"/>
            <a:ext cx="1028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</a:rPr>
              <a:t>Step 6</a:t>
            </a:r>
            <a:endParaRPr lang="en-US" sz="1600" dirty="0"/>
          </a:p>
        </p:txBody>
      </p:sp>
      <p:sp>
        <p:nvSpPr>
          <p:cNvPr id="40" name="Google Shape;455;p52">
            <a:extLst>
              <a:ext uri="{FF2B5EF4-FFF2-40B4-BE49-F238E27FC236}">
                <a16:creationId xmlns:a16="http://schemas.microsoft.com/office/drawing/2014/main" id="{DE59B7AE-8920-467E-8C45-F2186D77394F}"/>
              </a:ext>
            </a:extLst>
          </p:cNvPr>
          <p:cNvSpPr txBox="1">
            <a:spLocks/>
          </p:cNvSpPr>
          <p:nvPr/>
        </p:nvSpPr>
        <p:spPr>
          <a:xfrm>
            <a:off x="4233362" y="3368449"/>
            <a:ext cx="102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Write the code</a:t>
            </a:r>
          </a:p>
        </p:txBody>
      </p:sp>
      <p:sp>
        <p:nvSpPr>
          <p:cNvPr id="41" name="Google Shape;454;p52">
            <a:extLst>
              <a:ext uri="{FF2B5EF4-FFF2-40B4-BE49-F238E27FC236}">
                <a16:creationId xmlns:a16="http://schemas.microsoft.com/office/drawing/2014/main" id="{BB9222CF-24D7-4CCB-8788-1E002C71F28B}"/>
              </a:ext>
            </a:extLst>
          </p:cNvPr>
          <p:cNvSpPr txBox="1">
            <a:spLocks/>
          </p:cNvSpPr>
          <p:nvPr/>
        </p:nvSpPr>
        <p:spPr>
          <a:xfrm>
            <a:off x="5634127" y="3145472"/>
            <a:ext cx="1028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</a:rPr>
              <a:t>Step 7</a:t>
            </a:r>
            <a:endParaRPr lang="en-US" sz="1600" dirty="0"/>
          </a:p>
        </p:txBody>
      </p:sp>
      <p:sp>
        <p:nvSpPr>
          <p:cNvPr id="42" name="Google Shape;455;p52">
            <a:extLst>
              <a:ext uri="{FF2B5EF4-FFF2-40B4-BE49-F238E27FC236}">
                <a16:creationId xmlns:a16="http://schemas.microsoft.com/office/drawing/2014/main" id="{1FC22AB7-14A4-480F-B466-19B4282BEC2C}"/>
              </a:ext>
            </a:extLst>
          </p:cNvPr>
          <p:cNvSpPr txBox="1">
            <a:spLocks/>
          </p:cNvSpPr>
          <p:nvPr/>
        </p:nvSpPr>
        <p:spPr>
          <a:xfrm>
            <a:off x="5634577" y="3393047"/>
            <a:ext cx="102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Publish your API</a:t>
            </a:r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C49DA1E-1BAE-49F4-A85B-EA3B03EF13D4}"/>
              </a:ext>
            </a:extLst>
          </p:cNvPr>
          <p:cNvGrpSpPr/>
          <p:nvPr/>
        </p:nvGrpSpPr>
        <p:grpSpPr>
          <a:xfrm>
            <a:off x="3552262" y="2626758"/>
            <a:ext cx="2690556" cy="2130486"/>
            <a:chOff x="3336912" y="2708862"/>
            <a:chExt cx="1095440" cy="947759"/>
          </a:xfrm>
        </p:grpSpPr>
        <p:sp>
          <p:nvSpPr>
            <p:cNvPr id="21" name="Google Shape;410;p51">
              <a:extLst>
                <a:ext uri="{FF2B5EF4-FFF2-40B4-BE49-F238E27FC236}">
                  <a16:creationId xmlns:a16="http://schemas.microsoft.com/office/drawing/2014/main" id="{D5DE55B1-8DF5-48EB-A00B-0EF7A38723D4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8;p51">
              <a:extLst>
                <a:ext uri="{FF2B5EF4-FFF2-40B4-BE49-F238E27FC236}">
                  <a16:creationId xmlns:a16="http://schemas.microsoft.com/office/drawing/2014/main" id="{0F54184B-2237-40FB-8AEE-C326577C7113}"/>
                </a:ext>
              </a:extLst>
            </p:cNvPr>
            <p:cNvSpPr/>
            <p:nvPr/>
          </p:nvSpPr>
          <p:spPr>
            <a:xfrm>
              <a:off x="3336912" y="2708862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;p51">
              <a:extLst>
                <a:ext uri="{FF2B5EF4-FFF2-40B4-BE49-F238E27FC236}">
                  <a16:creationId xmlns:a16="http://schemas.microsoft.com/office/drawing/2014/main" id="{909D2B02-9650-4DAC-8808-A2E5FBCA4F5B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1;p51">
              <a:extLst>
                <a:ext uri="{FF2B5EF4-FFF2-40B4-BE49-F238E27FC236}">
                  <a16:creationId xmlns:a16="http://schemas.microsoft.com/office/drawing/2014/main" id="{855A2FC7-1634-4BBA-A60C-B4780758C9CA}"/>
                </a:ext>
              </a:extLst>
            </p:cNvPr>
            <p:cNvSpPr/>
            <p:nvPr/>
          </p:nvSpPr>
          <p:spPr>
            <a:xfrm>
              <a:off x="3438659" y="2796133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F356B9-02B1-4607-A444-10E9CF55AB8D}"/>
              </a:ext>
            </a:extLst>
          </p:cNvPr>
          <p:cNvGrpSpPr/>
          <p:nvPr/>
        </p:nvGrpSpPr>
        <p:grpSpPr>
          <a:xfrm>
            <a:off x="5876117" y="1331093"/>
            <a:ext cx="2690556" cy="2130486"/>
            <a:chOff x="3336912" y="2708862"/>
            <a:chExt cx="1095440" cy="947759"/>
          </a:xfrm>
        </p:grpSpPr>
        <p:sp>
          <p:nvSpPr>
            <p:cNvPr id="14" name="Google Shape;408;p51">
              <a:extLst>
                <a:ext uri="{FF2B5EF4-FFF2-40B4-BE49-F238E27FC236}">
                  <a16:creationId xmlns:a16="http://schemas.microsoft.com/office/drawing/2014/main" id="{F6005292-CF6B-4D11-92CB-79539A11BB16}"/>
                </a:ext>
              </a:extLst>
            </p:cNvPr>
            <p:cNvSpPr/>
            <p:nvPr/>
          </p:nvSpPr>
          <p:spPr>
            <a:xfrm>
              <a:off x="3336912" y="2708862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;p51">
              <a:extLst>
                <a:ext uri="{FF2B5EF4-FFF2-40B4-BE49-F238E27FC236}">
                  <a16:creationId xmlns:a16="http://schemas.microsoft.com/office/drawing/2014/main" id="{F422E6DA-F993-4D50-A267-5F3EAFE016AF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0;p51">
              <a:extLst>
                <a:ext uri="{FF2B5EF4-FFF2-40B4-BE49-F238E27FC236}">
                  <a16:creationId xmlns:a16="http://schemas.microsoft.com/office/drawing/2014/main" id="{7138BCD6-FDE9-4A62-933F-28C1ED908D0B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1;p51">
              <a:extLst>
                <a:ext uri="{FF2B5EF4-FFF2-40B4-BE49-F238E27FC236}">
                  <a16:creationId xmlns:a16="http://schemas.microsoft.com/office/drawing/2014/main" id="{93FF57AB-1F14-47D2-9FC4-563975E52F1B}"/>
                </a:ext>
              </a:extLst>
            </p:cNvPr>
            <p:cNvSpPr/>
            <p:nvPr/>
          </p:nvSpPr>
          <p:spPr>
            <a:xfrm>
              <a:off x="3438659" y="2796133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9B405B-32CD-4B2C-A670-2FB733398C09}"/>
              </a:ext>
            </a:extLst>
          </p:cNvPr>
          <p:cNvGrpSpPr/>
          <p:nvPr/>
        </p:nvGrpSpPr>
        <p:grpSpPr>
          <a:xfrm>
            <a:off x="3498417" y="218831"/>
            <a:ext cx="2690556" cy="2130486"/>
            <a:chOff x="3336912" y="2708862"/>
            <a:chExt cx="1095440" cy="947759"/>
          </a:xfrm>
        </p:grpSpPr>
        <p:sp>
          <p:nvSpPr>
            <p:cNvPr id="9" name="Google Shape;408;p51">
              <a:extLst>
                <a:ext uri="{FF2B5EF4-FFF2-40B4-BE49-F238E27FC236}">
                  <a16:creationId xmlns:a16="http://schemas.microsoft.com/office/drawing/2014/main" id="{D02DA5A4-242D-4855-84FF-C0BD2C95917F}"/>
                </a:ext>
              </a:extLst>
            </p:cNvPr>
            <p:cNvSpPr/>
            <p:nvPr/>
          </p:nvSpPr>
          <p:spPr>
            <a:xfrm>
              <a:off x="3336912" y="2708862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9;p51">
              <a:extLst>
                <a:ext uri="{FF2B5EF4-FFF2-40B4-BE49-F238E27FC236}">
                  <a16:creationId xmlns:a16="http://schemas.microsoft.com/office/drawing/2014/main" id="{BF036DA4-2681-40BA-8D97-3C89D1FB037C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;p51">
              <a:extLst>
                <a:ext uri="{FF2B5EF4-FFF2-40B4-BE49-F238E27FC236}">
                  <a16:creationId xmlns:a16="http://schemas.microsoft.com/office/drawing/2014/main" id="{C1370F33-55E6-4FC5-9461-824327E495CC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11;p51">
              <a:extLst>
                <a:ext uri="{FF2B5EF4-FFF2-40B4-BE49-F238E27FC236}">
                  <a16:creationId xmlns:a16="http://schemas.microsoft.com/office/drawing/2014/main" id="{B1A42F44-22F9-4813-B0DE-D0184EDF841C}"/>
                </a:ext>
              </a:extLst>
            </p:cNvPr>
            <p:cNvSpPr/>
            <p:nvPr/>
          </p:nvSpPr>
          <p:spPr>
            <a:xfrm>
              <a:off x="3438659" y="2796133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61"/>
          <p:cNvSpPr txBox="1">
            <a:spLocks noGrp="1"/>
          </p:cNvSpPr>
          <p:nvPr>
            <p:ph type="ctrTitle"/>
          </p:nvPr>
        </p:nvSpPr>
        <p:spPr>
          <a:xfrm flipH="1">
            <a:off x="-251214" y="1889984"/>
            <a:ext cx="3005173" cy="1239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Semantic Descriptors</a:t>
            </a:r>
            <a:endParaRPr dirty="0"/>
          </a:p>
        </p:txBody>
      </p:sp>
      <p:cxnSp>
        <p:nvCxnSpPr>
          <p:cNvPr id="705" name="Google Shape;705;p61"/>
          <p:cNvCxnSpPr>
            <a:cxnSpLocks/>
          </p:cNvCxnSpPr>
          <p:nvPr/>
        </p:nvCxnSpPr>
        <p:spPr>
          <a:xfrm>
            <a:off x="3089390" y="557714"/>
            <a:ext cx="0" cy="4120525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823CDA-38A4-4A84-A49D-0EC493B70E2E}"/>
              </a:ext>
            </a:extLst>
          </p:cNvPr>
          <p:cNvSpPr txBox="1"/>
          <p:nvPr/>
        </p:nvSpPr>
        <p:spPr>
          <a:xfrm>
            <a:off x="4029563" y="699291"/>
            <a:ext cx="16281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Bike Rental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Bike Type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Qty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Rental Price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Total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652B3-DCCC-44F8-AE43-3781E8CBB403}"/>
              </a:ext>
            </a:extLst>
          </p:cNvPr>
          <p:cNvSpPr txBox="1"/>
          <p:nvPr/>
        </p:nvSpPr>
        <p:spPr>
          <a:xfrm>
            <a:off x="4083408" y="3214940"/>
            <a:ext cx="1628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Inventory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Bike Type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Color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0D3FF-9748-4E9C-A352-ECD285F737EF}"/>
              </a:ext>
            </a:extLst>
          </p:cNvPr>
          <p:cNvSpPr txBox="1"/>
          <p:nvPr/>
        </p:nvSpPr>
        <p:spPr>
          <a:xfrm>
            <a:off x="6383199" y="1693428"/>
            <a:ext cx="1628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Customer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First Name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Last Name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Street Address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City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Zip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0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2902509" y="1353809"/>
            <a:ext cx="3338980" cy="339855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3311305" y="1841600"/>
            <a:ext cx="2551020" cy="2526796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3687864" y="2271148"/>
            <a:ext cx="1768268" cy="1708395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816912" y="561487"/>
            <a:ext cx="410311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Semantic Descriptors</a:t>
            </a:r>
            <a:endParaRPr dirty="0"/>
          </a:p>
        </p:txBody>
      </p:sp>
      <p:sp>
        <p:nvSpPr>
          <p:cNvPr id="344" name="Google Shape;344;p47"/>
          <p:cNvSpPr txBox="1">
            <a:spLocks noGrp="1"/>
          </p:cNvSpPr>
          <p:nvPr>
            <p:ph type="ctrTitle" idx="2"/>
          </p:nvPr>
        </p:nvSpPr>
        <p:spPr>
          <a:xfrm rot="20250317">
            <a:off x="2929570" y="1506150"/>
            <a:ext cx="1598897" cy="630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Inventory</a:t>
            </a:r>
            <a:endParaRPr sz="1600"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6"/>
          </p:nvPr>
        </p:nvSpPr>
        <p:spPr>
          <a:xfrm>
            <a:off x="3786898" y="2675943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Bike Type</a:t>
            </a:r>
          </a:p>
          <a:p>
            <a:r>
              <a:rPr lang="en-US" sz="1600" dirty="0">
                <a:solidFill>
                  <a:schemeClr val="bg2"/>
                </a:solidFill>
              </a:rPr>
              <a:t>Color</a:t>
            </a:r>
          </a:p>
          <a:p>
            <a:r>
              <a:rPr lang="en-US" sz="1600" dirty="0">
                <a:solidFill>
                  <a:schemeClr val="bg2"/>
                </a:solidFill>
              </a:rPr>
              <a:t>Model</a:t>
            </a:r>
            <a:endParaRPr sz="1600" dirty="0"/>
          </a:p>
        </p:txBody>
      </p:sp>
      <p:sp>
        <p:nvSpPr>
          <p:cNvPr id="23" name="Google Shape;344;p47">
            <a:extLst>
              <a:ext uri="{FF2B5EF4-FFF2-40B4-BE49-F238E27FC236}">
                <a16:creationId xmlns:a16="http://schemas.microsoft.com/office/drawing/2014/main" id="{7DDE522F-799D-4373-90A0-C960DC734CE9}"/>
              </a:ext>
            </a:extLst>
          </p:cNvPr>
          <p:cNvSpPr txBox="1">
            <a:spLocks/>
          </p:cNvSpPr>
          <p:nvPr/>
        </p:nvSpPr>
        <p:spPr>
          <a:xfrm rot="20214685">
            <a:off x="3124289" y="1915678"/>
            <a:ext cx="1598897" cy="58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1600" dirty="0"/>
              <a:t>Bikes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F361AD7-9963-4E88-824B-953121FC9D90}"/>
              </a:ext>
            </a:extLst>
          </p:cNvPr>
          <p:cNvGrpSpPr/>
          <p:nvPr/>
        </p:nvGrpSpPr>
        <p:grpSpPr>
          <a:xfrm>
            <a:off x="2265391" y="1515750"/>
            <a:ext cx="3635707" cy="2887670"/>
            <a:chOff x="3336912" y="2708862"/>
            <a:chExt cx="1095440" cy="947759"/>
          </a:xfrm>
        </p:grpSpPr>
        <p:sp>
          <p:nvSpPr>
            <p:cNvPr id="51" name="Google Shape;408;p51">
              <a:extLst>
                <a:ext uri="{FF2B5EF4-FFF2-40B4-BE49-F238E27FC236}">
                  <a16:creationId xmlns:a16="http://schemas.microsoft.com/office/drawing/2014/main" id="{67EA53E3-D825-4E8B-9862-56B1808F0CE8}"/>
                </a:ext>
              </a:extLst>
            </p:cNvPr>
            <p:cNvSpPr/>
            <p:nvPr/>
          </p:nvSpPr>
          <p:spPr>
            <a:xfrm>
              <a:off x="3336912" y="2708862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9;p51">
              <a:extLst>
                <a:ext uri="{FF2B5EF4-FFF2-40B4-BE49-F238E27FC236}">
                  <a16:creationId xmlns:a16="http://schemas.microsoft.com/office/drawing/2014/main" id="{86CDF94D-920B-4013-8FCE-B43D9BDEECBA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0;p51">
              <a:extLst>
                <a:ext uri="{FF2B5EF4-FFF2-40B4-BE49-F238E27FC236}">
                  <a16:creationId xmlns:a16="http://schemas.microsoft.com/office/drawing/2014/main" id="{990482B0-289C-469A-97F3-5F133C9AB091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1;p51">
              <a:extLst>
                <a:ext uri="{FF2B5EF4-FFF2-40B4-BE49-F238E27FC236}">
                  <a16:creationId xmlns:a16="http://schemas.microsoft.com/office/drawing/2014/main" id="{1C01AA69-A7E5-45A9-9560-3D71378F0408}"/>
                </a:ext>
              </a:extLst>
            </p:cNvPr>
            <p:cNvSpPr/>
            <p:nvPr/>
          </p:nvSpPr>
          <p:spPr>
            <a:xfrm>
              <a:off x="3438659" y="2796133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0BC43E-68CB-435D-9689-F1C269931B60}"/>
              </a:ext>
            </a:extLst>
          </p:cNvPr>
          <p:cNvGrpSpPr/>
          <p:nvPr/>
        </p:nvGrpSpPr>
        <p:grpSpPr>
          <a:xfrm>
            <a:off x="634064" y="710562"/>
            <a:ext cx="1935269" cy="1720515"/>
            <a:chOff x="3336912" y="2708862"/>
            <a:chExt cx="1095440" cy="947759"/>
          </a:xfrm>
        </p:grpSpPr>
        <p:sp>
          <p:nvSpPr>
            <p:cNvPr id="408" name="Google Shape;408;p51"/>
            <p:cNvSpPr/>
            <p:nvPr/>
          </p:nvSpPr>
          <p:spPr>
            <a:xfrm>
              <a:off x="3336912" y="2708862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3438659" y="2796133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>
          <a:xfrm flipH="1">
            <a:off x="5930657" y="4017631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State Diagram</a:t>
            </a:r>
            <a:endParaRPr dirty="0"/>
          </a:p>
        </p:txBody>
      </p:sp>
      <p:sp>
        <p:nvSpPr>
          <p:cNvPr id="400" name="Google Shape;400;p51"/>
          <p:cNvSpPr txBox="1">
            <a:spLocks noGrp="1"/>
          </p:cNvSpPr>
          <p:nvPr>
            <p:ph type="subTitle" idx="4294967295"/>
          </p:nvPr>
        </p:nvSpPr>
        <p:spPr>
          <a:xfrm>
            <a:off x="3336912" y="2014467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Bike Type</a:t>
            </a:r>
          </a:p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Color</a:t>
            </a:r>
          </a:p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  <a:endParaRPr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1" name="Google Shape;401;p51"/>
          <p:cNvSpPr txBox="1">
            <a:spLocks noGrp="1"/>
          </p:cNvSpPr>
          <p:nvPr>
            <p:ph type="ctrTitle" idx="4294967295"/>
          </p:nvPr>
        </p:nvSpPr>
        <p:spPr>
          <a:xfrm>
            <a:off x="977810" y="1167636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HOME</a:t>
            </a:r>
            <a:endParaRPr lang="en-US" sz="1600" dirty="0"/>
          </a:p>
        </p:txBody>
      </p:sp>
      <p:sp>
        <p:nvSpPr>
          <p:cNvPr id="403" name="Google Shape;403;p51"/>
          <p:cNvSpPr txBox="1">
            <a:spLocks noGrp="1"/>
          </p:cNvSpPr>
          <p:nvPr>
            <p:ph type="ctrTitle" idx="4294967295"/>
          </p:nvPr>
        </p:nvSpPr>
        <p:spPr>
          <a:xfrm>
            <a:off x="3388303" y="1523117"/>
            <a:ext cx="138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INVENTORY</a:t>
            </a:r>
            <a:endParaRPr lang="en-US" sz="1600" dirty="0"/>
          </a:p>
        </p:txBody>
      </p:sp>
      <p:cxnSp>
        <p:nvCxnSpPr>
          <p:cNvPr id="412" name="Google Shape;412;p51"/>
          <p:cNvCxnSpPr>
            <a:cxnSpLocks/>
          </p:cNvCxnSpPr>
          <p:nvPr/>
        </p:nvCxnSpPr>
        <p:spPr>
          <a:xfrm>
            <a:off x="2192352" y="1899650"/>
            <a:ext cx="768125" cy="460885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5" name="Google Shape;401;p51">
            <a:extLst>
              <a:ext uri="{FF2B5EF4-FFF2-40B4-BE49-F238E27FC236}">
                <a16:creationId xmlns:a16="http://schemas.microsoft.com/office/drawing/2014/main" id="{1CFC8369-91E6-4402-97B1-C2527ED93804}"/>
              </a:ext>
            </a:extLst>
          </p:cNvPr>
          <p:cNvSpPr txBox="1">
            <a:spLocks/>
          </p:cNvSpPr>
          <p:nvPr/>
        </p:nvSpPr>
        <p:spPr>
          <a:xfrm>
            <a:off x="3459323" y="968316"/>
            <a:ext cx="124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BOOK RENTAL</a:t>
            </a:r>
            <a:endParaRPr lang="en-US" sz="16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ED805F-1306-41CC-8362-8A99F74B4A73}"/>
              </a:ext>
            </a:extLst>
          </p:cNvPr>
          <p:cNvGrpSpPr/>
          <p:nvPr/>
        </p:nvGrpSpPr>
        <p:grpSpPr>
          <a:xfrm>
            <a:off x="5607032" y="596285"/>
            <a:ext cx="1935269" cy="1720515"/>
            <a:chOff x="3336912" y="2708862"/>
            <a:chExt cx="1095440" cy="947759"/>
          </a:xfrm>
        </p:grpSpPr>
        <p:sp>
          <p:nvSpPr>
            <p:cNvPr id="57" name="Google Shape;408;p51">
              <a:extLst>
                <a:ext uri="{FF2B5EF4-FFF2-40B4-BE49-F238E27FC236}">
                  <a16:creationId xmlns:a16="http://schemas.microsoft.com/office/drawing/2014/main" id="{08A6B4A7-5F81-4239-88D6-48A49512E775}"/>
                </a:ext>
              </a:extLst>
            </p:cNvPr>
            <p:cNvSpPr/>
            <p:nvPr/>
          </p:nvSpPr>
          <p:spPr>
            <a:xfrm>
              <a:off x="3336912" y="2708862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9;p51">
              <a:extLst>
                <a:ext uri="{FF2B5EF4-FFF2-40B4-BE49-F238E27FC236}">
                  <a16:creationId xmlns:a16="http://schemas.microsoft.com/office/drawing/2014/main" id="{DC345DD8-3BDE-4505-9069-5CD6A29E970F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0;p51">
              <a:extLst>
                <a:ext uri="{FF2B5EF4-FFF2-40B4-BE49-F238E27FC236}">
                  <a16:creationId xmlns:a16="http://schemas.microsoft.com/office/drawing/2014/main" id="{C41306C7-DFD2-4C61-84ED-4EC7FB305358}"/>
                </a:ext>
              </a:extLst>
            </p:cNvPr>
            <p:cNvSpPr/>
            <p:nvPr/>
          </p:nvSpPr>
          <p:spPr>
            <a:xfrm>
              <a:off x="3438659" y="2798118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1;p51">
              <a:extLst>
                <a:ext uri="{FF2B5EF4-FFF2-40B4-BE49-F238E27FC236}">
                  <a16:creationId xmlns:a16="http://schemas.microsoft.com/office/drawing/2014/main" id="{33DB77D4-1EB1-4738-9B00-4AC6DA9CACF3}"/>
                </a:ext>
              </a:extLst>
            </p:cNvPr>
            <p:cNvSpPr/>
            <p:nvPr/>
          </p:nvSpPr>
          <p:spPr>
            <a:xfrm>
              <a:off x="3438659" y="2796133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401;p51">
            <a:extLst>
              <a:ext uri="{FF2B5EF4-FFF2-40B4-BE49-F238E27FC236}">
                <a16:creationId xmlns:a16="http://schemas.microsoft.com/office/drawing/2014/main" id="{087562C1-3DB5-4A33-94AE-89261660E6CE}"/>
              </a:ext>
            </a:extLst>
          </p:cNvPr>
          <p:cNvSpPr txBox="1">
            <a:spLocks/>
          </p:cNvSpPr>
          <p:nvPr/>
        </p:nvSpPr>
        <p:spPr>
          <a:xfrm>
            <a:off x="5578990" y="55855"/>
            <a:ext cx="192496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CREATE CUSTOMER</a:t>
            </a:r>
            <a:endParaRPr lang="en-US" sz="1600" dirty="0"/>
          </a:p>
        </p:txBody>
      </p:sp>
      <p:sp>
        <p:nvSpPr>
          <p:cNvPr id="63" name="Google Shape;392;p51">
            <a:extLst>
              <a:ext uri="{FF2B5EF4-FFF2-40B4-BE49-F238E27FC236}">
                <a16:creationId xmlns:a16="http://schemas.microsoft.com/office/drawing/2014/main" id="{EDAA441A-2284-4B10-8CD2-4521A14252F8}"/>
              </a:ext>
            </a:extLst>
          </p:cNvPr>
          <p:cNvSpPr txBox="1">
            <a:spLocks/>
          </p:cNvSpPr>
          <p:nvPr/>
        </p:nvSpPr>
        <p:spPr>
          <a:xfrm>
            <a:off x="3472430" y="2526292"/>
            <a:ext cx="124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</a:rPr>
              <a:t>Bike Rental</a:t>
            </a:r>
            <a:endParaRPr lang="en-US" sz="1600" dirty="0"/>
          </a:p>
        </p:txBody>
      </p:sp>
      <p:sp>
        <p:nvSpPr>
          <p:cNvPr id="64" name="Google Shape;400;p51">
            <a:extLst>
              <a:ext uri="{FF2B5EF4-FFF2-40B4-BE49-F238E27FC236}">
                <a16:creationId xmlns:a16="http://schemas.microsoft.com/office/drawing/2014/main" id="{2A09E3C2-7DE2-4C8D-A7D6-19A728FFA0CF}"/>
              </a:ext>
            </a:extLst>
          </p:cNvPr>
          <p:cNvSpPr txBox="1">
            <a:spLocks/>
          </p:cNvSpPr>
          <p:nvPr/>
        </p:nvSpPr>
        <p:spPr>
          <a:xfrm>
            <a:off x="3317096" y="2940489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Bike Type</a:t>
            </a:r>
          </a:p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 Qty</a:t>
            </a:r>
          </a:p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 Rental Price</a:t>
            </a:r>
          </a:p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 Total Order</a:t>
            </a:r>
          </a:p>
        </p:txBody>
      </p:sp>
      <p:sp>
        <p:nvSpPr>
          <p:cNvPr id="65" name="Google Shape;400;p51">
            <a:extLst>
              <a:ext uri="{FF2B5EF4-FFF2-40B4-BE49-F238E27FC236}">
                <a16:creationId xmlns:a16="http://schemas.microsoft.com/office/drawing/2014/main" id="{B2F46BC8-0EC8-4F9A-B6F0-3F4EA224E8CE}"/>
              </a:ext>
            </a:extLst>
          </p:cNvPr>
          <p:cNvSpPr txBox="1">
            <a:spLocks/>
          </p:cNvSpPr>
          <p:nvPr/>
        </p:nvSpPr>
        <p:spPr>
          <a:xfrm>
            <a:off x="5850870" y="1040900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Bike Type</a:t>
            </a:r>
          </a:p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Color</a:t>
            </a:r>
          </a:p>
          <a:p>
            <a:pPr marL="114300" indent="0" algn="ctr"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70" name="Google Shape;400;p51">
            <a:extLst>
              <a:ext uri="{FF2B5EF4-FFF2-40B4-BE49-F238E27FC236}">
                <a16:creationId xmlns:a16="http://schemas.microsoft.com/office/drawing/2014/main" id="{337F036B-680C-40E3-8A9C-39C53F7059FD}"/>
              </a:ext>
            </a:extLst>
          </p:cNvPr>
          <p:cNvSpPr txBox="1">
            <a:spLocks/>
          </p:cNvSpPr>
          <p:nvPr/>
        </p:nvSpPr>
        <p:spPr>
          <a:xfrm>
            <a:off x="1568502" y="2002252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GET</a:t>
            </a:r>
          </a:p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Safe</a:t>
            </a:r>
          </a:p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Idempotent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0AEA0-53C3-4827-BD40-298B22390D35}"/>
              </a:ext>
            </a:extLst>
          </p:cNvPr>
          <p:cNvCxnSpPr>
            <a:cxnSpLocks/>
          </p:cNvCxnSpPr>
          <p:nvPr/>
        </p:nvCxnSpPr>
        <p:spPr>
          <a:xfrm>
            <a:off x="3621703" y="4067149"/>
            <a:ext cx="0" cy="56303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11847AF-E694-436A-819E-14A0263E6D04}"/>
              </a:ext>
            </a:extLst>
          </p:cNvPr>
          <p:cNvCxnSpPr>
            <a:cxnSpLocks/>
          </p:cNvCxnSpPr>
          <p:nvPr/>
        </p:nvCxnSpPr>
        <p:spPr>
          <a:xfrm flipH="1">
            <a:off x="2867100" y="4630188"/>
            <a:ext cx="75460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331F5F-48F8-4340-A4E3-6CD7BA489E9B}"/>
              </a:ext>
            </a:extLst>
          </p:cNvPr>
          <p:cNvCxnSpPr>
            <a:cxnSpLocks/>
          </p:cNvCxnSpPr>
          <p:nvPr/>
        </p:nvCxnSpPr>
        <p:spPr>
          <a:xfrm>
            <a:off x="2867100" y="4067148"/>
            <a:ext cx="0" cy="56303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oogle Shape;412;p51">
            <a:extLst>
              <a:ext uri="{FF2B5EF4-FFF2-40B4-BE49-F238E27FC236}">
                <a16:creationId xmlns:a16="http://schemas.microsoft.com/office/drawing/2014/main" id="{56DD62DA-45AB-4BD0-A631-1F2F4A52593E}"/>
              </a:ext>
            </a:extLst>
          </p:cNvPr>
          <p:cNvCxnSpPr>
            <a:cxnSpLocks/>
          </p:cNvCxnSpPr>
          <p:nvPr/>
        </p:nvCxnSpPr>
        <p:spPr>
          <a:xfrm>
            <a:off x="2867100" y="4067147"/>
            <a:ext cx="377301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" name="Google Shape;400;p51">
            <a:extLst>
              <a:ext uri="{FF2B5EF4-FFF2-40B4-BE49-F238E27FC236}">
                <a16:creationId xmlns:a16="http://schemas.microsoft.com/office/drawing/2014/main" id="{385F1B55-6967-4707-A946-8A2A30222A2B}"/>
              </a:ext>
            </a:extLst>
          </p:cNvPr>
          <p:cNvSpPr txBox="1">
            <a:spLocks/>
          </p:cNvSpPr>
          <p:nvPr/>
        </p:nvSpPr>
        <p:spPr>
          <a:xfrm>
            <a:off x="1488757" y="3855095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POST</a:t>
            </a:r>
          </a:p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Unsafe</a:t>
            </a:r>
          </a:p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Non-Idempotent</a:t>
            </a:r>
            <a:endParaRPr lang="en-US" sz="11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92FC3-A30A-489B-8473-442BCEFC939C}"/>
              </a:ext>
            </a:extLst>
          </p:cNvPr>
          <p:cNvCxnSpPr>
            <a:cxnSpLocks/>
          </p:cNvCxnSpPr>
          <p:nvPr/>
        </p:nvCxnSpPr>
        <p:spPr>
          <a:xfrm flipV="1">
            <a:off x="5209051" y="1880321"/>
            <a:ext cx="859767" cy="575411"/>
          </a:xfrm>
          <a:prstGeom prst="straightConnector1">
            <a:avLst/>
          </a:prstGeom>
          <a:ln w="2857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400;p51">
            <a:extLst>
              <a:ext uri="{FF2B5EF4-FFF2-40B4-BE49-F238E27FC236}">
                <a16:creationId xmlns:a16="http://schemas.microsoft.com/office/drawing/2014/main" id="{C81A63AD-E6E4-4699-BD26-5F3F90905E04}"/>
              </a:ext>
            </a:extLst>
          </p:cNvPr>
          <p:cNvSpPr txBox="1">
            <a:spLocks/>
          </p:cNvSpPr>
          <p:nvPr/>
        </p:nvSpPr>
        <p:spPr>
          <a:xfrm>
            <a:off x="5118133" y="2102870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GET</a:t>
            </a:r>
          </a:p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Safe</a:t>
            </a:r>
          </a:p>
          <a:p>
            <a:pPr marL="114300" indent="0" algn="ctr">
              <a:buFont typeface="Roboto Condensed Light"/>
              <a:buNone/>
            </a:pPr>
            <a:r>
              <a:rPr lang="en-US" sz="1200" b="1" dirty="0">
                <a:solidFill>
                  <a:schemeClr val="bg2"/>
                </a:solidFill>
              </a:rPr>
              <a:t>Idempotent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1"/>
          <p:cNvSpPr txBox="1">
            <a:spLocks noGrp="1"/>
          </p:cNvSpPr>
          <p:nvPr>
            <p:ph type="ctrTitle"/>
          </p:nvPr>
        </p:nvSpPr>
        <p:spPr>
          <a:xfrm flipH="1">
            <a:off x="503750" y="2036474"/>
            <a:ext cx="1909812" cy="53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Reconcile Names</a:t>
            </a:r>
            <a:endParaRPr dirty="0"/>
          </a:p>
        </p:txBody>
      </p:sp>
      <p:cxnSp>
        <p:nvCxnSpPr>
          <p:cNvPr id="705" name="Google Shape;705;p61"/>
          <p:cNvCxnSpPr>
            <a:cxnSpLocks/>
          </p:cNvCxnSpPr>
          <p:nvPr/>
        </p:nvCxnSpPr>
        <p:spPr>
          <a:xfrm>
            <a:off x="2646902" y="511487"/>
            <a:ext cx="0" cy="4120525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90D3FF-9748-4E9C-A352-ECD285F737EF}"/>
              </a:ext>
            </a:extLst>
          </p:cNvPr>
          <p:cNvSpPr txBox="1"/>
          <p:nvPr/>
        </p:nvSpPr>
        <p:spPr>
          <a:xfrm>
            <a:off x="2880243" y="694312"/>
            <a:ext cx="441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First Name =&gt; </a:t>
            </a:r>
            <a:r>
              <a:rPr lang="en-US" dirty="0" err="1">
                <a:solidFill>
                  <a:schemeClr val="bg2"/>
                </a:solidFill>
              </a:rPr>
              <a:t>givenName</a:t>
            </a:r>
            <a:r>
              <a:rPr lang="en-US" dirty="0">
                <a:solidFill>
                  <a:schemeClr val="bg2"/>
                </a:solidFill>
              </a:rPr>
              <a:t> (schema.org)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Last Name =&gt; </a:t>
            </a:r>
            <a:r>
              <a:rPr lang="en-US" dirty="0" err="1">
                <a:solidFill>
                  <a:schemeClr val="bg2"/>
                </a:solidFill>
              </a:rPr>
              <a:t>familyName</a:t>
            </a:r>
            <a:r>
              <a:rPr lang="en-US" dirty="0">
                <a:solidFill>
                  <a:schemeClr val="bg2"/>
                </a:solidFill>
              </a:rPr>
              <a:t> (schema.org)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Street Address =&gt; </a:t>
            </a:r>
            <a:r>
              <a:rPr lang="en-US" dirty="0" err="1">
                <a:solidFill>
                  <a:schemeClr val="bg2"/>
                </a:solidFill>
              </a:rPr>
              <a:t>streetAddress</a:t>
            </a:r>
            <a:r>
              <a:rPr lang="en-US" dirty="0">
                <a:solidFill>
                  <a:schemeClr val="bg2"/>
                </a:solidFill>
              </a:rPr>
              <a:t> (schema.org)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City, State, Zip =&gt; part of </a:t>
            </a:r>
            <a:r>
              <a:rPr lang="en-US" dirty="0" err="1">
                <a:solidFill>
                  <a:schemeClr val="bg2"/>
                </a:solidFill>
              </a:rPr>
              <a:t>streetAddress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Bike =&gt; item (schema.org)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Quantity =&gt; </a:t>
            </a:r>
            <a:r>
              <a:rPr lang="en-US" dirty="0" err="1">
                <a:solidFill>
                  <a:schemeClr val="bg2"/>
                </a:solidFill>
              </a:rPr>
              <a:t>orderQuantity</a:t>
            </a:r>
            <a:r>
              <a:rPr lang="en-US" dirty="0">
                <a:solidFill>
                  <a:schemeClr val="bg2"/>
                </a:solidFill>
              </a:rPr>
              <a:t> (schema.org)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Rental Price =&gt; price (schema.org)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Order Total =&gt; </a:t>
            </a:r>
            <a:r>
              <a:rPr lang="en-US" dirty="0" err="1">
                <a:solidFill>
                  <a:schemeClr val="bg2"/>
                </a:solidFill>
              </a:rPr>
              <a:t>totalPrice</a:t>
            </a:r>
            <a:r>
              <a:rPr lang="en-US" dirty="0">
                <a:solidFill>
                  <a:schemeClr val="bg2"/>
                </a:solidFill>
              </a:rPr>
              <a:t> (schema.org)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6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1"/>
          <p:cNvSpPr txBox="1">
            <a:spLocks noGrp="1"/>
          </p:cNvSpPr>
          <p:nvPr>
            <p:ph type="ctrTitle"/>
          </p:nvPr>
        </p:nvSpPr>
        <p:spPr>
          <a:xfrm flipH="1">
            <a:off x="503750" y="2036474"/>
            <a:ext cx="1909812" cy="53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Media Type</a:t>
            </a:r>
            <a:endParaRPr dirty="0"/>
          </a:p>
        </p:txBody>
      </p:sp>
      <p:cxnSp>
        <p:nvCxnSpPr>
          <p:cNvPr id="705" name="Google Shape;705;p61"/>
          <p:cNvCxnSpPr>
            <a:cxnSpLocks/>
          </p:cNvCxnSpPr>
          <p:nvPr/>
        </p:nvCxnSpPr>
        <p:spPr>
          <a:xfrm>
            <a:off x="2646902" y="511487"/>
            <a:ext cx="0" cy="4120525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90D3FF-9748-4E9C-A352-ECD285F737EF}"/>
              </a:ext>
            </a:extLst>
          </p:cNvPr>
          <p:cNvSpPr txBox="1"/>
          <p:nvPr/>
        </p:nvSpPr>
        <p:spPr>
          <a:xfrm>
            <a:off x="3024622" y="2094695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For this API we decided we are going to use the media type: HTML because all the team members are familiar with it and it is widely supported.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915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Condensed Light</vt:lpstr>
      <vt:lpstr>Squada One</vt:lpstr>
      <vt:lpstr>Arial</vt:lpstr>
      <vt:lpstr>Righteous</vt:lpstr>
      <vt:lpstr>Tech Startup by Slidesgo</vt:lpstr>
      <vt:lpstr>Hypermedia Design</vt:lpstr>
      <vt:lpstr>Backstory</vt:lpstr>
      <vt:lpstr>Cost</vt:lpstr>
      <vt:lpstr>7 Step Design Process</vt:lpstr>
      <vt:lpstr>Semantic Descriptors</vt:lpstr>
      <vt:lpstr>Semantic Descriptors</vt:lpstr>
      <vt:lpstr>State Diagram</vt:lpstr>
      <vt:lpstr>Reconcile Names</vt:lpstr>
      <vt:lpstr>Media Type</vt:lpstr>
      <vt:lpstr>Create a Profile</vt:lpstr>
      <vt:lpstr>Coding &amp; 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Hypermedia Design</dc:title>
  <dc:creator>Wen-D</dc:creator>
  <cp:lastModifiedBy>Wendy Leon</cp:lastModifiedBy>
  <cp:revision>55</cp:revision>
  <dcterms:modified xsi:type="dcterms:W3CDTF">2020-11-20T02:27:01Z</dcterms:modified>
</cp:coreProperties>
</file>