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67" r:id="rId4"/>
    <p:sldId id="275" r:id="rId5"/>
    <p:sldId id="269" r:id="rId6"/>
    <p:sldId id="271" r:id="rId7"/>
    <p:sldId id="270" r:id="rId8"/>
    <p:sldId id="272" r:id="rId9"/>
    <p:sldId id="273" r:id="rId10"/>
    <p:sldId id="274" r:id="rId11"/>
    <p:sldId id="277" r:id="rId12"/>
    <p:sldId id="278" r:id="rId13"/>
    <p:sldId id="27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9" autoAdjust="0"/>
    <p:restoredTop sz="94721"/>
  </p:normalViewPr>
  <p:slideViewPr>
    <p:cSldViewPr snapToGrid="0" snapToObjects="1" showGuides="1">
      <p:cViewPr varScale="1">
        <p:scale>
          <a:sx n="75" d="100"/>
          <a:sy n="75" d="100"/>
        </p:scale>
        <p:origin x="72" y="9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tlassian.com/git/tutorials/source-code-manag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EB24-065B-8E41-8BE8-62FD5130A339}"/>
              </a:ext>
            </a:extLst>
          </p:cNvPr>
          <p:cNvSpPr>
            <a:spLocks noGrp="1"/>
          </p:cNvSpPr>
          <p:nvPr>
            <p:ph type="ctrTitle"/>
          </p:nvPr>
        </p:nvSpPr>
        <p:spPr>
          <a:xfrm>
            <a:off x="150312" y="2990850"/>
            <a:ext cx="12041688" cy="876300"/>
          </a:xfrm>
        </p:spPr>
        <p:txBody>
          <a:bodyPr>
            <a:normAutofit fontScale="90000"/>
          </a:bodyPr>
          <a:lstStyle/>
          <a:p>
            <a:pPr algn="ctr"/>
            <a:r>
              <a:rPr lang="en-US" dirty="0"/>
              <a:t>Security Controls </a:t>
            </a:r>
            <a:br>
              <a:rPr lang="en-US" dirty="0"/>
            </a:br>
            <a:r>
              <a:rPr lang="en-US" dirty="0"/>
              <a:t>in Shared Source Code Repositories</a:t>
            </a:r>
          </a:p>
        </p:txBody>
      </p:sp>
      <p:sp>
        <p:nvSpPr>
          <p:cNvPr id="4" name="Content Placeholder 2">
            <a:extLst>
              <a:ext uri="{FF2B5EF4-FFF2-40B4-BE49-F238E27FC236}">
                <a16:creationId xmlns:a16="http://schemas.microsoft.com/office/drawing/2014/main" id="{4282C61F-A618-4F81-BD23-35D01D39771E}"/>
              </a:ext>
            </a:extLst>
          </p:cNvPr>
          <p:cNvSpPr txBox="1">
            <a:spLocks/>
          </p:cNvSpPr>
          <p:nvPr/>
        </p:nvSpPr>
        <p:spPr>
          <a:xfrm>
            <a:off x="9403097" y="5129046"/>
            <a:ext cx="2468062" cy="120758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sz="2400" dirty="0"/>
              <a:t>Wen-D</a:t>
            </a:r>
          </a:p>
          <a:p>
            <a:pPr algn="ctr">
              <a:lnSpc>
                <a:spcPct val="100000"/>
              </a:lnSpc>
            </a:pPr>
            <a:r>
              <a:rPr lang="en-US" sz="2400" dirty="0"/>
              <a:t>Web-425</a:t>
            </a:r>
          </a:p>
        </p:txBody>
      </p:sp>
    </p:spTree>
    <p:extLst>
      <p:ext uri="{BB962C8B-B14F-4D97-AF65-F5344CB8AC3E}">
        <p14:creationId xmlns:p14="http://schemas.microsoft.com/office/powerpoint/2010/main" val="245819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Security</a:t>
            </a:r>
          </a:p>
        </p:txBody>
      </p:sp>
      <p:sp>
        <p:nvSpPr>
          <p:cNvPr id="3" name="Content Placeholder 2"/>
          <p:cNvSpPr>
            <a:spLocks noGrp="1"/>
          </p:cNvSpPr>
          <p:nvPr>
            <p:ph idx="1"/>
          </p:nvPr>
        </p:nvSpPr>
        <p:spPr/>
        <p:txBody>
          <a:bodyPr>
            <a:normAutofit/>
          </a:bodyPr>
          <a:lstStyle/>
          <a:p>
            <a:pPr marL="0" indent="0">
              <a:buNone/>
            </a:pPr>
            <a:r>
              <a:rPr lang="en-US" dirty="0"/>
              <a:t>It is also a good idea to create a build image od our OS, databases and other infrastructures, showing they are in a known, secure and risk reduced state. This way the shared repository becomes a place where we can get the latest version and where we can collaborate in real time with other engineers and monitor our project and get alerts on any changes made to any security-sensitive modules.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245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Integrating Security into the development Pipeline</a:t>
            </a:r>
          </a:p>
        </p:txBody>
      </p:sp>
      <p:sp>
        <p:nvSpPr>
          <p:cNvPr id="3" name="Content Placeholder 2"/>
          <p:cNvSpPr>
            <a:spLocks noGrp="1"/>
          </p:cNvSpPr>
          <p:nvPr>
            <p:ph idx="1"/>
          </p:nvPr>
        </p:nvSpPr>
        <p:spPr/>
        <p:txBody>
          <a:bodyPr>
            <a:normAutofit/>
          </a:bodyPr>
          <a:lstStyle/>
          <a:p>
            <a:pPr marL="0" indent="0">
              <a:buNone/>
            </a:pPr>
            <a:r>
              <a:rPr lang="en-US" dirty="0"/>
              <a:t>Before security was looked at after the software development phase was completed. This would often generate hundreds of pages od vulnerabilities issues for Dev and Ops to look at. Many times these vulnerabilities would remain unaddressed due to project deadline pressure.</a:t>
            </a:r>
          </a:p>
          <a:p>
            <a:pPr marL="0" indent="0">
              <a:buNone/>
            </a:pPr>
            <a:r>
              <a:rPr lang="en-US" dirty="0"/>
              <a:t>By running automated security tests in every state of the deployment pipeline, we provide </a:t>
            </a:r>
            <a:r>
              <a:rPr lang="en-US" dirty="0" err="1"/>
              <a:t>DevOPs</a:t>
            </a:r>
            <a:r>
              <a:rPr lang="en-US" dirty="0"/>
              <a:t> with fast feedback needed for them to quickly correct security problems. This in turn enables learning and prevents future errors.</a:t>
            </a:r>
          </a:p>
          <a:p>
            <a:pPr marL="0" indent="0">
              <a:buNone/>
            </a:pPr>
            <a:endParaRPr lang="en-US" dirty="0"/>
          </a:p>
          <a:p>
            <a:endParaRPr lang="en-US" dirty="0"/>
          </a:p>
        </p:txBody>
      </p:sp>
    </p:spTree>
    <p:extLst>
      <p:ext uri="{BB962C8B-B14F-4D97-AF65-F5344CB8AC3E}">
        <p14:creationId xmlns:p14="http://schemas.microsoft.com/office/powerpoint/2010/main" val="171739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Application Security Analysis</a:t>
            </a:r>
          </a:p>
        </p:txBody>
      </p:sp>
      <p:sp>
        <p:nvSpPr>
          <p:cNvPr id="3" name="Content Placeholder 2"/>
          <p:cNvSpPr>
            <a:spLocks noGrp="1"/>
          </p:cNvSpPr>
          <p:nvPr>
            <p:ph idx="1"/>
          </p:nvPr>
        </p:nvSpPr>
        <p:spPr/>
        <p:txBody>
          <a:bodyPr>
            <a:normAutofit/>
          </a:bodyPr>
          <a:lstStyle/>
          <a:p>
            <a:pPr marL="0" indent="0">
              <a:buNone/>
            </a:pPr>
            <a:r>
              <a:rPr lang="en-US" dirty="0"/>
              <a:t>It is important to add automated tests that can be used continuously as part of the deployment pipeline. It is important to include the following type of testing:</a:t>
            </a:r>
          </a:p>
          <a:p>
            <a:r>
              <a:rPr lang="en-US" dirty="0"/>
              <a:t>Static Analysis – non-runtime environment test to scan for coding flaws, back doors, and malicious code.</a:t>
            </a:r>
          </a:p>
          <a:p>
            <a:r>
              <a:rPr lang="en-US" dirty="0"/>
              <a:t>Dynamic Analysis – This type of test is executed while a program is in operation. It monitors memory, functional behavior, response time, and overall system performance. </a:t>
            </a:r>
          </a:p>
        </p:txBody>
      </p:sp>
    </p:spTree>
    <p:extLst>
      <p:ext uri="{BB962C8B-B14F-4D97-AF65-F5344CB8AC3E}">
        <p14:creationId xmlns:p14="http://schemas.microsoft.com/office/powerpoint/2010/main" val="117712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Application Security Analysis (continued)</a:t>
            </a:r>
          </a:p>
        </p:txBody>
      </p:sp>
      <p:sp>
        <p:nvSpPr>
          <p:cNvPr id="3" name="Content Placeholder 2"/>
          <p:cNvSpPr>
            <a:spLocks noGrp="1"/>
          </p:cNvSpPr>
          <p:nvPr>
            <p:ph idx="1"/>
          </p:nvPr>
        </p:nvSpPr>
        <p:spPr/>
        <p:txBody>
          <a:bodyPr>
            <a:normAutofit/>
          </a:bodyPr>
          <a:lstStyle/>
          <a:p>
            <a:r>
              <a:rPr lang="en-US" dirty="0"/>
              <a:t>Dependency scanning – testing performed at build time inside our deployment pipeline. It involves inventorying all our dependencies for binaries and executables, and ensures all dependencies are free of vulnerabilities or malicious binaries. </a:t>
            </a:r>
          </a:p>
          <a:p>
            <a:r>
              <a:rPr lang="en-US" dirty="0"/>
              <a:t>Source Code Integrity and Code Signing – Implement PGP key for all developers so all commits to version control are signed and their hash recorded in a centralized logging service for audit purposes. </a:t>
            </a:r>
          </a:p>
        </p:txBody>
      </p:sp>
    </p:spTree>
    <p:extLst>
      <p:ext uri="{BB962C8B-B14F-4D97-AF65-F5344CB8AC3E}">
        <p14:creationId xmlns:p14="http://schemas.microsoft.com/office/powerpoint/2010/main" val="73991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7B40-8DC6-934D-AFF2-5E10C660E3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8DD9BC4-13DA-7F43-AA91-4E86914A409C}"/>
              </a:ext>
            </a:extLst>
          </p:cNvPr>
          <p:cNvSpPr>
            <a:spLocks noGrp="1"/>
          </p:cNvSpPr>
          <p:nvPr>
            <p:ph idx="1"/>
          </p:nvPr>
        </p:nvSpPr>
        <p:spPr>
          <a:xfrm>
            <a:off x="963612" y="1645255"/>
            <a:ext cx="9905999" cy="4608513"/>
          </a:xfrm>
        </p:spPr>
        <p:txBody>
          <a:bodyPr>
            <a:normAutofit fontScale="85000" lnSpcReduction="10000"/>
          </a:bodyPr>
          <a:lstStyle/>
          <a:p>
            <a:r>
              <a:rPr lang="en-US" dirty="0">
                <a:effectLst/>
              </a:rPr>
              <a:t>Kim, G., </a:t>
            </a:r>
            <a:r>
              <a:rPr lang="en-US" dirty="0" err="1">
                <a:effectLst/>
              </a:rPr>
              <a:t>Debois</a:t>
            </a:r>
            <a:r>
              <a:rPr lang="en-US" dirty="0">
                <a:effectLst/>
              </a:rPr>
              <a:t>, P., Willis, J., Humble, J., &amp; </a:t>
            </a:r>
            <a:r>
              <a:rPr lang="en-US" dirty="0" err="1">
                <a:effectLst/>
              </a:rPr>
              <a:t>Allspaw</a:t>
            </a:r>
            <a:r>
              <a:rPr lang="en-US" dirty="0">
                <a:effectLst/>
              </a:rPr>
              <a:t>, J. (2017). The DevOps HANDBOOK: How to create WORLD-CLASS agility, reliability, and security in technology organizations. In </a:t>
            </a:r>
            <a:r>
              <a:rPr lang="en-US" i="1" dirty="0">
                <a:effectLst/>
              </a:rPr>
              <a:t>The DevOps handbook: How to create world-class agility, reliability, and security in technology organizations</a:t>
            </a:r>
            <a:r>
              <a:rPr lang="en-US" dirty="0">
                <a:effectLst/>
              </a:rPr>
              <a:t>. Portland, OR: IT Revolution Press, LLC.</a:t>
            </a:r>
          </a:p>
          <a:p>
            <a:r>
              <a:rPr lang="en-US" dirty="0">
                <a:effectLst/>
              </a:rPr>
              <a:t>Davis, H., &amp; Hubert Davis (370 Articles Published) Hubert has been a journalist in spirit since age six. (2020, April 21). What is GitHub? The open-source code sharing &amp; publishing service explained. Retrieved February 20, 2021, from https://screenrant.com/github-explained-what-is/</a:t>
            </a:r>
          </a:p>
          <a:p>
            <a:r>
              <a:rPr lang="en-US" dirty="0">
                <a:effectLst/>
              </a:rPr>
              <a:t>Atlassian. (n.d.). Source code MANAGEMENT: ATLASSIAN git tutorial. Retrieved February 20, 2021, from </a:t>
            </a:r>
            <a:r>
              <a:rPr lang="en-US" dirty="0">
                <a:effectLst/>
                <a:hlinkClick r:id="rId2"/>
              </a:rPr>
              <a:t>https://www.atlassian.com/git/tutorials/source-code-management</a:t>
            </a:r>
            <a:endParaRPr lang="en-US" dirty="0">
              <a:effectLst/>
            </a:endParaRPr>
          </a:p>
          <a:p>
            <a:r>
              <a:rPr lang="en-US" dirty="0">
                <a:effectLst/>
              </a:rPr>
              <a:t>Atlassian. (n.d.). Git push: ATLASSIAN git tutorial. Retrieved February 20, 2021, from https://www.atlassian.com/git/tutorials/syncing/git-push</a:t>
            </a:r>
          </a:p>
          <a:p>
            <a:endParaRPr lang="en-US" dirty="0">
              <a:effectLst/>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6860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What are shared source code repositories?</a:t>
            </a:r>
          </a:p>
        </p:txBody>
      </p:sp>
      <p:sp>
        <p:nvSpPr>
          <p:cNvPr id="3" name="Content Placeholder 2"/>
          <p:cNvSpPr>
            <a:spLocks noGrp="1"/>
          </p:cNvSpPr>
          <p:nvPr>
            <p:ph idx="1"/>
          </p:nvPr>
        </p:nvSpPr>
        <p:spPr>
          <a:xfrm>
            <a:off x="1141412" y="2097088"/>
            <a:ext cx="9905999" cy="3694113"/>
          </a:xfrm>
        </p:spPr>
        <p:txBody>
          <a:bodyPr>
            <a:normAutofit fontScale="92500" lnSpcReduction="20000"/>
          </a:bodyPr>
          <a:lstStyle/>
          <a:p>
            <a:pPr marL="0" indent="0">
              <a:buNone/>
            </a:pPr>
            <a:r>
              <a:rPr lang="en-US" dirty="0"/>
              <a:t>Shared source code repositories are web-based version-control and collaboration platforms used by web developers. Developers store and track the complete history of changes made to a project’s source code.  </a:t>
            </a:r>
          </a:p>
          <a:p>
            <a:pPr marL="0" indent="0">
              <a:buNone/>
            </a:pPr>
            <a:r>
              <a:rPr lang="en-US" dirty="0"/>
              <a:t>Code repositories provide developers a more effective way to collaborate on projects more effectively with management tools for collaboration.</a:t>
            </a:r>
          </a:p>
          <a:p>
            <a:pPr marL="0" indent="0">
              <a:buNone/>
            </a:pPr>
            <a:r>
              <a:rPr lang="en-US" dirty="0"/>
              <a:t> Each repository contains all the files for a project along with its file revision history. They can have one or more collaborators and can be either private or public.</a:t>
            </a:r>
          </a:p>
          <a:p>
            <a:pPr marL="0" indent="0">
              <a:buNone/>
            </a:pPr>
            <a:r>
              <a:rPr lang="en-US" dirty="0"/>
              <a:t>In short a code repository is a storage place for code. They use versioning system – this allows for quick rollbacks and record keeping. </a:t>
            </a:r>
          </a:p>
          <a:p>
            <a:pPr marL="0" indent="0">
              <a:buNone/>
            </a:pPr>
            <a:endParaRPr lang="en-US" dirty="0"/>
          </a:p>
        </p:txBody>
      </p:sp>
    </p:spTree>
    <p:extLst>
      <p:ext uri="{BB962C8B-B14F-4D97-AF65-F5344CB8AC3E}">
        <p14:creationId xmlns:p14="http://schemas.microsoft.com/office/powerpoint/2010/main" val="378557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code repository Terms</a:t>
            </a:r>
          </a:p>
        </p:txBody>
      </p:sp>
      <p:sp>
        <p:nvSpPr>
          <p:cNvPr id="3" name="Content Placeholder 2"/>
          <p:cNvSpPr>
            <a:spLocks noGrp="1"/>
          </p:cNvSpPr>
          <p:nvPr>
            <p:ph idx="1"/>
          </p:nvPr>
        </p:nvSpPr>
        <p:spPr/>
        <p:txBody>
          <a:bodyPr>
            <a:normAutofit/>
          </a:bodyPr>
          <a:lstStyle/>
          <a:p>
            <a:r>
              <a:rPr lang="en-US" b="1" dirty="0"/>
              <a:t>Fork</a:t>
            </a:r>
            <a:r>
              <a:rPr lang="en-US" dirty="0"/>
              <a:t> – code clone or copy. It is independent from its original repository.  If the original repository gets deleted, the fork remains. </a:t>
            </a:r>
          </a:p>
          <a:p>
            <a:pPr marL="0" indent="0">
              <a:buNone/>
            </a:pPr>
            <a:endParaRPr lang="en-US" dirty="0"/>
          </a:p>
          <a:p>
            <a:r>
              <a:rPr lang="en-US" b="1" dirty="0"/>
              <a:t>Branch </a:t>
            </a:r>
            <a:r>
              <a:rPr lang="en-US" dirty="0"/>
              <a:t>– a movable point to a code commit. It allows us to add new code and features to a project without affecting the main part of the project. They can later be added to the main project once editing is completed.</a:t>
            </a:r>
          </a:p>
          <a:p>
            <a:endParaRPr lang="en-US" dirty="0"/>
          </a:p>
          <a:p>
            <a:pPr marL="0" indent="0">
              <a:buNone/>
            </a:pPr>
            <a:endParaRPr lang="en-US" dirty="0"/>
          </a:p>
        </p:txBody>
      </p:sp>
    </p:spTree>
    <p:extLst>
      <p:ext uri="{BB962C8B-B14F-4D97-AF65-F5344CB8AC3E}">
        <p14:creationId xmlns:p14="http://schemas.microsoft.com/office/powerpoint/2010/main" val="402458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code repository Terms</a:t>
            </a:r>
          </a:p>
        </p:txBody>
      </p:sp>
      <p:sp>
        <p:nvSpPr>
          <p:cNvPr id="3" name="Content Placeholder 2"/>
          <p:cNvSpPr>
            <a:spLocks noGrp="1"/>
          </p:cNvSpPr>
          <p:nvPr>
            <p:ph idx="1"/>
          </p:nvPr>
        </p:nvSpPr>
        <p:spPr/>
        <p:txBody>
          <a:bodyPr>
            <a:normAutofit lnSpcReduction="10000"/>
          </a:bodyPr>
          <a:lstStyle/>
          <a:p>
            <a:r>
              <a:rPr lang="en-US" b="1" dirty="0"/>
              <a:t>Pull requests – allows us to ask other developers to merge one of your branches into their repository. This allows s to keep track of changes and to initiate and check the submitted code before adding integrating it with the rest of the codebase.</a:t>
            </a:r>
          </a:p>
          <a:p>
            <a:r>
              <a:rPr lang="en-US" b="1" dirty="0"/>
              <a:t>Push – uploads a local repository its remote counterpart. </a:t>
            </a:r>
          </a:p>
          <a:p>
            <a:r>
              <a:rPr lang="en-US" b="1" dirty="0"/>
              <a:t>Fetch – imports commits to local branches. </a:t>
            </a:r>
          </a:p>
          <a:p>
            <a:pPr marL="0" indent="0">
              <a:buNone/>
            </a:pPr>
            <a:r>
              <a:rPr lang="en-US" b="1"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6344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code repository benefits</a:t>
            </a:r>
          </a:p>
        </p:txBody>
      </p:sp>
      <p:sp>
        <p:nvSpPr>
          <p:cNvPr id="3" name="Content Placeholder 2"/>
          <p:cNvSpPr>
            <a:spLocks noGrp="1"/>
          </p:cNvSpPr>
          <p:nvPr>
            <p:ph idx="1"/>
          </p:nvPr>
        </p:nvSpPr>
        <p:spPr/>
        <p:txBody>
          <a:bodyPr>
            <a:normAutofit/>
          </a:bodyPr>
          <a:lstStyle/>
          <a:p>
            <a:r>
              <a:rPr lang="en-US" b="1" dirty="0"/>
              <a:t>Collaboration – they make it easy collaborate and contribute to projects.</a:t>
            </a:r>
          </a:p>
          <a:p>
            <a:r>
              <a:rPr lang="en-US" b="1" dirty="0"/>
              <a:t>Back-Up – allows to keep a copy of a projects code and its version history available online.</a:t>
            </a:r>
          </a:p>
          <a:p>
            <a:r>
              <a:rPr lang="en-US" b="1" dirty="0"/>
              <a:t>Security – code repositories could have security breaches and they are always a constant target for hackers. </a:t>
            </a:r>
            <a:endParaRPr lang="en-US" dirty="0"/>
          </a:p>
        </p:txBody>
      </p:sp>
    </p:spTree>
    <p:extLst>
      <p:ext uri="{BB962C8B-B14F-4D97-AF65-F5344CB8AC3E}">
        <p14:creationId xmlns:p14="http://schemas.microsoft.com/office/powerpoint/2010/main" val="380011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code repository benefits</a:t>
            </a:r>
          </a:p>
        </p:txBody>
      </p:sp>
      <p:sp>
        <p:nvSpPr>
          <p:cNvPr id="3" name="Content Placeholder 2"/>
          <p:cNvSpPr>
            <a:spLocks noGrp="1"/>
          </p:cNvSpPr>
          <p:nvPr>
            <p:ph idx="1"/>
          </p:nvPr>
        </p:nvSpPr>
        <p:spPr/>
        <p:txBody>
          <a:bodyPr>
            <a:normAutofit/>
          </a:bodyPr>
          <a:lstStyle/>
          <a:p>
            <a:r>
              <a:rPr lang="en-US" dirty="0"/>
              <a:t>Changes to code are available in real time.</a:t>
            </a:r>
          </a:p>
          <a:p>
            <a:r>
              <a:rPr lang="en-US" dirty="0"/>
              <a:t>Increased functionality of tests and tools.</a:t>
            </a:r>
          </a:p>
          <a:p>
            <a:r>
              <a:rPr lang="en-US" dirty="0"/>
              <a:t>Any changes are searchable and reusable.</a:t>
            </a:r>
          </a:p>
          <a:p>
            <a:r>
              <a:rPr lang="en-US" dirty="0"/>
              <a:t>Branches offer a separate environment for changes made to the main code.</a:t>
            </a:r>
          </a:p>
          <a:p>
            <a:r>
              <a:rPr lang="en-US" dirty="0"/>
              <a:t>Every developer in a project gets a working copy that points back to the central repository.</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13413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Security</a:t>
            </a:r>
          </a:p>
        </p:txBody>
      </p:sp>
      <p:sp>
        <p:nvSpPr>
          <p:cNvPr id="3" name="Content Placeholder 2"/>
          <p:cNvSpPr>
            <a:spLocks noGrp="1"/>
          </p:cNvSpPr>
          <p:nvPr>
            <p:ph idx="1"/>
          </p:nvPr>
        </p:nvSpPr>
        <p:spPr/>
        <p:txBody>
          <a:bodyPr>
            <a:normAutofit/>
          </a:bodyPr>
          <a:lstStyle/>
          <a:p>
            <a:pPr marL="0" indent="0">
              <a:buNone/>
            </a:pPr>
            <a:r>
              <a:rPr lang="en-US" dirty="0"/>
              <a:t>One of our main goals should be to integrate security into everyday work. To achieve this it is strongly recommended that we get InfoSec involved early on, as part of teams and post-mortems. This would allow them to gain context and share knowledge with other team members. </a:t>
            </a:r>
          </a:p>
          <a:p>
            <a:pPr marL="0" indent="0">
              <a:buNone/>
            </a:pPr>
            <a:r>
              <a:rPr lang="en-US" dirty="0"/>
              <a:t>Any security issues that may arise should be made visible and have a deadline.</a:t>
            </a:r>
          </a:p>
          <a:p>
            <a:pPr marL="0" indent="0">
              <a:buNone/>
            </a:pPr>
            <a:r>
              <a:rPr lang="en-US" dirty="0"/>
              <a:t> </a:t>
            </a:r>
          </a:p>
        </p:txBody>
      </p:sp>
    </p:spTree>
    <p:extLst>
      <p:ext uri="{BB962C8B-B14F-4D97-AF65-F5344CB8AC3E}">
        <p14:creationId xmlns:p14="http://schemas.microsoft.com/office/powerpoint/2010/main" val="23207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Security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Other measures we can take to make sure we keep our systems secured:</a:t>
            </a:r>
          </a:p>
          <a:p>
            <a:r>
              <a:rPr lang="en-US" dirty="0"/>
              <a:t>Provide training to Dev and Ops, and review everything they create to ensure all security objectives are implemented correctly.  </a:t>
            </a:r>
          </a:p>
          <a:p>
            <a:r>
              <a:rPr lang="en-US" dirty="0"/>
              <a:t>Provide DevOps with security libraries and services that modern applications require. Such as user authentication, password management, user authorization, data encryption, security-specific configuration settings, etc.</a:t>
            </a:r>
          </a:p>
          <a:p>
            <a:r>
              <a:rPr lang="en-US" dirty="0"/>
              <a:t>Effective security-specific configuration settings for DevOps application stack components, such as for logging, authentication, and </a:t>
            </a:r>
            <a:r>
              <a:rPr lang="en-US" dirty="0" err="1"/>
              <a:t>ecryption</a:t>
            </a:r>
            <a:r>
              <a:rPr lang="en-US" dirty="0"/>
              <a:t>. </a:t>
            </a:r>
          </a:p>
          <a:p>
            <a:endParaRPr lang="en-US" dirty="0"/>
          </a:p>
        </p:txBody>
      </p:sp>
    </p:spTree>
    <p:extLst>
      <p:ext uri="{BB962C8B-B14F-4D97-AF65-F5344CB8AC3E}">
        <p14:creationId xmlns:p14="http://schemas.microsoft.com/office/powerpoint/2010/main" val="183064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618518"/>
            <a:ext cx="11839074" cy="1478570"/>
          </a:xfrm>
        </p:spPr>
        <p:txBody>
          <a:bodyPr/>
          <a:lstStyle/>
          <a:p>
            <a:pPr algn="ctr"/>
            <a:r>
              <a:rPr lang="en-US" dirty="0"/>
              <a:t>Security</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Other recommended security libraries and services:</a:t>
            </a:r>
          </a:p>
          <a:p>
            <a:r>
              <a:rPr lang="en-US" dirty="0"/>
              <a:t>Secret management tools to handle connection settings and encryption keys; such as Vault, sneaker, </a:t>
            </a:r>
            <a:r>
              <a:rPr lang="en-US" dirty="0" err="1"/>
              <a:t>bcrypt</a:t>
            </a:r>
            <a:r>
              <a:rPr lang="en-US" dirty="0"/>
              <a:t>, </a:t>
            </a:r>
            <a:r>
              <a:rPr lang="en-US" dirty="0" err="1"/>
              <a:t>credstash</a:t>
            </a:r>
            <a:r>
              <a:rPr lang="en-US" dirty="0"/>
              <a:t>, Trousseau, Red October, etc.</a:t>
            </a:r>
          </a:p>
          <a:p>
            <a:r>
              <a:rPr lang="en-US" dirty="0"/>
              <a:t>OS packages and builds – secure versions of OpenSSL with appropriate configurations, OSSEC or Tripwire for monitoring file integrity, configuration of syslog and security of centralized ELK stacks.</a:t>
            </a:r>
          </a:p>
          <a:p>
            <a:pPr marL="0" indent="0">
              <a:buNone/>
            </a:pPr>
            <a:endParaRPr lang="en-US" dirty="0"/>
          </a:p>
          <a:p>
            <a:pPr marL="0" indent="0">
              <a:buNone/>
            </a:pPr>
            <a:r>
              <a:rPr lang="en-US" dirty="0"/>
              <a:t>Putting all these in a shared source code repository makes it easy for engineers to create and use logging and encryption standards correctly in their applications and environments. </a:t>
            </a:r>
          </a:p>
          <a:p>
            <a:endParaRPr lang="en-US" dirty="0"/>
          </a:p>
          <a:p>
            <a:endParaRPr lang="en-US" dirty="0"/>
          </a:p>
        </p:txBody>
      </p:sp>
    </p:spTree>
    <p:extLst>
      <p:ext uri="{BB962C8B-B14F-4D97-AF65-F5344CB8AC3E}">
        <p14:creationId xmlns:p14="http://schemas.microsoft.com/office/powerpoint/2010/main" val="3969580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1150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Security Controls  in Shared Source Code Repositories</vt:lpstr>
      <vt:lpstr>What are shared source code repositories?</vt:lpstr>
      <vt:lpstr>code repository Terms</vt:lpstr>
      <vt:lpstr>code repository Terms</vt:lpstr>
      <vt:lpstr>code repository benefits</vt:lpstr>
      <vt:lpstr>code repository benefits</vt:lpstr>
      <vt:lpstr>Security</vt:lpstr>
      <vt:lpstr>Security</vt:lpstr>
      <vt:lpstr>Security</vt:lpstr>
      <vt:lpstr>Security</vt:lpstr>
      <vt:lpstr>Integrating Security into the development Pipeline</vt:lpstr>
      <vt:lpstr>Application Security Analysis</vt:lpstr>
      <vt:lpstr>Application Security Analysis (continued)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Hypermedia design</dc:title>
  <dc:creator>Tarvin, David (drtarvin)</dc:creator>
  <cp:lastModifiedBy>Wendy Leon</cp:lastModifiedBy>
  <cp:revision>121</cp:revision>
  <dcterms:created xsi:type="dcterms:W3CDTF">2019-06-10T00:32:03Z</dcterms:created>
  <dcterms:modified xsi:type="dcterms:W3CDTF">2021-02-20T20:03:06Z</dcterms:modified>
</cp:coreProperties>
</file>