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3" r:id="rId4"/>
    <p:sldId id="264" r:id="rId5"/>
    <p:sldId id="265" r:id="rId6"/>
    <p:sldId id="266" r:id="rId7"/>
    <p:sldId id="267" r:id="rId8"/>
    <p:sldId id="268" r:id="rId9"/>
    <p:sldId id="269" r:id="rId10"/>
    <p:sldId id="270" r:id="rId11"/>
    <p:sldId id="262"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dy Leon" initials="WL" lastIdx="1" clrIdx="0">
    <p:extLst>
      <p:ext uri="{19B8F6BF-5375-455C-9EA6-DF929625EA0E}">
        <p15:presenceInfo xmlns:p15="http://schemas.microsoft.com/office/powerpoint/2012/main" userId="S::wleon@my365.bellevue.edu::769fd912-89ae-46bf-8ef6-2e978a58b8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286FE-FFA6-4F19-8043-A03CA85ACE78}" v="3244" dt="2020-10-23T02:49:54.90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59" d="100"/>
          <a:sy n="59" d="100"/>
        </p:scale>
        <p:origin x="102" y="129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1/7/2021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1/7/2021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1/7/2021</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DevOps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Wendy Leon</a:t>
            </a:r>
          </a:p>
          <a:p>
            <a:r>
              <a:rPr lang="en-US" dirty="0"/>
              <a:t>Assignment 2.2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The Takeaway</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r>
              <a:rPr lang="en-US" dirty="0"/>
              <a:t>It is safe to conclude that in order to keep meetings productive, meeting sizes should be kept to less than 10 attendees.</a:t>
            </a:r>
          </a:p>
          <a:p>
            <a:pPr marL="0" indent="0">
              <a:buNone/>
            </a:pPr>
            <a:endParaRPr lang="en-US" dirty="0"/>
          </a:p>
          <a:p>
            <a:pPr marL="0" indent="0">
              <a:buNone/>
            </a:pPr>
            <a:r>
              <a:rPr lang="en-US" dirty="0"/>
              <a:t>Group meetings beyond the two pizza cap can result in poor productivity.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88279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20463-51ED-4575-AC02-354DAAF5B00E}"/>
              </a:ext>
            </a:extLst>
          </p:cNvPr>
          <p:cNvSpPr txBox="1"/>
          <p:nvPr/>
        </p:nvSpPr>
        <p:spPr>
          <a:xfrm>
            <a:off x="5370512" y="3004268"/>
            <a:ext cx="1447800" cy="424732"/>
          </a:xfrm>
          <a:prstGeom prst="rect">
            <a:avLst/>
          </a:prstGeom>
          <a:noFill/>
        </p:spPr>
        <p:txBody>
          <a:bodyPr wrap="square" rtlCol="0">
            <a:spAutoFit/>
          </a:bodyPr>
          <a:lstStyle/>
          <a:p>
            <a:pPr>
              <a:lnSpc>
                <a:spcPct val="90000"/>
              </a:lnSpc>
            </a:pPr>
            <a:r>
              <a:rPr lang="en-US" sz="2400" dirty="0"/>
              <a:t>The End</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The Two Pizza Rule</a:t>
            </a:r>
            <a:endParaRPr lang="en-US" dirty="0"/>
          </a:p>
        </p:txBody>
      </p:sp>
      <p:sp>
        <p:nvSpPr>
          <p:cNvPr id="14" name="Content Placeholder 13"/>
          <p:cNvSpPr>
            <a:spLocks noGrp="1"/>
          </p:cNvSpPr>
          <p:nvPr>
            <p:ph idx="1"/>
          </p:nvPr>
        </p:nvSpPr>
        <p:spPr>
          <a:xfrm>
            <a:off x="1522412" y="2057400"/>
            <a:ext cx="9144000" cy="4267200"/>
          </a:xfrm>
        </p:spPr>
        <p:txBody>
          <a:bodyPr vert="horz" lIns="91440" tIns="45720" rIns="91440" bIns="45720" rtlCol="0" anchor="t">
            <a:normAutofit/>
          </a:bodyPr>
          <a:lstStyle/>
          <a:p>
            <a:pPr marL="0" indent="0">
              <a:buNone/>
            </a:pPr>
            <a:r>
              <a:rPr lang="en-US" dirty="0"/>
              <a:t>The two pizza rule has been credited to Bezos, the founder and CEO of Amanzon.com. </a:t>
            </a:r>
          </a:p>
          <a:p>
            <a:pPr marL="0" indent="0">
              <a:buNone/>
            </a:pPr>
            <a:endParaRPr lang="en-US" dirty="0"/>
          </a:p>
          <a:p>
            <a:pPr marL="0" indent="0">
              <a:buNone/>
            </a:pPr>
            <a:r>
              <a:rPr lang="en-US" dirty="0"/>
              <a:t>It is used as a guideline when deciding the size of a meeting.</a:t>
            </a:r>
          </a:p>
          <a:p>
            <a:pPr marL="0" indent="0">
              <a:buNone/>
            </a:pPr>
            <a:endParaRPr lang="en-US" dirty="0"/>
          </a:p>
          <a:p>
            <a:pPr marL="0" indent="0">
              <a:buNone/>
            </a:pPr>
            <a:r>
              <a:rPr lang="en-US" dirty="0"/>
              <a:t>According to this rule, in order to have productive meetings, the meetings should be kept small enough that attendees could be fed with two large pizzas.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Why Two Pizzas?</a:t>
            </a:r>
            <a:endParaRPr lang="en-US" dirty="0"/>
          </a:p>
        </p:txBody>
      </p:sp>
      <p:sp>
        <p:nvSpPr>
          <p:cNvPr id="14" name="Content Placeholder 13"/>
          <p:cNvSpPr>
            <a:spLocks noGrp="1"/>
          </p:cNvSpPr>
          <p:nvPr>
            <p:ph idx="1"/>
          </p:nvPr>
        </p:nvSpPr>
        <p:spPr>
          <a:xfrm>
            <a:off x="1522412" y="2057400"/>
            <a:ext cx="9144000" cy="4267200"/>
          </a:xfrm>
        </p:spPr>
        <p:txBody>
          <a:bodyPr vert="horz" lIns="91440" tIns="45720" rIns="91440" bIns="45720" rtlCol="0" anchor="t">
            <a:normAutofit/>
          </a:bodyPr>
          <a:lstStyle/>
          <a:p>
            <a:pPr marL="0" indent="0">
              <a:buNone/>
            </a:pPr>
            <a:r>
              <a:rPr lang="en-US" dirty="0"/>
              <a:t>According to Bezos keeping meetings small allows for a decentralized, creative working environment.</a:t>
            </a:r>
          </a:p>
          <a:p>
            <a:pPr marL="0" indent="0">
              <a:buNone/>
            </a:pPr>
            <a:endParaRPr lang="en-US" dirty="0"/>
          </a:p>
          <a:p>
            <a:pPr marL="0" indent="0">
              <a:buNone/>
            </a:pPr>
            <a:r>
              <a:rPr lang="en-US" dirty="0"/>
              <a:t>The two pizza rule has two main goals:</a:t>
            </a:r>
          </a:p>
          <a:p>
            <a:pPr marL="0" indent="0">
              <a:buNone/>
            </a:pPr>
            <a:endParaRPr lang="en-US" dirty="0"/>
          </a:p>
          <a:p>
            <a:pPr marL="0" indent="0">
              <a:buNone/>
            </a:pPr>
            <a:r>
              <a:rPr lang="en-US" dirty="0"/>
              <a:t>Prevent groupthink </a:t>
            </a:r>
          </a:p>
          <a:p>
            <a:pPr marL="0" indent="0">
              <a:buNone/>
            </a:pPr>
            <a:r>
              <a:rPr lang="en-US" dirty="0"/>
              <a:t>Discourage </a:t>
            </a:r>
            <a:r>
              <a:rPr lang="en-US" dirty="0" err="1"/>
              <a:t>HiPPO</a:t>
            </a:r>
            <a:endParaRPr lang="en-US" dirty="0"/>
          </a:p>
          <a:p>
            <a:pPr marL="0" indent="0">
              <a:buNone/>
            </a:pPr>
            <a:endParaRPr lang="en-US" dirty="0"/>
          </a:p>
        </p:txBody>
      </p:sp>
    </p:spTree>
    <p:extLst>
      <p:ext uri="{BB962C8B-B14F-4D97-AF65-F5344CB8AC3E}">
        <p14:creationId xmlns:p14="http://schemas.microsoft.com/office/powerpoint/2010/main" val="3195045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What is groupthink?</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fontScale="92500" lnSpcReduction="10000"/>
          </a:bodyPr>
          <a:lstStyle/>
          <a:p>
            <a:pPr marL="0" indent="0">
              <a:buNone/>
            </a:pPr>
            <a:endParaRPr lang="en-US" dirty="0"/>
          </a:p>
          <a:p>
            <a:pPr marL="0" indent="0">
              <a:buNone/>
            </a:pPr>
            <a:r>
              <a:rPr lang="en-US" dirty="0"/>
              <a:t>Groupthink is a theory developed by Irving Janus in 1971. </a:t>
            </a:r>
          </a:p>
          <a:p>
            <a:pPr marL="0" indent="0">
              <a:buNone/>
            </a:pPr>
            <a:endParaRPr lang="en-US" dirty="0"/>
          </a:p>
          <a:p>
            <a:pPr marL="0" indent="0">
              <a:buNone/>
            </a:pPr>
            <a:r>
              <a:rPr lang="en-US" dirty="0"/>
              <a:t>Groupthink is the tendency of groups to minimize conflict by reaching consensus without sufficient testing, analyzing or evaluating ideas.</a:t>
            </a:r>
          </a:p>
          <a:p>
            <a:pPr marL="0" indent="0">
              <a:buNone/>
            </a:pPr>
            <a:endParaRPr lang="en-US" dirty="0"/>
          </a:p>
          <a:p>
            <a:pPr marL="0" indent="0">
              <a:buNone/>
            </a:pPr>
            <a:r>
              <a:rPr lang="en-US" dirty="0"/>
              <a:t>Groupthink places limits around a group’s independent and creative thinking. </a:t>
            </a:r>
          </a:p>
          <a:p>
            <a:pPr marL="0" indent="0">
              <a:buNone/>
            </a:pPr>
            <a:endParaRPr lang="en-US" dirty="0"/>
          </a:p>
          <a:p>
            <a:pPr marL="0" indent="0">
              <a:buNone/>
            </a:pPr>
            <a:r>
              <a:rPr lang="en-US" dirty="0"/>
              <a:t>Group analysis might be biased, and lead to poor decisions. </a:t>
            </a:r>
          </a:p>
        </p:txBody>
      </p:sp>
    </p:spTree>
    <p:extLst>
      <p:ext uri="{BB962C8B-B14F-4D97-AF65-F5344CB8AC3E}">
        <p14:creationId xmlns:p14="http://schemas.microsoft.com/office/powerpoint/2010/main" val="19628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What is </a:t>
            </a:r>
            <a:r>
              <a:rPr lang="en-US" dirty="0" err="1">
                <a:ea typeface="+mj-lt"/>
                <a:cs typeface="+mj-lt"/>
              </a:rPr>
              <a:t>HiPPO</a:t>
            </a:r>
            <a:r>
              <a:rPr lang="en-US" dirty="0">
                <a:ea typeface="+mj-lt"/>
                <a:cs typeface="+mj-lt"/>
              </a:rPr>
              <a:t>?</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r>
              <a:rPr lang="en-US" dirty="0" err="1"/>
              <a:t>HiPPO</a:t>
            </a:r>
            <a:r>
              <a:rPr lang="en-US" dirty="0"/>
              <a:t> is an acronym that stands for the ‘highest paid person’s opinion’.</a:t>
            </a:r>
          </a:p>
          <a:p>
            <a:pPr marL="0" indent="0">
              <a:buNone/>
            </a:pPr>
            <a:endParaRPr lang="en-US" dirty="0"/>
          </a:p>
          <a:p>
            <a:pPr marL="0" indent="0">
              <a:buNone/>
            </a:pPr>
            <a:r>
              <a:rPr lang="en-US" dirty="0" err="1"/>
              <a:t>HiPPO</a:t>
            </a:r>
            <a:r>
              <a:rPr lang="en-US" dirty="0"/>
              <a:t> describes the tendency for lower-paid employees to follow higher-paid employees when a decision has to be made.</a:t>
            </a:r>
          </a:p>
          <a:p>
            <a:pPr marL="0" indent="0">
              <a:buNone/>
            </a:pPr>
            <a:endParaRPr lang="en-US" dirty="0"/>
          </a:p>
          <a:p>
            <a:pPr marL="0" indent="0">
              <a:buNone/>
            </a:pPr>
            <a:r>
              <a:rPr lang="en-US" dirty="0"/>
              <a:t>This term can also de used when describing an organization’s tendency to rely on human instinct rather data in the decision-making process. </a:t>
            </a:r>
          </a:p>
        </p:txBody>
      </p:sp>
    </p:spTree>
    <p:extLst>
      <p:ext uri="{BB962C8B-B14F-4D97-AF65-F5344CB8AC3E}">
        <p14:creationId xmlns:p14="http://schemas.microsoft.com/office/powerpoint/2010/main" val="3922386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How big should meetings be?</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r>
              <a:rPr lang="en-US" dirty="0"/>
              <a:t>If meeting can only be as big that all attendees can be fed with two large pizzas and we know that in average three to four people can be fed with one large pizza. This would imply that meetings cannot have more than 6-8 attendees.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2809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When to use the Two Pizza Rule?</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r>
              <a:rPr lang="en-US" dirty="0"/>
              <a:t>The two pizza rule should be applied on meetings where decisions need to be made; strategizing, positioning, etc.</a:t>
            </a:r>
          </a:p>
          <a:p>
            <a:pPr marL="0" indent="0">
              <a:buNone/>
            </a:pPr>
            <a:endParaRPr lang="en-US" dirty="0"/>
          </a:p>
          <a:p>
            <a:pPr marL="0" indent="0">
              <a:buNone/>
            </a:pPr>
            <a:r>
              <a:rPr lang="en-US" dirty="0"/>
              <a:t>Working with small teams helps diminish innovation killers like groupthink and social loafing.</a:t>
            </a:r>
          </a:p>
          <a:p>
            <a:pPr marL="0" indent="0">
              <a:buNone/>
            </a:pPr>
            <a:endParaRPr lang="en-US" dirty="0"/>
          </a:p>
          <a:p>
            <a:pPr marL="0" indent="0">
              <a:buNone/>
            </a:pPr>
            <a:r>
              <a:rPr lang="en-US" dirty="0"/>
              <a:t>It is also encouraged to bring two pizzas to the meetings. Why? Because everybody loves pizza. And why not?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2861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When NOT to use the Two Pizza Rule?</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r>
              <a:rPr lang="en-US" dirty="0"/>
              <a:t>An interdepartmental check-in meeting provides an opportunity for everyone to learn what everyone else is working on.</a:t>
            </a:r>
          </a:p>
          <a:p>
            <a:pPr marL="0" indent="0">
              <a:buNone/>
            </a:pPr>
            <a:endParaRPr lang="en-US" dirty="0"/>
          </a:p>
          <a:p>
            <a:pPr marL="0" indent="0">
              <a:buNone/>
            </a:pPr>
            <a:r>
              <a:rPr lang="en-US" dirty="0"/>
              <a:t>A big group setting can also bring different teams together. </a:t>
            </a:r>
          </a:p>
          <a:p>
            <a:pPr marL="0" indent="0">
              <a:buNone/>
            </a:pPr>
            <a:endParaRPr lang="en-US" dirty="0"/>
          </a:p>
          <a:p>
            <a:pPr marL="0" indent="0">
              <a:buNone/>
            </a:pPr>
            <a:r>
              <a:rPr lang="en-US" dirty="0"/>
              <a:t>Meetings to discuss company goals.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918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Why two pizzas?</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lnSpcReduction="10000"/>
          </a:bodyPr>
          <a:lstStyle/>
          <a:p>
            <a:pPr marL="0" indent="0">
              <a:buNone/>
            </a:pPr>
            <a:r>
              <a:rPr lang="en-US" dirty="0" err="1"/>
              <a:t>Bezo’s</a:t>
            </a:r>
            <a:r>
              <a:rPr lang="en-US" dirty="0"/>
              <a:t> rule could be backed by science. A later Harvard researcher, J. Richard Hackman concluded that 4-6 is the optimal number of attendees for a project team and no work team should have more than 10 members.</a:t>
            </a:r>
          </a:p>
          <a:p>
            <a:pPr marL="0" indent="0">
              <a:buNone/>
            </a:pPr>
            <a:endParaRPr lang="en-US" dirty="0"/>
          </a:p>
          <a:p>
            <a:pPr marL="0" indent="0">
              <a:buNone/>
            </a:pPr>
            <a:r>
              <a:rPr lang="en-US" dirty="0"/>
              <a:t>According to Hackman, communications problems increase exponentially as team size increases. </a:t>
            </a:r>
          </a:p>
          <a:p>
            <a:pPr marL="0" indent="0">
              <a:buNone/>
            </a:pPr>
            <a:endParaRPr lang="en-US" dirty="0"/>
          </a:p>
          <a:p>
            <a:pPr marL="0" indent="0">
              <a:buNone/>
            </a:pPr>
            <a:r>
              <a:rPr lang="en-US" dirty="0"/>
              <a:t>Ironically, the larger the team, the more time will be spent on communication instead of producing work.</a:t>
            </a:r>
          </a:p>
          <a:p>
            <a:pPr marL="0" indent="0">
              <a:buNone/>
            </a:pPr>
            <a:endParaRPr lang="en-US" dirty="0"/>
          </a:p>
        </p:txBody>
      </p:sp>
    </p:spTree>
    <p:extLst>
      <p:ext uri="{BB962C8B-B14F-4D97-AF65-F5344CB8AC3E}">
        <p14:creationId xmlns:p14="http://schemas.microsoft.com/office/powerpoint/2010/main" val="3223021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505</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Consolas</vt:lpstr>
      <vt:lpstr>Corbel</vt:lpstr>
      <vt:lpstr>Chalkboard 16x9</vt:lpstr>
      <vt:lpstr>DevOps</vt:lpstr>
      <vt:lpstr>The Two Pizza Rule</vt:lpstr>
      <vt:lpstr>Why Two Pizzas?</vt:lpstr>
      <vt:lpstr>What is groupthink?</vt:lpstr>
      <vt:lpstr>What is HiPPO?</vt:lpstr>
      <vt:lpstr>How big should meetings be?</vt:lpstr>
      <vt:lpstr>When to use the Two Pizza Rule?</vt:lpstr>
      <vt:lpstr>When NOT to use the Two Pizza Rule?</vt:lpstr>
      <vt:lpstr>Why two pizzas?</vt:lpstr>
      <vt:lpstr>The Takeaway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Wen-D</dc:creator>
  <cp:lastModifiedBy>Wendy Leon</cp:lastModifiedBy>
  <cp:revision>434</cp:revision>
  <dcterms:created xsi:type="dcterms:W3CDTF">2020-10-22T23:12:05Z</dcterms:created>
  <dcterms:modified xsi:type="dcterms:W3CDTF">2021-01-08T04:15:20Z</dcterms:modified>
</cp:coreProperties>
</file>