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5"/>
  </p:notesMasterIdLst>
  <p:sldIdLst>
    <p:sldId id="256" r:id="rId2"/>
    <p:sldId id="258" r:id="rId3"/>
    <p:sldId id="257" r:id="rId4"/>
    <p:sldId id="312" r:id="rId5"/>
    <p:sldId id="304" r:id="rId6"/>
    <p:sldId id="307" r:id="rId7"/>
    <p:sldId id="314" r:id="rId8"/>
    <p:sldId id="313" r:id="rId9"/>
    <p:sldId id="315" r:id="rId10"/>
    <p:sldId id="302" r:id="rId11"/>
    <p:sldId id="316" r:id="rId12"/>
    <p:sldId id="317" r:id="rId13"/>
    <p:sldId id="30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C8B82-C961-413C-A257-0C47740A17DA}">
  <a:tblStyle styleId="{B30C8B82-C961-413C-A257-0C47740A17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4" autoAdjust="0"/>
    <p:restoredTop sz="94111" autoAdjust="0"/>
  </p:normalViewPr>
  <p:slideViewPr>
    <p:cSldViewPr snapToGrid="0">
      <p:cViewPr varScale="1">
        <p:scale>
          <a:sx n="76" d="100"/>
          <a:sy n="76" d="100"/>
        </p:scale>
        <p:origin x="96" y="1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aea891483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aea89148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52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aea891483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aea89148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025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aea891483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aea89148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76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77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743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112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94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2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20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88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EBB55A"/>
              </a:buClr>
              <a:buSzPts val="5200"/>
              <a:buNone/>
              <a:defRPr sz="5200">
                <a:solidFill>
                  <a:srgbClr val="EBB55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 name="Google Shape;15;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BB55A"/>
              </a:buClr>
              <a:buSzPts val="3000"/>
              <a:buNone/>
              <a:defRPr sz="3000">
                <a:solidFill>
                  <a:srgbClr val="EBB55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3"/>
          <p:cNvSpPr/>
          <p:nvPr/>
        </p:nvSpPr>
        <p:spPr>
          <a:xfrm>
            <a:off x="3515050"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0000"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92350" y="1286875"/>
            <a:ext cx="6759300" cy="3172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3" name="Google Shape;23;p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2410375" y="540000"/>
            <a:ext cx="6013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rgbClr val="FFFFFF"/>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rgbClr val="FFFFFF"/>
        </a:solidFill>
        <a:effectLst/>
      </p:bgPr>
    </p:bg>
    <p:spTree>
      <p:nvGrpSpPr>
        <p:cNvPr id="1" name="Shape 72"/>
        <p:cNvGrpSpPr/>
        <p:nvPr/>
      </p:nvGrpSpPr>
      <p:grpSpPr>
        <a:xfrm>
          <a:off x="0" y="0"/>
          <a:ext cx="0" cy="0"/>
          <a:chOff x="0" y="0"/>
          <a:chExt cx="0" cy="0"/>
        </a:xfrm>
      </p:grpSpPr>
      <p:sp>
        <p:nvSpPr>
          <p:cNvPr id="73" name="Google Shape;73;p15"/>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5"/>
          <p:cNvSpPr txBox="1">
            <a:spLocks noGrp="1"/>
          </p:cNvSpPr>
          <p:nvPr>
            <p:ph type="subTitle" idx="1"/>
          </p:nvPr>
        </p:nvSpPr>
        <p:spPr>
          <a:xfrm>
            <a:off x="1072413"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6" name="Google Shape;76;p15"/>
          <p:cNvSpPr txBox="1">
            <a:spLocks noGrp="1"/>
          </p:cNvSpPr>
          <p:nvPr>
            <p:ph type="subTitle" idx="2"/>
          </p:nvPr>
        </p:nvSpPr>
        <p:spPr>
          <a:xfrm>
            <a:off x="1072413"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7" name="Google Shape;77;p15"/>
          <p:cNvSpPr txBox="1">
            <a:spLocks noGrp="1"/>
          </p:cNvSpPr>
          <p:nvPr>
            <p:ph type="subTitle" idx="3"/>
          </p:nvPr>
        </p:nvSpPr>
        <p:spPr>
          <a:xfrm>
            <a:off x="1072413"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8" name="Google Shape;78;p15"/>
          <p:cNvSpPr txBox="1">
            <a:spLocks noGrp="1"/>
          </p:cNvSpPr>
          <p:nvPr>
            <p:ph type="subTitle" idx="4"/>
          </p:nvPr>
        </p:nvSpPr>
        <p:spPr>
          <a:xfrm>
            <a:off x="1072413"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9" name="Google Shape;79;p15"/>
          <p:cNvSpPr txBox="1">
            <a:spLocks noGrp="1"/>
          </p:cNvSpPr>
          <p:nvPr>
            <p:ph type="subTitle" idx="5"/>
          </p:nvPr>
        </p:nvSpPr>
        <p:spPr>
          <a:xfrm>
            <a:off x="3831785"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0" name="Google Shape;80;p15"/>
          <p:cNvSpPr txBox="1">
            <a:spLocks noGrp="1"/>
          </p:cNvSpPr>
          <p:nvPr>
            <p:ph type="subTitle" idx="6"/>
          </p:nvPr>
        </p:nvSpPr>
        <p:spPr>
          <a:xfrm>
            <a:off x="3831785"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1" name="Google Shape;81;p15"/>
          <p:cNvSpPr txBox="1">
            <a:spLocks noGrp="1"/>
          </p:cNvSpPr>
          <p:nvPr>
            <p:ph type="subTitle" idx="7"/>
          </p:nvPr>
        </p:nvSpPr>
        <p:spPr>
          <a:xfrm>
            <a:off x="3831785"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2" name="Google Shape;82;p15"/>
          <p:cNvSpPr txBox="1">
            <a:spLocks noGrp="1"/>
          </p:cNvSpPr>
          <p:nvPr>
            <p:ph type="subTitle" idx="8"/>
          </p:nvPr>
        </p:nvSpPr>
        <p:spPr>
          <a:xfrm>
            <a:off x="3831785"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3" name="Google Shape;83;p15"/>
          <p:cNvSpPr txBox="1">
            <a:spLocks noGrp="1"/>
          </p:cNvSpPr>
          <p:nvPr>
            <p:ph type="subTitle" idx="9"/>
          </p:nvPr>
        </p:nvSpPr>
        <p:spPr>
          <a:xfrm>
            <a:off x="6591160"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4" name="Google Shape;84;p15"/>
          <p:cNvSpPr txBox="1">
            <a:spLocks noGrp="1"/>
          </p:cNvSpPr>
          <p:nvPr>
            <p:ph type="subTitle" idx="13"/>
          </p:nvPr>
        </p:nvSpPr>
        <p:spPr>
          <a:xfrm>
            <a:off x="6591160"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5" name="Google Shape;85;p15"/>
          <p:cNvSpPr txBox="1">
            <a:spLocks noGrp="1"/>
          </p:cNvSpPr>
          <p:nvPr>
            <p:ph type="subTitle" idx="14"/>
          </p:nvPr>
        </p:nvSpPr>
        <p:spPr>
          <a:xfrm>
            <a:off x="6591160"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6" name="Google Shape;86;p15"/>
          <p:cNvSpPr txBox="1">
            <a:spLocks noGrp="1"/>
          </p:cNvSpPr>
          <p:nvPr>
            <p:ph type="subTitle" idx="15"/>
          </p:nvPr>
        </p:nvSpPr>
        <p:spPr>
          <a:xfrm>
            <a:off x="6591160"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7" name="Google Shape;87;p15"/>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6"/>
          <p:cNvSpPr txBox="1">
            <a:spLocks noGrp="1"/>
          </p:cNvSpPr>
          <p:nvPr>
            <p:ph type="title" idx="2" hasCustomPrompt="1"/>
          </p:nvPr>
        </p:nvSpPr>
        <p:spPr>
          <a:xfrm>
            <a:off x="8765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16"/>
          <p:cNvSpPr txBox="1">
            <a:spLocks noGrp="1"/>
          </p:cNvSpPr>
          <p:nvPr>
            <p:ph type="subTitle" idx="1"/>
          </p:nvPr>
        </p:nvSpPr>
        <p:spPr>
          <a:xfrm>
            <a:off x="2047875" y="1801850"/>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2" name="Google Shape;92;p16"/>
          <p:cNvSpPr txBox="1">
            <a:spLocks noGrp="1"/>
          </p:cNvSpPr>
          <p:nvPr>
            <p:ph type="subTitle" idx="3"/>
          </p:nvPr>
        </p:nvSpPr>
        <p:spPr>
          <a:xfrm>
            <a:off x="2047875" y="2097125"/>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3" name="Google Shape;93;p16"/>
          <p:cNvSpPr txBox="1">
            <a:spLocks noGrp="1"/>
          </p:cNvSpPr>
          <p:nvPr>
            <p:ph type="title" idx="4" hasCustomPrompt="1"/>
          </p:nvPr>
        </p:nvSpPr>
        <p:spPr>
          <a:xfrm>
            <a:off x="8765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4" name="Google Shape;94;p16"/>
          <p:cNvSpPr txBox="1">
            <a:spLocks noGrp="1"/>
          </p:cNvSpPr>
          <p:nvPr>
            <p:ph type="subTitle" idx="5"/>
          </p:nvPr>
        </p:nvSpPr>
        <p:spPr>
          <a:xfrm>
            <a:off x="20478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5" name="Google Shape;95;p16"/>
          <p:cNvSpPr txBox="1">
            <a:spLocks noGrp="1"/>
          </p:cNvSpPr>
          <p:nvPr>
            <p:ph type="subTitle" idx="6"/>
          </p:nvPr>
        </p:nvSpPr>
        <p:spPr>
          <a:xfrm>
            <a:off x="20478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6" name="Google Shape;96;p16"/>
          <p:cNvSpPr txBox="1">
            <a:spLocks noGrp="1"/>
          </p:cNvSpPr>
          <p:nvPr>
            <p:ph type="title" idx="7" hasCustomPrompt="1"/>
          </p:nvPr>
        </p:nvSpPr>
        <p:spPr>
          <a:xfrm>
            <a:off x="46958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16"/>
          <p:cNvSpPr txBox="1">
            <a:spLocks noGrp="1"/>
          </p:cNvSpPr>
          <p:nvPr>
            <p:ph type="subTitle" idx="8"/>
          </p:nvPr>
        </p:nvSpPr>
        <p:spPr>
          <a:xfrm>
            <a:off x="5867175" y="1801850"/>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8" name="Google Shape;98;p16"/>
          <p:cNvSpPr txBox="1">
            <a:spLocks noGrp="1"/>
          </p:cNvSpPr>
          <p:nvPr>
            <p:ph type="subTitle" idx="9"/>
          </p:nvPr>
        </p:nvSpPr>
        <p:spPr>
          <a:xfrm>
            <a:off x="5867175" y="2097125"/>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9" name="Google Shape;99;p16"/>
          <p:cNvSpPr txBox="1">
            <a:spLocks noGrp="1"/>
          </p:cNvSpPr>
          <p:nvPr>
            <p:ph type="title" idx="13" hasCustomPrompt="1"/>
          </p:nvPr>
        </p:nvSpPr>
        <p:spPr>
          <a:xfrm>
            <a:off x="46958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0" name="Google Shape;100;p16"/>
          <p:cNvSpPr txBox="1">
            <a:spLocks noGrp="1"/>
          </p:cNvSpPr>
          <p:nvPr>
            <p:ph type="subTitle" idx="14"/>
          </p:nvPr>
        </p:nvSpPr>
        <p:spPr>
          <a:xfrm>
            <a:off x="58671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6"/>
          <p:cNvSpPr txBox="1">
            <a:spLocks noGrp="1"/>
          </p:cNvSpPr>
          <p:nvPr>
            <p:ph type="subTitle" idx="15"/>
          </p:nvPr>
        </p:nvSpPr>
        <p:spPr>
          <a:xfrm>
            <a:off x="58671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2" name="Google Shape;102;p16"/>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 name="Google Shape;150;p26"/>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txBox="1">
            <a:spLocks noGrp="1"/>
          </p:cNvSpPr>
          <p:nvPr>
            <p:ph type="subTitle" idx="1"/>
          </p:nvPr>
        </p:nvSpPr>
        <p:spPr>
          <a:xfrm>
            <a:off x="2314725"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2" name="Google Shape;152;p26"/>
          <p:cNvSpPr txBox="1">
            <a:spLocks noGrp="1"/>
          </p:cNvSpPr>
          <p:nvPr>
            <p:ph type="subTitle" idx="2"/>
          </p:nvPr>
        </p:nvSpPr>
        <p:spPr>
          <a:xfrm>
            <a:off x="5943750"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3" name="Google Shape;153;p26"/>
          <p:cNvSpPr txBox="1">
            <a:spLocks noGrp="1"/>
          </p:cNvSpPr>
          <p:nvPr>
            <p:ph type="subTitle" idx="3"/>
          </p:nvPr>
        </p:nvSpPr>
        <p:spPr>
          <a:xfrm>
            <a:off x="2314725"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4" name="Google Shape;154;p26"/>
          <p:cNvSpPr txBox="1">
            <a:spLocks noGrp="1"/>
          </p:cNvSpPr>
          <p:nvPr>
            <p:ph type="subTitle" idx="4"/>
          </p:nvPr>
        </p:nvSpPr>
        <p:spPr>
          <a:xfrm>
            <a:off x="5943750"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5" name="Google Shape;155;p26"/>
          <p:cNvSpPr txBox="1">
            <a:spLocks noGrp="1"/>
          </p:cNvSpPr>
          <p:nvPr>
            <p:ph type="subTitle" idx="5"/>
          </p:nvPr>
        </p:nvSpPr>
        <p:spPr>
          <a:xfrm>
            <a:off x="2314725"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6" name="Google Shape;156;p26"/>
          <p:cNvSpPr txBox="1">
            <a:spLocks noGrp="1"/>
          </p:cNvSpPr>
          <p:nvPr>
            <p:ph type="subTitle" idx="6"/>
          </p:nvPr>
        </p:nvSpPr>
        <p:spPr>
          <a:xfrm>
            <a:off x="5943750"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7" name="Google Shape;157;p26"/>
          <p:cNvSpPr txBox="1">
            <a:spLocks noGrp="1"/>
          </p:cNvSpPr>
          <p:nvPr>
            <p:ph type="subTitle" idx="7"/>
          </p:nvPr>
        </p:nvSpPr>
        <p:spPr>
          <a:xfrm>
            <a:off x="2314725"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8" name="Google Shape;158;p26"/>
          <p:cNvSpPr txBox="1">
            <a:spLocks noGrp="1"/>
          </p:cNvSpPr>
          <p:nvPr>
            <p:ph type="subTitle" idx="8"/>
          </p:nvPr>
        </p:nvSpPr>
        <p:spPr>
          <a:xfrm>
            <a:off x="5943750"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9" name="Google Shape;159;p26"/>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0" r:id="rId6"/>
    <p:sldLayoutId id="2147483661" r:id="rId7"/>
    <p:sldLayoutId id="2147483662"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399512" y="2305050"/>
            <a:ext cx="8344976" cy="94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t>Dangers of Change Approval Processes</a:t>
            </a:r>
          </a:p>
        </p:txBody>
      </p:sp>
      <p:sp>
        <p:nvSpPr>
          <p:cNvPr id="189" name="Google Shape;189;p33"/>
          <p:cNvSpPr txBox="1">
            <a:spLocks noGrp="1"/>
          </p:cNvSpPr>
          <p:nvPr>
            <p:ph type="subTitle" idx="1"/>
          </p:nvPr>
        </p:nvSpPr>
        <p:spPr>
          <a:xfrm>
            <a:off x="7873903" y="286146"/>
            <a:ext cx="1020507" cy="4704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dk2"/>
                </a:solidFill>
              </a:rPr>
              <a:t>Web-420</a:t>
            </a:r>
            <a:endParaRPr sz="1800" dirty="0">
              <a:solidFill>
                <a:schemeClr val="dk2"/>
              </a:solidFill>
            </a:endParaRPr>
          </a:p>
        </p:txBody>
      </p:sp>
      <p:sp>
        <p:nvSpPr>
          <p:cNvPr id="190" name="Google Shape;190;p33"/>
          <p:cNvSpPr/>
          <p:nvPr/>
        </p:nvSpPr>
        <p:spPr>
          <a:xfrm rot="5400000">
            <a:off x="1832825" y="2338072"/>
            <a:ext cx="26525" cy="1867678"/>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title"/>
          </p:nvPr>
        </p:nvSpPr>
        <p:spPr>
          <a:xfrm>
            <a:off x="1165002" y="328493"/>
            <a:ext cx="3847020" cy="4684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Activities</a:t>
            </a:r>
            <a:endParaRPr dirty="0"/>
          </a:p>
        </p:txBody>
      </p:sp>
      <p:sp>
        <p:nvSpPr>
          <p:cNvPr id="403" name="Google Shape;403;p47"/>
          <p:cNvSpPr txBox="1">
            <a:spLocks noGrp="1"/>
          </p:cNvSpPr>
          <p:nvPr>
            <p:ph type="subTitle" idx="1"/>
          </p:nvPr>
        </p:nvSpPr>
        <p:spPr>
          <a:xfrm>
            <a:off x="1358900" y="1981594"/>
            <a:ext cx="7577833" cy="355560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t>Record </a:t>
            </a:r>
            <a:r>
              <a:rPr lang="en" dirty="0"/>
              <a:t>– changes recorded are identified by a unique number. Things to record are: impacts, benefits of change. The information recorded is used to validate and evaluate the change.</a:t>
            </a:r>
          </a:p>
          <a:p>
            <a:pPr marL="0" lvl="0" indent="0" algn="l" rtl="0">
              <a:spcBef>
                <a:spcPts val="0"/>
              </a:spcBef>
              <a:spcAft>
                <a:spcPts val="1600"/>
              </a:spcAft>
              <a:buNone/>
            </a:pPr>
            <a:r>
              <a:rPr lang="en" b="1" dirty="0"/>
              <a:t>Review </a:t>
            </a:r>
            <a:r>
              <a:rPr lang="en" dirty="0"/>
              <a:t>– filtering of submitted changes.</a:t>
            </a:r>
          </a:p>
          <a:p>
            <a:pPr marL="0" lvl="0" indent="0" algn="l" rtl="0">
              <a:spcBef>
                <a:spcPts val="0"/>
              </a:spcBef>
              <a:spcAft>
                <a:spcPts val="1600"/>
              </a:spcAft>
              <a:buNone/>
            </a:pPr>
            <a:r>
              <a:rPr lang="en" b="1" dirty="0"/>
              <a:t>Assess &amp; Evaluate </a:t>
            </a:r>
            <a:r>
              <a:rPr lang="en" dirty="0"/>
              <a:t>– The change is categorized and the apprropriate approval level is applied. The composition of the CAB is determined. Change justification, business benefits, implact, cost and risks are evaluated.</a:t>
            </a:r>
            <a:endParaRPr dirty="0"/>
          </a:p>
        </p:txBody>
      </p:sp>
      <p:sp>
        <p:nvSpPr>
          <p:cNvPr id="9" name="Google Shape;403;p47">
            <a:extLst>
              <a:ext uri="{FF2B5EF4-FFF2-40B4-BE49-F238E27FC236}">
                <a16:creationId xmlns:a16="http://schemas.microsoft.com/office/drawing/2014/main" id="{B0E644E3-2AF7-4A2F-A4DD-4B710541EA0E}"/>
              </a:ext>
            </a:extLst>
          </p:cNvPr>
          <p:cNvSpPr txBox="1">
            <a:spLocks/>
          </p:cNvSpPr>
          <p:nvPr/>
        </p:nvSpPr>
        <p:spPr>
          <a:xfrm>
            <a:off x="1108224" y="1405180"/>
            <a:ext cx="7828509" cy="5764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US" dirty="0"/>
              <a:t>Activities of the change management process:</a:t>
            </a:r>
          </a:p>
        </p:txBody>
      </p:sp>
    </p:spTree>
    <p:extLst>
      <p:ext uri="{BB962C8B-B14F-4D97-AF65-F5344CB8AC3E}">
        <p14:creationId xmlns:p14="http://schemas.microsoft.com/office/powerpoint/2010/main" val="385744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title"/>
          </p:nvPr>
        </p:nvSpPr>
        <p:spPr>
          <a:xfrm>
            <a:off x="1165002" y="328493"/>
            <a:ext cx="3847020" cy="4684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Activities</a:t>
            </a:r>
            <a:endParaRPr dirty="0"/>
          </a:p>
        </p:txBody>
      </p:sp>
      <p:sp>
        <p:nvSpPr>
          <p:cNvPr id="403" name="Google Shape;403;p47"/>
          <p:cNvSpPr txBox="1">
            <a:spLocks noGrp="1"/>
          </p:cNvSpPr>
          <p:nvPr>
            <p:ph type="subTitle" idx="1"/>
          </p:nvPr>
        </p:nvSpPr>
        <p:spPr>
          <a:xfrm>
            <a:off x="444501" y="1056201"/>
            <a:ext cx="8481776" cy="267759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t>Approve</a:t>
            </a:r>
            <a:r>
              <a:rPr lang="en" dirty="0"/>
              <a:t> – After a change has been approved it can acess the production environment; change management is in charge of this. Impacts, risks, benefits, backout procedures, etc have been evaluated and the approval authority approves or refuses deployment. Standard changes are pre-approved. Change manager approves minor changes. The CAB authority approves changes that are significant, major and urgent, with the ECAB taking over in case the CAB is not available.</a:t>
            </a:r>
          </a:p>
          <a:p>
            <a:pPr marL="0" lvl="0" indent="0" algn="l" rtl="0">
              <a:spcBef>
                <a:spcPts val="0"/>
              </a:spcBef>
              <a:spcAft>
                <a:spcPts val="1600"/>
              </a:spcAft>
              <a:buNone/>
            </a:pPr>
            <a:r>
              <a:rPr lang="en" b="1" dirty="0"/>
              <a:t>Coordinate &amp; Implement </a:t>
            </a:r>
            <a:r>
              <a:rPr lang="en" dirty="0"/>
              <a:t>– execution tests for approved changes are sent to the relevant technical team so test users can implement the changes. Changes must be tested, documentes and a backout procedure needs to be identified along with temporary solutions for potential incidents documented.</a:t>
            </a:r>
            <a:endParaRPr dirty="0"/>
          </a:p>
        </p:txBody>
      </p:sp>
      <p:sp>
        <p:nvSpPr>
          <p:cNvPr id="5" name="Google Shape;403;p47">
            <a:extLst>
              <a:ext uri="{FF2B5EF4-FFF2-40B4-BE49-F238E27FC236}">
                <a16:creationId xmlns:a16="http://schemas.microsoft.com/office/drawing/2014/main" id="{485AF748-C116-43C8-AA8E-9D5AD81C8224}"/>
              </a:ext>
            </a:extLst>
          </p:cNvPr>
          <p:cNvSpPr txBox="1">
            <a:spLocks/>
          </p:cNvSpPr>
          <p:nvPr/>
        </p:nvSpPr>
        <p:spPr>
          <a:xfrm>
            <a:off x="1409701" y="3733800"/>
            <a:ext cx="7516576" cy="37588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US" b="1" dirty="0"/>
              <a:t>Review &amp; Close </a:t>
            </a:r>
            <a:r>
              <a:rPr lang="en-US" dirty="0"/>
              <a:t>– Implemented normal and urgent changes are reviewed after                                              deployment; CAB instance determines if the review is necessary. If the change is successful, it can be closed.</a:t>
            </a:r>
          </a:p>
          <a:p>
            <a:pPr marL="0" indent="0">
              <a:spcAft>
                <a:spcPts val="1600"/>
              </a:spcAft>
            </a:pPr>
            <a:endParaRPr lang="en-US" dirty="0"/>
          </a:p>
        </p:txBody>
      </p:sp>
    </p:spTree>
    <p:extLst>
      <p:ext uri="{BB962C8B-B14F-4D97-AF65-F5344CB8AC3E}">
        <p14:creationId xmlns:p14="http://schemas.microsoft.com/office/powerpoint/2010/main" val="415630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title"/>
          </p:nvPr>
        </p:nvSpPr>
        <p:spPr>
          <a:xfrm>
            <a:off x="1165002" y="328493"/>
            <a:ext cx="3847020" cy="4684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Metrics</a:t>
            </a:r>
            <a:endParaRPr dirty="0"/>
          </a:p>
        </p:txBody>
      </p:sp>
      <p:sp>
        <p:nvSpPr>
          <p:cNvPr id="403" name="Google Shape;403;p47"/>
          <p:cNvSpPr txBox="1">
            <a:spLocks noGrp="1"/>
          </p:cNvSpPr>
          <p:nvPr>
            <p:ph type="subTitle" idx="1"/>
          </p:nvPr>
        </p:nvSpPr>
        <p:spPr>
          <a:xfrm>
            <a:off x="1422401" y="1286508"/>
            <a:ext cx="8481776" cy="352849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b="1" dirty="0"/>
              <a:t>Number or % of changes successful / partially successful / unsuccessful</a:t>
            </a:r>
          </a:p>
          <a:p>
            <a:pPr marL="285750" lvl="0" indent="-285750" algn="l" rtl="0">
              <a:spcBef>
                <a:spcPts val="0"/>
              </a:spcBef>
              <a:spcAft>
                <a:spcPts val="1600"/>
              </a:spcAft>
              <a:buFont typeface="Arial" panose="020B0604020202020204" pitchFamily="34" charset="0"/>
              <a:buChar char="•"/>
            </a:pPr>
            <a:r>
              <a:rPr lang="en-US" b="1" dirty="0"/>
              <a:t>Number or % of unsuccessful changes without backout plan</a:t>
            </a:r>
          </a:p>
          <a:p>
            <a:pPr marL="285750" lvl="0" indent="-285750" algn="l" rtl="0">
              <a:spcBef>
                <a:spcPts val="0"/>
              </a:spcBef>
              <a:spcAft>
                <a:spcPts val="1600"/>
              </a:spcAft>
              <a:buFont typeface="Arial" panose="020B0604020202020204" pitchFamily="34" charset="0"/>
              <a:buChar char="•"/>
            </a:pPr>
            <a:r>
              <a:rPr lang="en-US" b="1" dirty="0"/>
              <a:t>Number or % of non authorized changes</a:t>
            </a:r>
          </a:p>
          <a:p>
            <a:pPr marL="285750" lvl="0" indent="-285750" algn="l" rtl="0">
              <a:spcBef>
                <a:spcPts val="0"/>
              </a:spcBef>
              <a:spcAft>
                <a:spcPts val="1600"/>
              </a:spcAft>
              <a:buFont typeface="Arial" panose="020B0604020202020204" pitchFamily="34" charset="0"/>
              <a:buChar char="•"/>
            </a:pPr>
            <a:r>
              <a:rPr lang="en-US" b="1" dirty="0"/>
              <a:t>Number of backlog changes</a:t>
            </a:r>
          </a:p>
          <a:p>
            <a:pPr marL="285750" lvl="0" indent="-285750" algn="l" rtl="0">
              <a:spcBef>
                <a:spcPts val="0"/>
              </a:spcBef>
              <a:spcAft>
                <a:spcPts val="1600"/>
              </a:spcAft>
              <a:buFont typeface="Arial" panose="020B0604020202020204" pitchFamily="34" charset="0"/>
              <a:buChar char="•"/>
            </a:pPr>
            <a:r>
              <a:rPr lang="en-US" b="1" dirty="0"/>
              <a:t>% of completed changes in time</a:t>
            </a:r>
          </a:p>
          <a:p>
            <a:pPr marL="285750" lvl="0" indent="-285750" algn="l" rtl="0">
              <a:spcBef>
                <a:spcPts val="0"/>
              </a:spcBef>
              <a:spcAft>
                <a:spcPts val="1600"/>
              </a:spcAft>
              <a:buFont typeface="Arial" panose="020B0604020202020204" pitchFamily="34" charset="0"/>
              <a:buChar char="•"/>
            </a:pPr>
            <a:r>
              <a:rPr lang="en-US" b="1" dirty="0"/>
              <a:t>% of changes that has caused incidents</a:t>
            </a:r>
          </a:p>
          <a:p>
            <a:pPr marL="285750" lvl="0" indent="-285750" algn="l" rtl="0">
              <a:spcBef>
                <a:spcPts val="0"/>
              </a:spcBef>
              <a:spcAft>
                <a:spcPts val="1600"/>
              </a:spcAft>
              <a:buFont typeface="Arial" panose="020B0604020202020204" pitchFamily="34" charset="0"/>
              <a:buChar char="•"/>
            </a:pPr>
            <a:r>
              <a:rPr lang="en-US" b="1" dirty="0"/>
              <a:t>Number or % of urgent changes</a:t>
            </a:r>
            <a:endParaRPr dirty="0"/>
          </a:p>
        </p:txBody>
      </p:sp>
    </p:spTree>
    <p:extLst>
      <p:ext uri="{BB962C8B-B14F-4D97-AF65-F5344CB8AC3E}">
        <p14:creationId xmlns:p14="http://schemas.microsoft.com/office/powerpoint/2010/main" val="1092027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2343150" y="1087664"/>
            <a:ext cx="4457699" cy="724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D84E2E"/>
                </a:solidFill>
              </a:rPr>
              <a:t>References</a:t>
            </a:r>
            <a:endParaRPr dirty="0">
              <a:solidFill>
                <a:srgbClr val="D84E2E"/>
              </a:solidFill>
            </a:endParaRPr>
          </a:p>
        </p:txBody>
      </p:sp>
      <p:sp>
        <p:nvSpPr>
          <p:cNvPr id="223" name="Google Shape;223;p36"/>
          <p:cNvSpPr txBox="1">
            <a:spLocks noGrp="1"/>
          </p:cNvSpPr>
          <p:nvPr>
            <p:ph type="title" idx="2"/>
          </p:nvPr>
        </p:nvSpPr>
        <p:spPr>
          <a:xfrm>
            <a:off x="540241" y="2002691"/>
            <a:ext cx="8393723" cy="2942493"/>
          </a:xfrm>
          <a:prstGeom prst="rect">
            <a:avLst/>
          </a:prstGeom>
        </p:spPr>
        <p:txBody>
          <a:bodyPr spcFirstLastPara="1" wrap="square" lIns="91425" tIns="91425" rIns="83775" bIns="91425" anchor="t" anchorCtr="0">
            <a:noAutofit/>
          </a:bodyPr>
          <a:lstStyle/>
          <a:p>
            <a:pPr marL="0" lvl="0" indent="0" algn="l" rtl="0">
              <a:spcBef>
                <a:spcPts val="0"/>
              </a:spcBef>
              <a:spcAft>
                <a:spcPts val="0"/>
              </a:spcAft>
              <a:buNone/>
            </a:pPr>
            <a:br>
              <a:rPr lang="en-US" sz="1200" dirty="0">
                <a:solidFill>
                  <a:schemeClr val="tx1">
                    <a:lumMod val="50000"/>
                    <a:lumOff val="50000"/>
                  </a:schemeClr>
                </a:solidFill>
              </a:rPr>
            </a:br>
            <a:br>
              <a:rPr lang="en-US" sz="1200" dirty="0">
                <a:solidFill>
                  <a:schemeClr val="tx1">
                    <a:lumMod val="50000"/>
                    <a:lumOff val="50000"/>
                  </a:schemeClr>
                </a:solidFill>
              </a:rPr>
            </a:br>
            <a:r>
              <a:rPr lang="en-US" sz="1200" dirty="0">
                <a:solidFill>
                  <a:schemeClr val="tx1">
                    <a:lumMod val="50000"/>
                    <a:lumOff val="50000"/>
                  </a:schemeClr>
                </a:solidFill>
              </a:rPr>
              <a:t>Change management - ITIL® PROCESS. (n.d.). Retrieved February 04, 2021, from https://wiki.octopus-itsm.com/en/articles/change-management-itilr-process</a:t>
            </a:r>
          </a:p>
        </p:txBody>
      </p:sp>
    </p:spTree>
    <p:extLst>
      <p:ext uri="{BB962C8B-B14F-4D97-AF65-F5344CB8AC3E}">
        <p14:creationId xmlns:p14="http://schemas.microsoft.com/office/powerpoint/2010/main" val="162674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1" name="Google Shape;207;p35">
            <a:extLst>
              <a:ext uri="{FF2B5EF4-FFF2-40B4-BE49-F238E27FC236}">
                <a16:creationId xmlns:a16="http://schemas.microsoft.com/office/drawing/2014/main" id="{C5A47D19-7FD8-46BF-B21E-E5D7EC1FB077}"/>
              </a:ext>
            </a:extLst>
          </p:cNvPr>
          <p:cNvSpPr txBox="1">
            <a:spLocks/>
          </p:cNvSpPr>
          <p:nvPr/>
        </p:nvSpPr>
        <p:spPr>
          <a:xfrm>
            <a:off x="679449" y="1219200"/>
            <a:ext cx="7785102" cy="361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US" sz="1800" dirty="0"/>
              <a:t>ITIL defines change as the addition, modification or removal of anything that could affect IT services.</a:t>
            </a:r>
          </a:p>
          <a:p>
            <a:pPr marL="0" indent="0">
              <a:spcAft>
                <a:spcPts val="1600"/>
              </a:spcAft>
            </a:pPr>
            <a:endParaRPr lang="en-US" sz="1800" dirty="0"/>
          </a:p>
          <a:p>
            <a:pPr marL="0" indent="0">
              <a:spcAft>
                <a:spcPts val="1600"/>
              </a:spcAft>
            </a:pPr>
            <a:r>
              <a:rPr lang="en-US" sz="1800" dirty="0"/>
              <a:t>Changes are often seen as problems and received with reluctancy and suspicion. They are actions that constitutes a risk to an IT service.</a:t>
            </a:r>
          </a:p>
          <a:p>
            <a:pPr marL="0" indent="0">
              <a:spcAft>
                <a:spcPts val="1600"/>
              </a:spcAft>
            </a:pPr>
            <a:endParaRPr lang="en-US" sz="1800" dirty="0"/>
          </a:p>
          <a:p>
            <a:pPr marL="0" indent="0">
              <a:spcAft>
                <a:spcPts val="1600"/>
              </a:spcAft>
            </a:pPr>
            <a:r>
              <a:rPr lang="en-US" sz="1800" dirty="0"/>
              <a:t>Changes need to be treated as that, a change,  in order to minimize impacts and risks while making sure to meet the needs of the company</a:t>
            </a:r>
          </a:p>
          <a:p>
            <a:pPr marL="0" indent="0">
              <a:spcAft>
                <a:spcPts val="1600"/>
              </a:spcAft>
            </a:pPr>
            <a:endParaRPr lang="en-US" sz="1800" dirty="0"/>
          </a:p>
          <a:p>
            <a:pPr marL="0" indent="0">
              <a:spcAft>
                <a:spcPts val="1600"/>
              </a:spcAft>
            </a:pPr>
            <a:endParaRPr lang="en-US" sz="1800" dirty="0"/>
          </a:p>
          <a:p>
            <a:pPr marL="0" indent="0">
              <a:spcAft>
                <a:spcPts val="1600"/>
              </a:spcAft>
            </a:pPr>
            <a:endParaRPr lang="en-US" sz="1800" dirty="0"/>
          </a:p>
          <a:p>
            <a:pPr marL="0" indent="0">
              <a:spcAft>
                <a:spcPts val="1600"/>
              </a:spcAft>
            </a:pPr>
            <a:endParaRPr lang="en-US" sz="1800" dirty="0"/>
          </a:p>
          <a:p>
            <a:pPr marL="0" indent="0">
              <a:spcAft>
                <a:spcPts val="1600"/>
              </a:spcAft>
            </a:pPr>
            <a:endParaRPr lang="en-US" sz="1800" dirty="0"/>
          </a:p>
        </p:txBody>
      </p:sp>
      <p:sp>
        <p:nvSpPr>
          <p:cNvPr id="44" name="Google Shape;202;p35">
            <a:extLst>
              <a:ext uri="{FF2B5EF4-FFF2-40B4-BE49-F238E27FC236}">
                <a16:creationId xmlns:a16="http://schemas.microsoft.com/office/drawing/2014/main" id="{77981CA6-8080-4836-8A4C-4D2D3CE2FBEF}"/>
              </a:ext>
            </a:extLst>
          </p:cNvPr>
          <p:cNvSpPr txBox="1">
            <a:spLocks noGrp="1"/>
          </p:cNvSpPr>
          <p:nvPr>
            <p:ph type="title" idx="2"/>
          </p:nvPr>
        </p:nvSpPr>
        <p:spPr>
          <a:xfrm>
            <a:off x="-577852" y="374532"/>
            <a:ext cx="4108451" cy="134631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dirty="0"/>
              <a:t>What is a change?</a:t>
            </a:r>
            <a:br>
              <a:rPr lang="en-US" dirty="0"/>
            </a:b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787400" y="1026722"/>
            <a:ext cx="7556500" cy="258007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600" dirty="0"/>
              <a:t>The change management process seeks to control the lifecycle of all changes, enabling changes that are beneficial to be made with little disruption to IT services.</a:t>
            </a:r>
          </a:p>
          <a:p>
            <a:pPr marL="0" lvl="0" indent="0" algn="l" rtl="0">
              <a:lnSpc>
                <a:spcPct val="100000"/>
              </a:lnSpc>
              <a:spcBef>
                <a:spcPts val="0"/>
              </a:spcBef>
              <a:spcAft>
                <a:spcPts val="0"/>
              </a:spcAft>
              <a:buNone/>
            </a:pPr>
            <a:endParaRPr lang="en-US" sz="1600" dirty="0"/>
          </a:p>
          <a:p>
            <a:pPr marL="0" lvl="0" indent="0" algn="l" rtl="0">
              <a:lnSpc>
                <a:spcPct val="100000"/>
              </a:lnSpc>
              <a:spcBef>
                <a:spcPts val="0"/>
              </a:spcBef>
              <a:spcAft>
                <a:spcPts val="0"/>
              </a:spcAft>
              <a:buNone/>
            </a:pPr>
            <a:endParaRPr lang="en-US" sz="1600" dirty="0"/>
          </a:p>
          <a:p>
            <a:pPr marL="0" lvl="0" indent="0" algn="l" rtl="0">
              <a:lnSpc>
                <a:spcPct val="100000"/>
              </a:lnSpc>
              <a:spcBef>
                <a:spcPts val="0"/>
              </a:spcBef>
              <a:spcAft>
                <a:spcPts val="0"/>
              </a:spcAft>
              <a:buNone/>
            </a:pPr>
            <a:r>
              <a:rPr lang="en-US" sz="1600" dirty="0"/>
              <a:t>The main goal of the change management process is to make sure that all changes made are recorded, evaluated, authorized, prioritized, planned, tested, implemented, documented and reviewed in a controlled manner.</a:t>
            </a:r>
          </a:p>
          <a:p>
            <a:pPr marL="0" lvl="0" indent="0" algn="l" rtl="0">
              <a:lnSpc>
                <a:spcPct val="100000"/>
              </a:lnSpc>
              <a:spcBef>
                <a:spcPts val="0"/>
              </a:spcBef>
              <a:spcAft>
                <a:spcPts val="0"/>
              </a:spcAft>
              <a:buNone/>
            </a:pPr>
            <a:endParaRPr lang="en-US" sz="1600" dirty="0"/>
          </a:p>
          <a:p>
            <a:pPr marL="0" lvl="0" indent="0" algn="l" rtl="0">
              <a:lnSpc>
                <a:spcPct val="100000"/>
              </a:lnSpc>
              <a:spcBef>
                <a:spcPts val="0"/>
              </a:spcBef>
              <a:spcAft>
                <a:spcPts val="0"/>
              </a:spcAft>
              <a:buNone/>
            </a:pPr>
            <a:endParaRPr lang="en-US" sz="1600" dirty="0"/>
          </a:p>
          <a:p>
            <a:pPr marL="0" lvl="0" indent="0" algn="l" rtl="0">
              <a:lnSpc>
                <a:spcPct val="100000"/>
              </a:lnSpc>
              <a:spcBef>
                <a:spcPts val="0"/>
              </a:spcBef>
              <a:spcAft>
                <a:spcPts val="0"/>
              </a:spcAft>
              <a:buNone/>
            </a:pPr>
            <a:r>
              <a:rPr lang="en-US" sz="1600" dirty="0"/>
              <a:t>For this control to be implemented successfully, change management process must oversee change methods and procedures.</a:t>
            </a:r>
          </a:p>
          <a:p>
            <a:pPr marL="0" lvl="0" indent="0" algn="l" rtl="0">
              <a:lnSpc>
                <a:spcPct val="100000"/>
              </a:lnSpc>
              <a:spcBef>
                <a:spcPts val="0"/>
              </a:spcBef>
              <a:spcAft>
                <a:spcPts val="0"/>
              </a:spcAft>
              <a:buNone/>
            </a:pPr>
            <a:endParaRPr sz="1600" dirty="0"/>
          </a:p>
        </p:txBody>
      </p:sp>
      <p:sp>
        <p:nvSpPr>
          <p:cNvPr id="196" name="Google Shape;196;p34"/>
          <p:cNvSpPr txBox="1">
            <a:spLocks noGrp="1"/>
          </p:cNvSpPr>
          <p:nvPr>
            <p:ph type="title"/>
          </p:nvPr>
        </p:nvSpPr>
        <p:spPr>
          <a:xfrm>
            <a:off x="1340762" y="210463"/>
            <a:ext cx="646247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787400" y="1763322"/>
            <a:ext cx="7556500" cy="258007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600" dirty="0"/>
              <a:t>Among the change management processes that need to be implemented, we find:</a:t>
            </a:r>
          </a:p>
          <a:p>
            <a:pPr marL="0" lvl="0" indent="0" algn="l" rtl="0">
              <a:lnSpc>
                <a:spcPct val="100000"/>
              </a:lnSpc>
              <a:spcBef>
                <a:spcPts val="0"/>
              </a:spcBef>
              <a:spcAft>
                <a:spcPts val="0"/>
              </a:spcAft>
              <a:buNone/>
            </a:pPr>
            <a:endParaRPr lang="en-US" sz="1600" dirty="0"/>
          </a:p>
          <a:p>
            <a:pPr marL="285750" indent="-285750"/>
            <a:r>
              <a:rPr lang="en-US" sz="1600" dirty="0"/>
              <a:t>Reuse standardized methods and procedures</a:t>
            </a:r>
          </a:p>
          <a:p>
            <a:pPr marL="285750" indent="-285750"/>
            <a:r>
              <a:rPr lang="en-US" sz="1600" dirty="0"/>
              <a:t>Make sure that those methods are known and applied by all participants</a:t>
            </a:r>
          </a:p>
          <a:p>
            <a:pPr marL="285750" indent="-285750"/>
            <a:r>
              <a:rPr lang="en-US" sz="1600" dirty="0"/>
              <a:t>Record all changes</a:t>
            </a:r>
          </a:p>
          <a:p>
            <a:pPr marL="285750" indent="-285750"/>
            <a:r>
              <a:rPr lang="en-US" sz="1600" dirty="0"/>
              <a:t>Consider risks and impacts on business</a:t>
            </a:r>
            <a:endParaRPr sz="1600" dirty="0"/>
          </a:p>
        </p:txBody>
      </p:sp>
      <p:sp>
        <p:nvSpPr>
          <p:cNvPr id="196" name="Google Shape;196;p34"/>
          <p:cNvSpPr txBox="1">
            <a:spLocks noGrp="1"/>
          </p:cNvSpPr>
          <p:nvPr>
            <p:ph type="title"/>
          </p:nvPr>
        </p:nvSpPr>
        <p:spPr>
          <a:xfrm>
            <a:off x="1340762" y="731163"/>
            <a:ext cx="646247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Process</a:t>
            </a:r>
          </a:p>
        </p:txBody>
      </p:sp>
    </p:spTree>
    <p:extLst>
      <p:ext uri="{BB962C8B-B14F-4D97-AF65-F5344CB8AC3E}">
        <p14:creationId xmlns:p14="http://schemas.microsoft.com/office/powerpoint/2010/main" val="52538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460920" y="322801"/>
            <a:ext cx="3556800" cy="616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Scope</a:t>
            </a:r>
          </a:p>
        </p:txBody>
      </p:sp>
      <p:sp>
        <p:nvSpPr>
          <p:cNvPr id="355" name="Google Shape;355;p44"/>
          <p:cNvSpPr txBox="1">
            <a:spLocks noGrp="1"/>
          </p:cNvSpPr>
          <p:nvPr>
            <p:ph type="subTitle" idx="1"/>
          </p:nvPr>
        </p:nvSpPr>
        <p:spPr>
          <a:xfrm>
            <a:off x="668319" y="1571339"/>
            <a:ext cx="7533631" cy="236566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scope pf the change management process can be easily recognized by any addition, modifictation or removal of anything that could potentially have an effect on IT services. </a:t>
            </a:r>
          </a:p>
          <a:p>
            <a:pPr marL="0" lvl="0" indent="0" algn="l" rtl="0">
              <a:spcBef>
                <a:spcPts val="0"/>
              </a:spcBef>
              <a:spcAft>
                <a:spcPts val="1600"/>
              </a:spcAft>
              <a:buNone/>
            </a:pPr>
            <a:r>
              <a:rPr lang="en" dirty="0"/>
              <a:t>What needs to be examined is what events should be considered a change and how the IT department should handle the event.</a:t>
            </a:r>
          </a:p>
          <a:p>
            <a:pPr marL="0" lvl="0" indent="0" algn="l" rtl="0">
              <a:spcBef>
                <a:spcPts val="0"/>
              </a:spcBef>
              <a:spcAft>
                <a:spcPts val="1600"/>
              </a:spcAft>
              <a:buNone/>
            </a:pPr>
            <a:r>
              <a:rPr lang="en" dirty="0"/>
              <a:t>With change comes risk and this ricks needs to be known and managed. </a:t>
            </a:r>
          </a:p>
          <a:p>
            <a:pPr marL="0" lvl="0" indent="0" algn="l" rtl="0">
              <a:spcBef>
                <a:spcPts val="0"/>
              </a:spcBef>
              <a:spcAft>
                <a:spcPts val="1600"/>
              </a:spcAft>
              <a:buNone/>
            </a:pPr>
            <a:endParaRPr lang="en" dirty="0"/>
          </a:p>
          <a:p>
            <a:pPr marL="0" lvl="0" indent="0" algn="l" rtl="0">
              <a:spcBef>
                <a:spcPts val="0"/>
              </a:spcBef>
              <a:spcAft>
                <a:spcPts val="1600"/>
              </a:spcAft>
              <a:buNone/>
            </a:pPr>
            <a:endParaRPr lang="en" dirty="0"/>
          </a:p>
          <a:p>
            <a:pPr marL="0" lvl="0" indent="0" algn="l" rtl="0">
              <a:spcBef>
                <a:spcPts val="0"/>
              </a:spcBef>
              <a:spcAft>
                <a:spcPts val="1600"/>
              </a:spcAft>
              <a:buNone/>
            </a:pPr>
            <a:endParaRPr dirty="0"/>
          </a:p>
        </p:txBody>
      </p:sp>
      <p:sp>
        <p:nvSpPr>
          <p:cNvPr id="367" name="Google Shape;367;p44"/>
          <p:cNvSpPr/>
          <p:nvPr/>
        </p:nvSpPr>
        <p:spPr>
          <a:xfrm>
            <a:off x="563545" y="1156565"/>
            <a:ext cx="26525" cy="937598"/>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86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415545" y="348202"/>
            <a:ext cx="493686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Categorization</a:t>
            </a:r>
            <a:endParaRPr sz="2400" dirty="0"/>
          </a:p>
        </p:txBody>
      </p:sp>
      <p:sp>
        <p:nvSpPr>
          <p:cNvPr id="365" name="Google Shape;365;p44"/>
          <p:cNvSpPr txBox="1">
            <a:spLocks noGrp="1"/>
          </p:cNvSpPr>
          <p:nvPr>
            <p:ph type="subTitle" idx="14"/>
          </p:nvPr>
        </p:nvSpPr>
        <p:spPr>
          <a:xfrm>
            <a:off x="1003300" y="1714500"/>
            <a:ext cx="7137399" cy="195225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There are three categories of change: standard, normal, and urgent change.</a:t>
            </a:r>
          </a:p>
          <a:p>
            <a:pPr marL="0" lvl="0" indent="0" algn="l" rtl="0">
              <a:spcBef>
                <a:spcPts val="0"/>
              </a:spcBef>
              <a:spcAft>
                <a:spcPts val="1600"/>
              </a:spcAft>
              <a:buNone/>
            </a:pPr>
            <a:r>
              <a:rPr lang="en-US" b="1" dirty="0"/>
              <a:t>Standard change </a:t>
            </a:r>
            <a:r>
              <a:rPr lang="en-US" dirty="0"/>
              <a:t>– authorized by change management, implemented according to a re-established procedure or workflow. Standard changes include: patches upgrades, replacement of a printer, relocation of more than x users, etc. A list of what a standard change is can be predefined; changes that are not part of this list would be treated as a normal change.</a:t>
            </a:r>
          </a:p>
          <a:p>
            <a:pPr marL="0" lvl="0" indent="0" algn="l" rtl="0">
              <a:spcBef>
                <a:spcPts val="0"/>
              </a:spcBef>
              <a:spcAft>
                <a:spcPts val="1600"/>
              </a:spcAft>
              <a:buNone/>
            </a:pPr>
            <a:endParaRPr lang="en-US" dirty="0"/>
          </a:p>
        </p:txBody>
      </p:sp>
    </p:spTree>
    <p:extLst>
      <p:ext uri="{BB962C8B-B14F-4D97-AF65-F5344CB8AC3E}">
        <p14:creationId xmlns:p14="http://schemas.microsoft.com/office/powerpoint/2010/main" val="184492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415545" y="348202"/>
            <a:ext cx="493686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Standard change </a:t>
            </a:r>
          </a:p>
        </p:txBody>
      </p:sp>
      <p:pic>
        <p:nvPicPr>
          <p:cNvPr id="4" name="Picture 3">
            <a:extLst>
              <a:ext uri="{FF2B5EF4-FFF2-40B4-BE49-F238E27FC236}">
                <a16:creationId xmlns:a16="http://schemas.microsoft.com/office/drawing/2014/main" id="{A46282A9-94BA-4D9B-AA6C-D5295FB52298}"/>
              </a:ext>
            </a:extLst>
          </p:cNvPr>
          <p:cNvPicPr>
            <a:picLocks noChangeAspect="1"/>
          </p:cNvPicPr>
          <p:nvPr/>
        </p:nvPicPr>
        <p:blipFill>
          <a:blip r:embed="rId3"/>
          <a:stretch>
            <a:fillRect/>
          </a:stretch>
        </p:blipFill>
        <p:spPr>
          <a:xfrm>
            <a:off x="566737" y="920902"/>
            <a:ext cx="8010525" cy="3686175"/>
          </a:xfrm>
          <a:prstGeom prst="rect">
            <a:avLst/>
          </a:prstGeom>
        </p:spPr>
      </p:pic>
      <p:sp>
        <p:nvSpPr>
          <p:cNvPr id="7" name="Google Shape;365;p44">
            <a:extLst>
              <a:ext uri="{FF2B5EF4-FFF2-40B4-BE49-F238E27FC236}">
                <a16:creationId xmlns:a16="http://schemas.microsoft.com/office/drawing/2014/main" id="{5492374B-E46C-47A0-AF7C-F9940BE6CCCD}"/>
              </a:ext>
            </a:extLst>
          </p:cNvPr>
          <p:cNvSpPr txBox="1">
            <a:spLocks/>
          </p:cNvSpPr>
          <p:nvPr/>
        </p:nvSpPr>
        <p:spPr>
          <a:xfrm>
            <a:off x="415545" y="3819169"/>
            <a:ext cx="7137399" cy="1952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US" b="1" dirty="0"/>
              <a:t>Image taken from https://wiki.octopus-itsm.com/</a:t>
            </a:r>
            <a:endParaRPr lang="en-US" dirty="0"/>
          </a:p>
        </p:txBody>
      </p:sp>
    </p:spTree>
    <p:extLst>
      <p:ext uri="{BB962C8B-B14F-4D97-AF65-F5344CB8AC3E}">
        <p14:creationId xmlns:p14="http://schemas.microsoft.com/office/powerpoint/2010/main" val="45535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415545" y="348202"/>
            <a:ext cx="493686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Categorization</a:t>
            </a:r>
            <a:endParaRPr sz="2400" dirty="0"/>
          </a:p>
        </p:txBody>
      </p:sp>
      <p:sp>
        <p:nvSpPr>
          <p:cNvPr id="365" name="Google Shape;365;p44"/>
          <p:cNvSpPr txBox="1">
            <a:spLocks noGrp="1"/>
          </p:cNvSpPr>
          <p:nvPr>
            <p:ph type="subTitle" idx="14"/>
          </p:nvPr>
        </p:nvSpPr>
        <p:spPr>
          <a:xfrm>
            <a:off x="415545" y="1079500"/>
            <a:ext cx="7137399" cy="195225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t>Normal change </a:t>
            </a:r>
            <a:r>
              <a:rPr lang="en-US"/>
              <a:t>– a normal change is a change that is not standard (not part of the standard change predefined list) or urgent. A normal change follows activities in the change management process. </a:t>
            </a:r>
          </a:p>
          <a:p>
            <a:pPr marL="0" lvl="0" indent="0" algn="l" rtl="0">
              <a:spcBef>
                <a:spcPts val="0"/>
              </a:spcBef>
              <a:spcAft>
                <a:spcPts val="1600"/>
              </a:spcAft>
              <a:buNone/>
            </a:pPr>
            <a:r>
              <a:rPr lang="en-US"/>
              <a:t>Based on risks, impacts, costs and dependencies with other changes, it can be categorized into minor, significant or major.</a:t>
            </a:r>
            <a:endParaRPr lang="en-US" dirty="0"/>
          </a:p>
        </p:txBody>
      </p:sp>
      <p:sp>
        <p:nvSpPr>
          <p:cNvPr id="4" name="Google Shape;365;p44">
            <a:extLst>
              <a:ext uri="{FF2B5EF4-FFF2-40B4-BE49-F238E27FC236}">
                <a16:creationId xmlns:a16="http://schemas.microsoft.com/office/drawing/2014/main" id="{B3A25C4B-8A08-40DB-8500-FD468DE7D4BA}"/>
              </a:ext>
            </a:extLst>
          </p:cNvPr>
          <p:cNvSpPr txBox="1">
            <a:spLocks/>
          </p:cNvSpPr>
          <p:nvPr/>
        </p:nvSpPr>
        <p:spPr>
          <a:xfrm>
            <a:off x="415545" y="3031757"/>
            <a:ext cx="7137399" cy="1952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US" b="1" dirty="0"/>
              <a:t>Urgent change </a:t>
            </a:r>
            <a:r>
              <a:rPr lang="en-US" dirty="0"/>
              <a:t>– a normal change that needs to be made as soon as possible. Urgent changes follow the same process as the normal changes but are adapted to the emergency situation. If the CAB cannot meet quickly, the ECAB, will be invoked. As much testing as possible must be carried out and documented, documentation of change and configuration data may be completed later. </a:t>
            </a:r>
          </a:p>
        </p:txBody>
      </p:sp>
    </p:spTree>
    <p:extLst>
      <p:ext uri="{BB962C8B-B14F-4D97-AF65-F5344CB8AC3E}">
        <p14:creationId xmlns:p14="http://schemas.microsoft.com/office/powerpoint/2010/main" val="354682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415545" y="348202"/>
            <a:ext cx="493686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Normal change </a:t>
            </a:r>
          </a:p>
        </p:txBody>
      </p:sp>
      <p:pic>
        <p:nvPicPr>
          <p:cNvPr id="2050" name="Picture 2">
            <a:extLst>
              <a:ext uri="{FF2B5EF4-FFF2-40B4-BE49-F238E27FC236}">
                <a16:creationId xmlns:a16="http://schemas.microsoft.com/office/drawing/2014/main" id="{BF8E7D2A-D9F9-4A15-BC4A-6A401D07F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20" y="829112"/>
            <a:ext cx="7955980" cy="4247379"/>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65;p44">
            <a:extLst>
              <a:ext uri="{FF2B5EF4-FFF2-40B4-BE49-F238E27FC236}">
                <a16:creationId xmlns:a16="http://schemas.microsoft.com/office/drawing/2014/main" id="{5492374B-E46C-47A0-AF7C-F9940BE6CCCD}"/>
              </a:ext>
            </a:extLst>
          </p:cNvPr>
          <p:cNvSpPr txBox="1">
            <a:spLocks/>
          </p:cNvSpPr>
          <p:nvPr/>
        </p:nvSpPr>
        <p:spPr>
          <a:xfrm>
            <a:off x="2739645" y="4466869"/>
            <a:ext cx="7137399" cy="1952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US" b="1" dirty="0"/>
              <a:t>Image taken from https://wiki.octopus-itsm.com/</a:t>
            </a:r>
            <a:endParaRPr lang="en-US" dirty="0"/>
          </a:p>
        </p:txBody>
      </p:sp>
    </p:spTree>
    <p:extLst>
      <p:ext uri="{BB962C8B-B14F-4D97-AF65-F5344CB8AC3E}">
        <p14:creationId xmlns:p14="http://schemas.microsoft.com/office/powerpoint/2010/main" val="2962017142"/>
      </p:ext>
    </p:extLst>
  </p:cSld>
  <p:clrMapOvr>
    <a:masterClrMapping/>
  </p:clrMapOvr>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On-screen Show (16:9)</PresentationFormat>
  <Paragraphs>61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Reem Kufi</vt:lpstr>
      <vt:lpstr>Source Sans Pro</vt:lpstr>
      <vt:lpstr>Simple Meeting by Slidesgo</vt:lpstr>
      <vt:lpstr>Dangers of Change Approval Processes</vt:lpstr>
      <vt:lpstr>What is a change? </vt:lpstr>
      <vt:lpstr>The Process</vt:lpstr>
      <vt:lpstr>The Process</vt:lpstr>
      <vt:lpstr>Scope</vt:lpstr>
      <vt:lpstr>Categorization</vt:lpstr>
      <vt:lpstr>Standard change </vt:lpstr>
      <vt:lpstr>Categorization</vt:lpstr>
      <vt:lpstr>Normal change </vt:lpstr>
      <vt:lpstr>Activities</vt:lpstr>
      <vt:lpstr>Activities</vt:lpstr>
      <vt:lpstr>Metrics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Wen-D</dc:creator>
  <cp:lastModifiedBy>Wendy Leon</cp:lastModifiedBy>
  <cp:revision>165</cp:revision>
  <dcterms:modified xsi:type="dcterms:W3CDTF">2021-02-04T04:30:38Z</dcterms:modified>
</cp:coreProperties>
</file>