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4"/>
  </p:notesMasterIdLst>
  <p:sldIdLst>
    <p:sldId id="256" r:id="rId2"/>
    <p:sldId id="258" r:id="rId3"/>
    <p:sldId id="311" r:id="rId4"/>
    <p:sldId id="257" r:id="rId5"/>
    <p:sldId id="310" r:id="rId6"/>
    <p:sldId id="316" r:id="rId7"/>
    <p:sldId id="259" r:id="rId8"/>
    <p:sldId id="312" r:id="rId9"/>
    <p:sldId id="315" r:id="rId10"/>
    <p:sldId id="313" r:id="rId11"/>
    <p:sldId id="314" r:id="rId12"/>
    <p:sldId id="26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C8B82-C961-413C-A257-0C47740A17DA}">
  <a:tblStyle styleId="{B30C8B82-C961-413C-A257-0C47740A17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4" autoAdjust="0"/>
    <p:restoredTop sz="94660"/>
  </p:normalViewPr>
  <p:slideViewPr>
    <p:cSldViewPr snapToGrid="0">
      <p:cViewPr varScale="1">
        <p:scale>
          <a:sx n="71" d="100"/>
          <a:sy n="71" d="100"/>
        </p:scale>
        <p:origin x="84" y="1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056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483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83785288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83785288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586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20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60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1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515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EBB55A"/>
              </a:buClr>
              <a:buSzPts val="5200"/>
              <a:buNone/>
              <a:defRPr sz="5200">
                <a:solidFill>
                  <a:srgbClr val="EBB55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781075" y="1635450"/>
            <a:ext cx="1714500" cy="97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 name="Google Shape;15;p3"/>
          <p:cNvSpPr txBox="1">
            <a:spLocks noGrp="1"/>
          </p:cNvSpPr>
          <p:nvPr>
            <p:ph type="title" idx="2"/>
          </p:nvPr>
        </p:nvSpPr>
        <p:spPr>
          <a:xfrm>
            <a:off x="2343300" y="2406625"/>
            <a:ext cx="4457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EBB55A"/>
              </a:buClr>
              <a:buSzPts val="3000"/>
              <a:buNone/>
              <a:defRPr sz="3000">
                <a:solidFill>
                  <a:srgbClr val="EBB55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3"/>
          <p:cNvSpPr/>
          <p:nvPr/>
        </p:nvSpPr>
        <p:spPr>
          <a:xfrm>
            <a:off x="3515050"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0000"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subTitle" idx="1"/>
          </p:nvPr>
        </p:nvSpPr>
        <p:spPr>
          <a:xfrm>
            <a:off x="2343300" y="2895900"/>
            <a:ext cx="4457700" cy="4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92350" y="1286875"/>
            <a:ext cx="6759300" cy="3172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3" name="Google Shape;23;p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2410375" y="540000"/>
            <a:ext cx="6013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subTitle" idx="1"/>
          </p:nvPr>
        </p:nvSpPr>
        <p:spPr>
          <a:xfrm>
            <a:off x="2206250" y="1877517"/>
            <a:ext cx="4737300" cy="11820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None/>
              <a:defRPr sz="22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a:endParaRPr/>
          </a:p>
        </p:txBody>
      </p:sp>
      <p:sp>
        <p:nvSpPr>
          <p:cNvPr id="54" name="Google Shape;54;p10"/>
          <p:cNvSpPr txBox="1">
            <a:spLocks noGrp="1"/>
          </p:cNvSpPr>
          <p:nvPr>
            <p:ph type="title"/>
          </p:nvPr>
        </p:nvSpPr>
        <p:spPr>
          <a:xfrm>
            <a:off x="3003125" y="3059517"/>
            <a:ext cx="3142800" cy="327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800"/>
              <a:buNone/>
              <a:defRPr sz="1800">
                <a:solidFill>
                  <a:schemeClr val="accent1"/>
                </a:solidFill>
              </a:defRPr>
            </a:lvl1pPr>
            <a:lvl2pPr lvl="1">
              <a:spcBef>
                <a:spcPts val="0"/>
              </a:spcBef>
              <a:spcAft>
                <a:spcPts val="0"/>
              </a:spcAft>
              <a:buSzPts val="2800"/>
              <a:buNone/>
              <a:defRPr>
                <a:latin typeface="Source Sans Pro"/>
                <a:ea typeface="Source Sans Pro"/>
                <a:cs typeface="Source Sans Pro"/>
                <a:sym typeface="Source Sans Pro"/>
              </a:defRPr>
            </a:lvl2pPr>
            <a:lvl3pPr lvl="2">
              <a:spcBef>
                <a:spcPts val="0"/>
              </a:spcBef>
              <a:spcAft>
                <a:spcPts val="0"/>
              </a:spcAft>
              <a:buSzPts val="2800"/>
              <a:buNone/>
              <a:defRPr>
                <a:latin typeface="Source Sans Pro"/>
                <a:ea typeface="Source Sans Pro"/>
                <a:cs typeface="Source Sans Pro"/>
                <a:sym typeface="Source Sans Pro"/>
              </a:defRPr>
            </a:lvl3pPr>
            <a:lvl4pPr lvl="3">
              <a:spcBef>
                <a:spcPts val="0"/>
              </a:spcBef>
              <a:spcAft>
                <a:spcPts val="0"/>
              </a:spcAft>
              <a:buSzPts val="2800"/>
              <a:buNone/>
              <a:defRPr>
                <a:latin typeface="Source Sans Pro"/>
                <a:ea typeface="Source Sans Pro"/>
                <a:cs typeface="Source Sans Pro"/>
                <a:sym typeface="Source Sans Pro"/>
              </a:defRPr>
            </a:lvl4pPr>
            <a:lvl5pPr lvl="4">
              <a:spcBef>
                <a:spcPts val="0"/>
              </a:spcBef>
              <a:spcAft>
                <a:spcPts val="0"/>
              </a:spcAft>
              <a:buSzPts val="2800"/>
              <a:buNone/>
              <a:defRPr>
                <a:latin typeface="Source Sans Pro"/>
                <a:ea typeface="Source Sans Pro"/>
                <a:cs typeface="Source Sans Pro"/>
                <a:sym typeface="Source Sans Pro"/>
              </a:defRPr>
            </a:lvl5pPr>
            <a:lvl6pPr lvl="5">
              <a:spcBef>
                <a:spcPts val="0"/>
              </a:spcBef>
              <a:spcAft>
                <a:spcPts val="0"/>
              </a:spcAft>
              <a:buSzPts val="2800"/>
              <a:buNone/>
              <a:defRPr>
                <a:latin typeface="Source Sans Pro"/>
                <a:ea typeface="Source Sans Pro"/>
                <a:cs typeface="Source Sans Pro"/>
                <a:sym typeface="Source Sans Pro"/>
              </a:defRPr>
            </a:lvl6pPr>
            <a:lvl7pPr lvl="6">
              <a:spcBef>
                <a:spcPts val="0"/>
              </a:spcBef>
              <a:spcAft>
                <a:spcPts val="0"/>
              </a:spcAft>
              <a:buSzPts val="2800"/>
              <a:buNone/>
              <a:defRPr>
                <a:latin typeface="Source Sans Pro"/>
                <a:ea typeface="Source Sans Pro"/>
                <a:cs typeface="Source Sans Pro"/>
                <a:sym typeface="Source Sans Pro"/>
              </a:defRPr>
            </a:lvl7pPr>
            <a:lvl8pPr lvl="7">
              <a:spcBef>
                <a:spcPts val="0"/>
              </a:spcBef>
              <a:spcAft>
                <a:spcPts val="0"/>
              </a:spcAft>
              <a:buSzPts val="2800"/>
              <a:buNone/>
              <a:defRPr>
                <a:latin typeface="Source Sans Pro"/>
                <a:ea typeface="Source Sans Pro"/>
                <a:cs typeface="Source Sans Pro"/>
                <a:sym typeface="Source Sans Pro"/>
              </a:defRPr>
            </a:lvl8pPr>
            <a:lvl9pPr lvl="8">
              <a:spcBef>
                <a:spcPts val="0"/>
              </a:spcBef>
              <a:spcAft>
                <a:spcPts val="0"/>
              </a:spcAft>
              <a:buSzPts val="2800"/>
              <a:buNone/>
              <a:defRPr>
                <a:latin typeface="Source Sans Pro"/>
                <a:ea typeface="Source Sans Pro"/>
                <a:cs typeface="Source Sans Pro"/>
                <a:sym typeface="Source Sans Pro"/>
              </a:defRPr>
            </a:lvl9pPr>
          </a:lstStyle>
          <a:p>
            <a:endParaRPr/>
          </a:p>
        </p:txBody>
      </p:sp>
      <p:sp>
        <p:nvSpPr>
          <p:cNvPr id="55" name="Google Shape;55;p10"/>
          <p:cNvSpPr/>
          <p:nvPr/>
        </p:nvSpPr>
        <p:spPr>
          <a:xfrm rot="9387396" flipH="1">
            <a:off x="7503726"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rgbClr val="FFFFFF"/>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6"/>
          <p:cNvSpPr txBox="1">
            <a:spLocks noGrp="1"/>
          </p:cNvSpPr>
          <p:nvPr>
            <p:ph type="title" idx="2" hasCustomPrompt="1"/>
          </p:nvPr>
        </p:nvSpPr>
        <p:spPr>
          <a:xfrm>
            <a:off x="8765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16"/>
          <p:cNvSpPr txBox="1">
            <a:spLocks noGrp="1"/>
          </p:cNvSpPr>
          <p:nvPr>
            <p:ph type="subTitle" idx="1"/>
          </p:nvPr>
        </p:nvSpPr>
        <p:spPr>
          <a:xfrm>
            <a:off x="2047875" y="1801850"/>
            <a:ext cx="2524200" cy="3375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2"/>
                </a:solidFill>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2" name="Google Shape;92;p16"/>
          <p:cNvSpPr txBox="1">
            <a:spLocks noGrp="1"/>
          </p:cNvSpPr>
          <p:nvPr>
            <p:ph type="subTitle" idx="3"/>
          </p:nvPr>
        </p:nvSpPr>
        <p:spPr>
          <a:xfrm>
            <a:off x="2047875" y="2097125"/>
            <a:ext cx="2285700" cy="6117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3" name="Google Shape;93;p16"/>
          <p:cNvSpPr txBox="1">
            <a:spLocks noGrp="1"/>
          </p:cNvSpPr>
          <p:nvPr>
            <p:ph type="title" idx="4" hasCustomPrompt="1"/>
          </p:nvPr>
        </p:nvSpPr>
        <p:spPr>
          <a:xfrm>
            <a:off x="8765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4" name="Google Shape;94;p16"/>
          <p:cNvSpPr txBox="1">
            <a:spLocks noGrp="1"/>
          </p:cNvSpPr>
          <p:nvPr>
            <p:ph type="subTitle" idx="5"/>
          </p:nvPr>
        </p:nvSpPr>
        <p:spPr>
          <a:xfrm>
            <a:off x="20478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5" name="Google Shape;95;p16"/>
          <p:cNvSpPr txBox="1">
            <a:spLocks noGrp="1"/>
          </p:cNvSpPr>
          <p:nvPr>
            <p:ph type="subTitle" idx="6"/>
          </p:nvPr>
        </p:nvSpPr>
        <p:spPr>
          <a:xfrm>
            <a:off x="20478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6" name="Google Shape;96;p16"/>
          <p:cNvSpPr txBox="1">
            <a:spLocks noGrp="1"/>
          </p:cNvSpPr>
          <p:nvPr>
            <p:ph type="title" idx="7" hasCustomPrompt="1"/>
          </p:nvPr>
        </p:nvSpPr>
        <p:spPr>
          <a:xfrm>
            <a:off x="46958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16"/>
          <p:cNvSpPr txBox="1">
            <a:spLocks noGrp="1"/>
          </p:cNvSpPr>
          <p:nvPr>
            <p:ph type="subTitle" idx="8"/>
          </p:nvPr>
        </p:nvSpPr>
        <p:spPr>
          <a:xfrm>
            <a:off x="5867175" y="1801850"/>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8" name="Google Shape;98;p16"/>
          <p:cNvSpPr txBox="1">
            <a:spLocks noGrp="1"/>
          </p:cNvSpPr>
          <p:nvPr>
            <p:ph type="subTitle" idx="9"/>
          </p:nvPr>
        </p:nvSpPr>
        <p:spPr>
          <a:xfrm>
            <a:off x="5867175" y="2097125"/>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9" name="Google Shape;99;p16"/>
          <p:cNvSpPr txBox="1">
            <a:spLocks noGrp="1"/>
          </p:cNvSpPr>
          <p:nvPr>
            <p:ph type="title" idx="13" hasCustomPrompt="1"/>
          </p:nvPr>
        </p:nvSpPr>
        <p:spPr>
          <a:xfrm>
            <a:off x="46958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84E2E"/>
              </a:buClr>
              <a:buSzPts val="4800"/>
              <a:buNone/>
              <a:defRPr sz="4800">
                <a:solidFill>
                  <a:srgbClr val="D84E2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0" name="Google Shape;100;p16"/>
          <p:cNvSpPr txBox="1">
            <a:spLocks noGrp="1"/>
          </p:cNvSpPr>
          <p:nvPr>
            <p:ph type="subTitle" idx="14"/>
          </p:nvPr>
        </p:nvSpPr>
        <p:spPr>
          <a:xfrm>
            <a:off x="58671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6"/>
          <p:cNvSpPr txBox="1">
            <a:spLocks noGrp="1"/>
          </p:cNvSpPr>
          <p:nvPr>
            <p:ph type="subTitle" idx="15"/>
          </p:nvPr>
        </p:nvSpPr>
        <p:spPr>
          <a:xfrm>
            <a:off x="58671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2" name="Google Shape;102;p16"/>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60" r:id="rId7"/>
    <p:sldLayoutId id="214748366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humanitec.com/blog/lead-time-a-key-metric-in-devop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blog.sonatype.com/devops-metrics-measuring-what-matte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ctrTitle"/>
          </p:nvPr>
        </p:nvSpPr>
        <p:spPr>
          <a:xfrm>
            <a:off x="0" y="2257100"/>
            <a:ext cx="91440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Technology Value Stream</a:t>
            </a:r>
            <a:endParaRPr b="1" dirty="0"/>
          </a:p>
        </p:txBody>
      </p:sp>
      <p:sp>
        <p:nvSpPr>
          <p:cNvPr id="189" name="Google Shape;189;p33"/>
          <p:cNvSpPr txBox="1">
            <a:spLocks noGrp="1"/>
          </p:cNvSpPr>
          <p:nvPr>
            <p:ph type="subTitle" idx="1"/>
          </p:nvPr>
        </p:nvSpPr>
        <p:spPr>
          <a:xfrm>
            <a:off x="7873903" y="286146"/>
            <a:ext cx="1020507" cy="470400"/>
          </a:xfrm>
          <a:prstGeom prst="rect">
            <a:avLst/>
          </a:prstGeom>
          <a:noFill/>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dk2"/>
                </a:solidFill>
              </a:rPr>
              <a:t>Web-430</a:t>
            </a:r>
            <a:endParaRPr sz="1800" dirty="0">
              <a:solidFill>
                <a:schemeClr val="dk2"/>
              </a:solidFill>
            </a:endParaRPr>
          </a:p>
        </p:txBody>
      </p:sp>
      <p:sp>
        <p:nvSpPr>
          <p:cNvPr id="190" name="Google Shape;190;p33"/>
          <p:cNvSpPr/>
          <p:nvPr/>
        </p:nvSpPr>
        <p:spPr>
          <a:xfrm rot="5400000">
            <a:off x="4558741" y="2409699"/>
            <a:ext cx="26525" cy="1867678"/>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9" name="Google Shape;195;p34">
            <a:extLst>
              <a:ext uri="{FF2B5EF4-FFF2-40B4-BE49-F238E27FC236}">
                <a16:creationId xmlns:a16="http://schemas.microsoft.com/office/drawing/2014/main" id="{668EA3CA-C2D1-4AA0-8093-58D6FF2380EE}"/>
              </a:ext>
            </a:extLst>
          </p:cNvPr>
          <p:cNvSpPr txBox="1">
            <a:spLocks/>
          </p:cNvSpPr>
          <p:nvPr/>
        </p:nvSpPr>
        <p:spPr>
          <a:xfrm>
            <a:off x="1039090" y="1920790"/>
            <a:ext cx="7055428" cy="28213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2pPr>
            <a:lvl3pPr marL="1371600" marR="0" lvl="2"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3pPr>
            <a:lvl4pPr marL="1828800" marR="0" lvl="3"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4pPr>
            <a:lvl5pPr marL="2286000" marR="0" lvl="4"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5pPr>
            <a:lvl6pPr marL="2743200" marR="0" lvl="5"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6pPr>
            <a:lvl7pPr marL="3200400" marR="0" lvl="6"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8pPr>
            <a:lvl9pPr marL="4114800" marR="0" lvl="8" indent="-304800" algn="l" rtl="0">
              <a:lnSpc>
                <a:spcPct val="100000"/>
              </a:lnSpc>
              <a:spcBef>
                <a:spcPts val="1600"/>
              </a:spcBef>
              <a:spcAft>
                <a:spcPts val="160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9pPr>
          </a:lstStyle>
          <a:p>
            <a:pPr marL="0" indent="0">
              <a:buFont typeface="Source Sans Pro"/>
              <a:buNone/>
            </a:pPr>
            <a:endParaRPr lang="en-US" sz="1600" dirty="0"/>
          </a:p>
          <a:p>
            <a:pPr marL="0" indent="0">
              <a:buFont typeface="Source Sans Pro"/>
              <a:buNone/>
            </a:pPr>
            <a:r>
              <a:rPr lang="en-US" sz="1600" dirty="0"/>
              <a:t>DevOps ideal is for developers to receive fast, constant feedback on their work, to enable them to quickly and independently implement, integrate, validate their code, and have the code deployed into the production environment.</a:t>
            </a:r>
          </a:p>
          <a:p>
            <a:pPr marL="0" indent="0">
              <a:buFont typeface="Source Sans Pro"/>
              <a:buNone/>
            </a:pPr>
            <a:endParaRPr lang="en-US" sz="1600" dirty="0"/>
          </a:p>
          <a:p>
            <a:pPr marL="0" indent="0">
              <a:buFont typeface="Source Sans Pro"/>
              <a:buNone/>
            </a:pPr>
            <a:r>
              <a:rPr lang="en-US" sz="1600" dirty="0"/>
              <a:t>Shorter lead times are achieved by continually checking changes made into the control repository, performing automated and exploratory testing against it, and deploying it into production. </a:t>
            </a:r>
          </a:p>
        </p:txBody>
      </p:sp>
      <p:sp>
        <p:nvSpPr>
          <p:cNvPr id="4" name="Google Shape;222;p36">
            <a:extLst>
              <a:ext uri="{FF2B5EF4-FFF2-40B4-BE49-F238E27FC236}">
                <a16:creationId xmlns:a16="http://schemas.microsoft.com/office/drawing/2014/main" id="{EAA8551E-8490-4E5E-A31E-84EC78431286}"/>
              </a:ext>
            </a:extLst>
          </p:cNvPr>
          <p:cNvSpPr txBox="1">
            <a:spLocks/>
          </p:cNvSpPr>
          <p:nvPr/>
        </p:nvSpPr>
        <p:spPr>
          <a:xfrm>
            <a:off x="2523109" y="1235621"/>
            <a:ext cx="9144000" cy="7243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solidFill>
                  <a:srgbClr val="D84E2E"/>
                </a:solidFill>
              </a:rPr>
              <a:t> DevOps Ideal</a:t>
            </a:r>
          </a:p>
        </p:txBody>
      </p:sp>
      <p:sp>
        <p:nvSpPr>
          <p:cNvPr id="5" name="Google Shape;196;p34">
            <a:extLst>
              <a:ext uri="{FF2B5EF4-FFF2-40B4-BE49-F238E27FC236}">
                <a16:creationId xmlns:a16="http://schemas.microsoft.com/office/drawing/2014/main" id="{0F09EEDA-4181-4E22-A35F-AF86ADCC4CC5}"/>
              </a:ext>
            </a:extLst>
          </p:cNvPr>
          <p:cNvSpPr txBox="1">
            <a:spLocks noGrp="1"/>
          </p:cNvSpPr>
          <p:nvPr>
            <p:ph type="title"/>
          </p:nvPr>
        </p:nvSpPr>
        <p:spPr>
          <a:xfrm>
            <a:off x="-285007" y="896263"/>
            <a:ext cx="8530753"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Deployment Lead Times of Minutes</a:t>
            </a:r>
            <a:endParaRPr dirty="0"/>
          </a:p>
        </p:txBody>
      </p:sp>
    </p:spTree>
    <p:extLst>
      <p:ext uri="{BB962C8B-B14F-4D97-AF65-F5344CB8AC3E}">
        <p14:creationId xmlns:p14="http://schemas.microsoft.com/office/powerpoint/2010/main" val="316104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9" name="Google Shape;195;p34">
            <a:extLst>
              <a:ext uri="{FF2B5EF4-FFF2-40B4-BE49-F238E27FC236}">
                <a16:creationId xmlns:a16="http://schemas.microsoft.com/office/drawing/2014/main" id="{668EA3CA-C2D1-4AA0-8093-58D6FF2380EE}"/>
              </a:ext>
            </a:extLst>
          </p:cNvPr>
          <p:cNvSpPr txBox="1">
            <a:spLocks/>
          </p:cNvSpPr>
          <p:nvPr/>
        </p:nvSpPr>
        <p:spPr>
          <a:xfrm>
            <a:off x="1039090" y="2238842"/>
            <a:ext cx="7055428" cy="28213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2pPr>
            <a:lvl3pPr marL="1371600" marR="0" lvl="2"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3pPr>
            <a:lvl4pPr marL="1828800" marR="0" lvl="3"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4pPr>
            <a:lvl5pPr marL="2286000" marR="0" lvl="4"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5pPr>
            <a:lvl6pPr marL="2743200" marR="0" lvl="5"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6pPr>
            <a:lvl7pPr marL="3200400" marR="0" lvl="6"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8pPr>
            <a:lvl9pPr marL="4114800" marR="0" lvl="8" indent="-304800" algn="l" rtl="0">
              <a:lnSpc>
                <a:spcPct val="100000"/>
              </a:lnSpc>
              <a:spcBef>
                <a:spcPts val="1600"/>
              </a:spcBef>
              <a:spcAft>
                <a:spcPts val="160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9pPr>
          </a:lstStyle>
          <a:p>
            <a:pPr marL="0" indent="0">
              <a:buFont typeface="Source Sans Pro"/>
              <a:buNone/>
            </a:pPr>
            <a:r>
              <a:rPr lang="en-US" sz="1600" dirty="0"/>
              <a:t>Shorter lead times enables us to be confidents that the changes will operate as designed in production and that problems can be quickly detected and corrected.</a:t>
            </a:r>
          </a:p>
          <a:p>
            <a:pPr marL="0" indent="0">
              <a:buFont typeface="Source Sans Pro"/>
              <a:buNone/>
            </a:pPr>
            <a:endParaRPr lang="en-US" sz="1600" dirty="0"/>
          </a:p>
          <a:p>
            <a:pPr marL="0" indent="0">
              <a:buFont typeface="Source Sans Pro"/>
              <a:buNone/>
            </a:pPr>
            <a:r>
              <a:rPr lang="en-US" sz="1600" dirty="0"/>
              <a:t>This can be achieved by having modular architecture, that is well encapsulated and loosely-coupled so small teams can work with higher degrees of autonomy, with failures being small and contained, and without causing global </a:t>
            </a:r>
            <a:r>
              <a:rPr lang="en-US" sz="1600" dirty="0" err="1"/>
              <a:t>disruption.s</a:t>
            </a:r>
            <a:endParaRPr lang="en-US" sz="1600" dirty="0"/>
          </a:p>
        </p:txBody>
      </p:sp>
      <p:sp>
        <p:nvSpPr>
          <p:cNvPr id="4" name="Google Shape;222;p36">
            <a:extLst>
              <a:ext uri="{FF2B5EF4-FFF2-40B4-BE49-F238E27FC236}">
                <a16:creationId xmlns:a16="http://schemas.microsoft.com/office/drawing/2014/main" id="{EAA8551E-8490-4E5E-A31E-84EC78431286}"/>
              </a:ext>
            </a:extLst>
          </p:cNvPr>
          <p:cNvSpPr txBox="1">
            <a:spLocks/>
          </p:cNvSpPr>
          <p:nvPr/>
        </p:nvSpPr>
        <p:spPr>
          <a:xfrm>
            <a:off x="2523109" y="1235621"/>
            <a:ext cx="9144000" cy="7243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solidFill>
                  <a:srgbClr val="D84E2E"/>
                </a:solidFill>
              </a:rPr>
              <a:t> DevOps Ideal</a:t>
            </a:r>
          </a:p>
        </p:txBody>
      </p:sp>
      <p:sp>
        <p:nvSpPr>
          <p:cNvPr id="5" name="Google Shape;196;p34">
            <a:extLst>
              <a:ext uri="{FF2B5EF4-FFF2-40B4-BE49-F238E27FC236}">
                <a16:creationId xmlns:a16="http://schemas.microsoft.com/office/drawing/2014/main" id="{0F09EEDA-4181-4E22-A35F-AF86ADCC4CC5}"/>
              </a:ext>
            </a:extLst>
          </p:cNvPr>
          <p:cNvSpPr txBox="1">
            <a:spLocks noGrp="1"/>
          </p:cNvSpPr>
          <p:nvPr>
            <p:ph type="title"/>
          </p:nvPr>
        </p:nvSpPr>
        <p:spPr>
          <a:xfrm>
            <a:off x="-285007" y="896263"/>
            <a:ext cx="8530753"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Deployment Lead Times of Minutes</a:t>
            </a:r>
            <a:endParaRPr dirty="0"/>
          </a:p>
        </p:txBody>
      </p:sp>
    </p:spTree>
    <p:extLst>
      <p:ext uri="{BB962C8B-B14F-4D97-AF65-F5344CB8AC3E}">
        <p14:creationId xmlns:p14="http://schemas.microsoft.com/office/powerpoint/2010/main" val="65119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p:nvPr/>
        </p:nvSpPr>
        <p:spPr>
          <a:xfrm rot="5400000">
            <a:off x="4558738" y="-227134"/>
            <a:ext cx="26525" cy="1264205"/>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7"/>
          <p:cNvSpPr txBox="1">
            <a:spLocks noGrp="1"/>
          </p:cNvSpPr>
          <p:nvPr>
            <p:ph type="subTitle" idx="1"/>
          </p:nvPr>
        </p:nvSpPr>
        <p:spPr>
          <a:xfrm>
            <a:off x="2206250" y="327013"/>
            <a:ext cx="4737300" cy="118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EOF</a:t>
            </a:r>
            <a:endParaRPr dirty="0"/>
          </a:p>
        </p:txBody>
      </p:sp>
      <p:sp>
        <p:nvSpPr>
          <p:cNvPr id="231" name="Google Shape;231;p37"/>
          <p:cNvSpPr txBox="1">
            <a:spLocks noGrp="1"/>
          </p:cNvSpPr>
          <p:nvPr>
            <p:ph type="title"/>
          </p:nvPr>
        </p:nvSpPr>
        <p:spPr>
          <a:xfrm>
            <a:off x="3000600" y="711824"/>
            <a:ext cx="31428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—Wen-D</a:t>
            </a:r>
            <a:endParaRPr dirty="0"/>
          </a:p>
        </p:txBody>
      </p:sp>
      <p:sp>
        <p:nvSpPr>
          <p:cNvPr id="9" name="TextBox 8">
            <a:extLst>
              <a:ext uri="{FF2B5EF4-FFF2-40B4-BE49-F238E27FC236}">
                <a16:creationId xmlns:a16="http://schemas.microsoft.com/office/drawing/2014/main" id="{465B4846-02D7-42E0-8EB5-80D6F885B451}"/>
              </a:ext>
            </a:extLst>
          </p:cNvPr>
          <p:cNvSpPr txBox="1"/>
          <p:nvPr/>
        </p:nvSpPr>
        <p:spPr>
          <a:xfrm>
            <a:off x="808384" y="793698"/>
            <a:ext cx="7752520" cy="21852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600"/>
              </a:spcAft>
              <a:buClr>
                <a:srgbClr val="637B7F"/>
              </a:buClr>
              <a:buSzPts val="1800"/>
              <a:buFont typeface="Source Sans Pro"/>
              <a:buNone/>
              <a:tabLst/>
              <a:defRPr/>
            </a:pPr>
            <a:r>
              <a:rPr kumimoji="0" lang="en-US" sz="1600" b="1" i="0" u="none" strike="noStrike" kern="0" cap="none" spc="0" normalizeH="0" baseline="0" noProof="0" dirty="0">
                <a:ln>
                  <a:noFill/>
                </a:ln>
                <a:solidFill>
                  <a:srgbClr val="637B7F"/>
                </a:solidFill>
                <a:effectLst/>
                <a:uLnTx/>
                <a:uFillTx/>
                <a:latin typeface="Source Sans Pro"/>
                <a:ea typeface="Source Sans Pro"/>
                <a:sym typeface="Source Sans Pro"/>
              </a:rPr>
              <a:t>References: </a:t>
            </a:r>
          </a:p>
          <a:p>
            <a:pPr marL="0" marR="0" lvl="0" indent="0" algn="l" defTabSz="914400" rtl="0" eaLnBrk="1" fontAlgn="auto" latinLnBrk="0" hangingPunct="1">
              <a:lnSpc>
                <a:spcPct val="100000"/>
              </a:lnSpc>
              <a:spcBef>
                <a:spcPts val="0"/>
              </a:spcBef>
              <a:spcAft>
                <a:spcPts val="1600"/>
              </a:spcAft>
              <a:buClr>
                <a:srgbClr val="637B7F"/>
              </a:buClr>
              <a:buSzPts val="1800"/>
              <a:buFont typeface="Source Sans Pro"/>
              <a:buNone/>
              <a:tabLst/>
              <a:defRPr/>
            </a:pPr>
            <a:r>
              <a:rPr kumimoji="0" lang="en-US" sz="1600" b="0" i="0" u="none" strike="noStrike" kern="0" cap="none" spc="0" normalizeH="0" baseline="0" noProof="0" dirty="0">
                <a:ln>
                  <a:noFill/>
                </a:ln>
                <a:solidFill>
                  <a:srgbClr val="637B7F"/>
                </a:solidFill>
                <a:effectLst/>
                <a:uLnTx/>
                <a:uFillTx/>
                <a:latin typeface="Source Sans Pro"/>
                <a:ea typeface="Source Sans Pro"/>
                <a:sym typeface="Source Sans Pro"/>
              </a:rPr>
              <a:t>Lead time - A key metric in DevOps: </a:t>
            </a:r>
            <a:r>
              <a:rPr kumimoji="0" lang="en-US" sz="1600" b="0" i="0" u="none" strike="noStrike" kern="0" cap="none" spc="0" normalizeH="0" baseline="0" noProof="0" dirty="0" err="1">
                <a:ln>
                  <a:noFill/>
                </a:ln>
                <a:solidFill>
                  <a:srgbClr val="637B7F"/>
                </a:solidFill>
                <a:effectLst/>
                <a:uLnTx/>
                <a:uFillTx/>
                <a:latin typeface="Source Sans Pro"/>
                <a:ea typeface="Source Sans Pro"/>
                <a:sym typeface="Source Sans Pro"/>
              </a:rPr>
              <a:t>Humanitec</a:t>
            </a:r>
            <a:r>
              <a:rPr kumimoji="0" lang="en-US" sz="1600" b="0" i="0" u="none" strike="noStrike" kern="0" cap="none" spc="0" normalizeH="0" baseline="0" noProof="0" dirty="0">
                <a:ln>
                  <a:noFill/>
                </a:ln>
                <a:solidFill>
                  <a:srgbClr val="637B7F"/>
                </a:solidFill>
                <a:effectLst/>
                <a:uLnTx/>
                <a:uFillTx/>
                <a:latin typeface="Source Sans Pro"/>
                <a:ea typeface="Source Sans Pro"/>
                <a:sym typeface="Source Sans Pro"/>
              </a:rPr>
              <a:t>. (n.d.). Retrieved December 19, 2020, from </a:t>
            </a:r>
            <a:r>
              <a:rPr kumimoji="0" lang="en-US" sz="1600" b="0" i="0" u="none" strike="noStrike" kern="0" cap="none" spc="0" normalizeH="0" baseline="0" noProof="0" dirty="0">
                <a:ln>
                  <a:noFill/>
                </a:ln>
                <a:solidFill>
                  <a:srgbClr val="637B7F"/>
                </a:solidFill>
                <a:effectLst/>
                <a:uLnTx/>
                <a:uFillTx/>
                <a:latin typeface="Source Sans Pro"/>
                <a:ea typeface="Source Sans Pro"/>
                <a:sym typeface="Source Sans Pro"/>
                <a:hlinkClick r:id="rId3"/>
              </a:rPr>
              <a:t>https://humanitec.com/blog/lead-time-a-key-metric-in-devops</a:t>
            </a:r>
            <a:endParaRPr kumimoji="0" lang="en-US" sz="1600" b="0" i="0" u="none" strike="noStrike" kern="0" cap="none" spc="0" normalizeH="0" baseline="0" noProof="0" dirty="0">
              <a:ln>
                <a:noFill/>
              </a:ln>
              <a:solidFill>
                <a:srgbClr val="637B7F"/>
              </a:solidFill>
              <a:effectLst/>
              <a:uLnTx/>
              <a:uFillTx/>
              <a:latin typeface="Source Sans Pro"/>
              <a:ea typeface="Source Sans Pro"/>
              <a:sym typeface="Source Sans Pro"/>
            </a:endParaRPr>
          </a:p>
          <a:p>
            <a:pPr marL="0" marR="0" lvl="0" indent="0" algn="l" defTabSz="914400" rtl="0" eaLnBrk="1" fontAlgn="auto" latinLnBrk="0" hangingPunct="1">
              <a:lnSpc>
                <a:spcPct val="100000"/>
              </a:lnSpc>
              <a:spcBef>
                <a:spcPts val="0"/>
              </a:spcBef>
              <a:spcAft>
                <a:spcPts val="1600"/>
              </a:spcAft>
              <a:buClr>
                <a:srgbClr val="637B7F"/>
              </a:buClr>
              <a:buSzPts val="1800"/>
              <a:buFont typeface="Source Sans Pro"/>
              <a:buNone/>
              <a:tabLst/>
              <a:defRPr/>
            </a:pPr>
            <a:endParaRPr kumimoji="0" lang="en-US" sz="1600" b="0" i="0" u="none" strike="noStrike" kern="0" cap="none" spc="0" normalizeH="0" baseline="0" noProof="0" dirty="0">
              <a:ln>
                <a:noFill/>
              </a:ln>
              <a:solidFill>
                <a:srgbClr val="637B7F"/>
              </a:solidFill>
              <a:effectLst/>
              <a:uLnTx/>
              <a:uFillTx/>
              <a:latin typeface="Source Sans Pro"/>
              <a:ea typeface="Source Sans Pro"/>
              <a:sym typeface="Source Sans Pro"/>
            </a:endParaRPr>
          </a:p>
          <a:p>
            <a:pPr marL="0" marR="0" lvl="0" indent="0" algn="l" defTabSz="914400" rtl="0" eaLnBrk="1" fontAlgn="auto" latinLnBrk="0" hangingPunct="1">
              <a:lnSpc>
                <a:spcPct val="100000"/>
              </a:lnSpc>
              <a:spcBef>
                <a:spcPts val="0"/>
              </a:spcBef>
              <a:spcAft>
                <a:spcPts val="1600"/>
              </a:spcAft>
              <a:buClr>
                <a:srgbClr val="637B7F"/>
              </a:buClr>
              <a:buSzPts val="1800"/>
              <a:buFont typeface="Source Sans Pro"/>
              <a:buNone/>
              <a:tabLst/>
              <a:defRPr/>
            </a:pPr>
            <a:r>
              <a:rPr lang="en-US" sz="1600" dirty="0">
                <a:solidFill>
                  <a:srgbClr val="637B7F"/>
                </a:solidFill>
                <a:latin typeface="Source Sans Pro"/>
                <a:ea typeface="Source Sans Pro"/>
                <a:sym typeface="Source Sans Pro"/>
              </a:rPr>
              <a:t>Khanduri, A. (n.d.). DevOps Metrics: Measuring What Matters. Retrieved December 19, 2020, from </a:t>
            </a:r>
            <a:r>
              <a:rPr lang="en-US" sz="1600" dirty="0">
                <a:solidFill>
                  <a:srgbClr val="637B7F"/>
                </a:solidFill>
                <a:latin typeface="Source Sans Pro"/>
                <a:ea typeface="Source Sans Pro"/>
                <a:sym typeface="Source Sans Pro"/>
                <a:hlinkClick r:id="rId4"/>
              </a:rPr>
              <a:t>https://blog.sonatype.com/devops-metrics-measuring-what-matters</a:t>
            </a:r>
            <a:endParaRPr kumimoji="0" lang="en-US" sz="1600" b="0" i="0" u="none" strike="noStrike" kern="0" cap="none" spc="0" normalizeH="0" baseline="0" noProof="0" dirty="0">
              <a:ln>
                <a:noFill/>
              </a:ln>
              <a:solidFill>
                <a:srgbClr val="637B7F"/>
              </a:solidFill>
              <a:effectLst/>
              <a:uLnTx/>
              <a:uFillTx/>
              <a:latin typeface="Source Sans Pro"/>
              <a:ea typeface="Source Sans Pro"/>
              <a:sym typeface="Source Sans Pro"/>
            </a:endParaRPr>
          </a:p>
        </p:txBody>
      </p:sp>
      <p:sp>
        <p:nvSpPr>
          <p:cNvPr id="6" name="TextBox 5">
            <a:extLst>
              <a:ext uri="{FF2B5EF4-FFF2-40B4-BE49-F238E27FC236}">
                <a16:creationId xmlns:a16="http://schemas.microsoft.com/office/drawing/2014/main" id="{47701EF9-9B9F-403A-A094-7928257FC39A}"/>
              </a:ext>
            </a:extLst>
          </p:cNvPr>
          <p:cNvSpPr txBox="1"/>
          <p:nvPr/>
        </p:nvSpPr>
        <p:spPr>
          <a:xfrm>
            <a:off x="1364973" y="3445597"/>
            <a:ext cx="7195931" cy="15286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600"/>
              </a:spcAft>
              <a:buClr>
                <a:srgbClr val="637B7F"/>
              </a:buClr>
              <a:buSzPts val="1800"/>
              <a:buFont typeface="Source Sans Pro"/>
              <a:buNone/>
              <a:tabLst/>
              <a:defRPr/>
            </a:pPr>
            <a:r>
              <a:rPr lang="en-US" sz="1600" dirty="0">
                <a:solidFill>
                  <a:srgbClr val="637B7F"/>
                </a:solidFill>
                <a:latin typeface="Source Sans Pro"/>
                <a:ea typeface="Source Sans Pro"/>
                <a:sym typeface="Source Sans Pro"/>
              </a:rPr>
              <a:t>Kim, G., </a:t>
            </a:r>
            <a:r>
              <a:rPr lang="en-US" sz="1600" dirty="0" err="1">
                <a:solidFill>
                  <a:srgbClr val="637B7F"/>
                </a:solidFill>
                <a:latin typeface="Source Sans Pro"/>
                <a:ea typeface="Source Sans Pro"/>
                <a:sym typeface="Source Sans Pro"/>
              </a:rPr>
              <a:t>Debois</a:t>
            </a:r>
            <a:r>
              <a:rPr lang="en-US" sz="1600" dirty="0">
                <a:solidFill>
                  <a:srgbClr val="637B7F"/>
                </a:solidFill>
                <a:latin typeface="Source Sans Pro"/>
                <a:ea typeface="Source Sans Pro"/>
                <a:sym typeface="Source Sans Pro"/>
              </a:rPr>
              <a:t>, P., &amp;amp; Humble, J. (2017). Chapter One- Agile, Continuous Delivery, and the Three Ways. In The DevOps handbook: How to create world-class agility, reliability, and security in technology organizations. Portland, OR: IT Revolution Press, LLC.</a:t>
            </a:r>
          </a:p>
          <a:p>
            <a:pPr marL="0" marR="0" lvl="0" indent="0" algn="l" defTabSz="914400" rtl="0" eaLnBrk="1" fontAlgn="auto" latinLnBrk="0" hangingPunct="1">
              <a:lnSpc>
                <a:spcPct val="100000"/>
              </a:lnSpc>
              <a:spcBef>
                <a:spcPts val="0"/>
              </a:spcBef>
              <a:spcAft>
                <a:spcPts val="1600"/>
              </a:spcAft>
              <a:buClr>
                <a:srgbClr val="637B7F"/>
              </a:buClr>
              <a:buSzPts val="1800"/>
              <a:buFont typeface="Source Sans Pro"/>
              <a:buNone/>
              <a:tabLst/>
              <a:defRPr/>
            </a:pPr>
            <a:endParaRPr kumimoji="0" lang="en-US" sz="1600" b="0" i="0" u="none" strike="noStrike" kern="0" cap="none" spc="0" normalizeH="0" baseline="0" noProof="0" dirty="0">
              <a:ln>
                <a:noFill/>
              </a:ln>
              <a:solidFill>
                <a:srgbClr val="637B7F"/>
              </a:solidFill>
              <a:effectLst/>
              <a:uLnTx/>
              <a:uFillTx/>
              <a:latin typeface="Source Sans Pro"/>
              <a:ea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1677693" y="312690"/>
            <a:ext cx="29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Lead Time</a:t>
            </a:r>
            <a:endParaRPr dirty="0"/>
          </a:p>
        </p:txBody>
      </p:sp>
      <p:sp>
        <p:nvSpPr>
          <p:cNvPr id="202" name="Google Shape;202;p35"/>
          <p:cNvSpPr txBox="1">
            <a:spLocks noGrp="1"/>
          </p:cNvSpPr>
          <p:nvPr>
            <p:ph type="title" idx="2"/>
          </p:nvPr>
        </p:nvSpPr>
        <p:spPr>
          <a:xfrm>
            <a:off x="876525" y="2605367"/>
            <a:ext cx="1642724"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Starts</a:t>
            </a:r>
            <a:endParaRPr dirty="0"/>
          </a:p>
        </p:txBody>
      </p:sp>
      <p:sp>
        <p:nvSpPr>
          <p:cNvPr id="204" name="Google Shape;204;p35"/>
          <p:cNvSpPr txBox="1">
            <a:spLocks noGrp="1"/>
          </p:cNvSpPr>
          <p:nvPr>
            <p:ph type="subTitle" idx="3"/>
          </p:nvPr>
        </p:nvSpPr>
        <p:spPr>
          <a:xfrm>
            <a:off x="2764847" y="2710200"/>
            <a:ext cx="5682962"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When the request is made</a:t>
            </a:r>
            <a:endParaRPr dirty="0"/>
          </a:p>
        </p:txBody>
      </p:sp>
      <p:sp>
        <p:nvSpPr>
          <p:cNvPr id="205" name="Google Shape;205;p35"/>
          <p:cNvSpPr txBox="1">
            <a:spLocks noGrp="1"/>
          </p:cNvSpPr>
          <p:nvPr>
            <p:ph type="title" idx="4"/>
          </p:nvPr>
        </p:nvSpPr>
        <p:spPr>
          <a:xfrm>
            <a:off x="876525" y="3778315"/>
            <a:ext cx="1367912"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Ends</a:t>
            </a:r>
            <a:endParaRPr dirty="0"/>
          </a:p>
        </p:txBody>
      </p:sp>
      <p:sp>
        <p:nvSpPr>
          <p:cNvPr id="207" name="Google Shape;207;p35"/>
          <p:cNvSpPr txBox="1">
            <a:spLocks noGrp="1"/>
          </p:cNvSpPr>
          <p:nvPr>
            <p:ph type="subTitle" idx="6"/>
          </p:nvPr>
        </p:nvSpPr>
        <p:spPr>
          <a:xfrm>
            <a:off x="2764847" y="3883148"/>
            <a:ext cx="5502628"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At delivery</a:t>
            </a:r>
            <a:endParaRPr dirty="0"/>
          </a:p>
        </p:txBody>
      </p:sp>
      <p:sp>
        <p:nvSpPr>
          <p:cNvPr id="214" name="Google Shape;214;p35"/>
          <p:cNvSpPr/>
          <p:nvPr/>
        </p:nvSpPr>
        <p:spPr>
          <a:xfrm>
            <a:off x="2660072" y="2605394"/>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2660072" y="3778342"/>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7;p35">
            <a:extLst>
              <a:ext uri="{FF2B5EF4-FFF2-40B4-BE49-F238E27FC236}">
                <a16:creationId xmlns:a16="http://schemas.microsoft.com/office/drawing/2014/main" id="{C5A47D19-7FD8-46BF-B21E-E5D7EC1FB077}"/>
              </a:ext>
            </a:extLst>
          </p:cNvPr>
          <p:cNvSpPr txBox="1">
            <a:spLocks/>
          </p:cNvSpPr>
          <p:nvPr/>
        </p:nvSpPr>
        <p:spPr>
          <a:xfrm>
            <a:off x="379380" y="1073944"/>
            <a:ext cx="8393319" cy="13215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US" dirty="0"/>
              <a:t>Lead Time is the time needed to implement, test and deliver the code in an application. </a:t>
            </a:r>
          </a:p>
          <a:p>
            <a:pPr marL="0" indent="0">
              <a:spcAft>
                <a:spcPts val="1600"/>
              </a:spcAft>
            </a:pPr>
            <a:r>
              <a:rPr lang="en-US" dirty="0"/>
              <a:t>Lead time is the time between a commit and the resulting code gets into production.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1137365" y="312690"/>
            <a:ext cx="29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 Time</a:t>
            </a:r>
            <a:endParaRPr dirty="0"/>
          </a:p>
        </p:txBody>
      </p:sp>
      <p:sp>
        <p:nvSpPr>
          <p:cNvPr id="202" name="Google Shape;202;p35"/>
          <p:cNvSpPr txBox="1">
            <a:spLocks noGrp="1"/>
          </p:cNvSpPr>
          <p:nvPr>
            <p:ph type="title" idx="2"/>
          </p:nvPr>
        </p:nvSpPr>
        <p:spPr>
          <a:xfrm>
            <a:off x="876525" y="2605367"/>
            <a:ext cx="1642724"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Starts</a:t>
            </a:r>
            <a:endParaRPr dirty="0"/>
          </a:p>
        </p:txBody>
      </p:sp>
      <p:sp>
        <p:nvSpPr>
          <p:cNvPr id="204" name="Google Shape;204;p35"/>
          <p:cNvSpPr txBox="1">
            <a:spLocks noGrp="1"/>
          </p:cNvSpPr>
          <p:nvPr>
            <p:ph type="subTitle" idx="3"/>
          </p:nvPr>
        </p:nvSpPr>
        <p:spPr>
          <a:xfrm>
            <a:off x="2764847" y="2710200"/>
            <a:ext cx="5682962"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When the request is being worked on</a:t>
            </a:r>
            <a:endParaRPr dirty="0"/>
          </a:p>
        </p:txBody>
      </p:sp>
      <p:sp>
        <p:nvSpPr>
          <p:cNvPr id="205" name="Google Shape;205;p35"/>
          <p:cNvSpPr txBox="1">
            <a:spLocks noGrp="1"/>
          </p:cNvSpPr>
          <p:nvPr>
            <p:ph type="title" idx="4"/>
          </p:nvPr>
        </p:nvSpPr>
        <p:spPr>
          <a:xfrm>
            <a:off x="876525" y="3778315"/>
            <a:ext cx="1367912"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Ends</a:t>
            </a:r>
            <a:endParaRPr dirty="0"/>
          </a:p>
        </p:txBody>
      </p:sp>
      <p:sp>
        <p:nvSpPr>
          <p:cNvPr id="207" name="Google Shape;207;p35"/>
          <p:cNvSpPr txBox="1">
            <a:spLocks noGrp="1"/>
          </p:cNvSpPr>
          <p:nvPr>
            <p:ph type="subTitle" idx="6"/>
          </p:nvPr>
        </p:nvSpPr>
        <p:spPr>
          <a:xfrm>
            <a:off x="2764847" y="3883148"/>
            <a:ext cx="5502628"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At delivery</a:t>
            </a:r>
            <a:endParaRPr dirty="0"/>
          </a:p>
        </p:txBody>
      </p:sp>
      <p:sp>
        <p:nvSpPr>
          <p:cNvPr id="214" name="Google Shape;214;p35"/>
          <p:cNvSpPr/>
          <p:nvPr/>
        </p:nvSpPr>
        <p:spPr>
          <a:xfrm>
            <a:off x="2660072" y="2605394"/>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2660072" y="3778342"/>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D84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7;p35">
            <a:extLst>
              <a:ext uri="{FF2B5EF4-FFF2-40B4-BE49-F238E27FC236}">
                <a16:creationId xmlns:a16="http://schemas.microsoft.com/office/drawing/2014/main" id="{C5A47D19-7FD8-46BF-B21E-E5D7EC1FB077}"/>
              </a:ext>
            </a:extLst>
          </p:cNvPr>
          <p:cNvSpPr txBox="1">
            <a:spLocks/>
          </p:cNvSpPr>
          <p:nvPr/>
        </p:nvSpPr>
        <p:spPr>
          <a:xfrm>
            <a:off x="379380" y="1073944"/>
            <a:ext cx="8393319" cy="13215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US" dirty="0"/>
              <a:t>Process time aka Cycle Time is the time between commencement of a process and its completion for the next downstream customer.</a:t>
            </a:r>
          </a:p>
        </p:txBody>
      </p:sp>
    </p:spTree>
    <p:extLst>
      <p:ext uri="{BB962C8B-B14F-4D97-AF65-F5344CB8AC3E}">
        <p14:creationId xmlns:p14="http://schemas.microsoft.com/office/powerpoint/2010/main" val="262516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body" idx="1"/>
          </p:nvPr>
        </p:nvSpPr>
        <p:spPr>
          <a:xfrm>
            <a:off x="456080" y="2315579"/>
            <a:ext cx="3731456" cy="172648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600" dirty="0"/>
              <a:t>Lead time is a metric in the Lean community to measure performance in value streams. </a:t>
            </a:r>
          </a:p>
          <a:p>
            <a:pPr marL="0" lvl="0" indent="0" algn="l" rtl="0">
              <a:lnSpc>
                <a:spcPct val="100000"/>
              </a:lnSpc>
              <a:spcBef>
                <a:spcPts val="0"/>
              </a:spcBef>
              <a:spcAft>
                <a:spcPts val="0"/>
              </a:spcAft>
              <a:buNone/>
            </a:pPr>
            <a:endParaRPr lang="en-US" sz="1600" dirty="0"/>
          </a:p>
          <a:p>
            <a:pPr marL="0" lvl="0" indent="0" algn="l" rtl="0">
              <a:lnSpc>
                <a:spcPct val="100000"/>
              </a:lnSpc>
              <a:spcBef>
                <a:spcPts val="0"/>
              </a:spcBef>
              <a:spcAft>
                <a:spcPts val="0"/>
              </a:spcAft>
              <a:buNone/>
            </a:pPr>
            <a:r>
              <a:rPr lang="en-US" sz="1600" dirty="0"/>
              <a:t>It starts being measured from the time the request is made.</a:t>
            </a:r>
          </a:p>
          <a:p>
            <a:pPr marL="0" lvl="0" indent="0" algn="l" rtl="0">
              <a:lnSpc>
                <a:spcPct val="100000"/>
              </a:lnSpc>
              <a:spcBef>
                <a:spcPts val="0"/>
              </a:spcBef>
              <a:spcAft>
                <a:spcPts val="0"/>
              </a:spcAft>
              <a:buNone/>
            </a:pPr>
            <a:endParaRPr lang="en-US" sz="1600" dirty="0"/>
          </a:p>
          <a:p>
            <a:pPr marL="0" lvl="0" indent="0" algn="l" rtl="0">
              <a:lnSpc>
                <a:spcPct val="100000"/>
              </a:lnSpc>
              <a:spcBef>
                <a:spcPts val="0"/>
              </a:spcBef>
              <a:spcAft>
                <a:spcPts val="0"/>
              </a:spcAft>
              <a:buNone/>
            </a:pPr>
            <a:endParaRPr sz="1600" dirty="0"/>
          </a:p>
        </p:txBody>
      </p:sp>
      <p:sp>
        <p:nvSpPr>
          <p:cNvPr id="196" name="Google Shape;196;p34"/>
          <p:cNvSpPr txBox="1">
            <a:spLocks noGrp="1"/>
          </p:cNvSpPr>
          <p:nvPr>
            <p:ph type="title"/>
          </p:nvPr>
        </p:nvSpPr>
        <p:spPr>
          <a:xfrm>
            <a:off x="-285007" y="896263"/>
            <a:ext cx="8530753"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Lead Time VS Process Time</a:t>
            </a:r>
            <a:endParaRPr dirty="0"/>
          </a:p>
        </p:txBody>
      </p:sp>
      <p:sp>
        <p:nvSpPr>
          <p:cNvPr id="4" name="Google Shape;195;p34">
            <a:extLst>
              <a:ext uri="{FF2B5EF4-FFF2-40B4-BE49-F238E27FC236}">
                <a16:creationId xmlns:a16="http://schemas.microsoft.com/office/drawing/2014/main" id="{AF5C8601-5A85-4D23-82AD-4AEAFA0BD2DF}"/>
              </a:ext>
            </a:extLst>
          </p:cNvPr>
          <p:cNvSpPr txBox="1">
            <a:spLocks/>
          </p:cNvSpPr>
          <p:nvPr/>
        </p:nvSpPr>
        <p:spPr>
          <a:xfrm>
            <a:off x="5138916" y="2268954"/>
            <a:ext cx="3731456" cy="15549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2pPr>
            <a:lvl3pPr marL="1371600" marR="0" lvl="2"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3pPr>
            <a:lvl4pPr marL="1828800" marR="0" lvl="3"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4pPr>
            <a:lvl5pPr marL="2286000" marR="0" lvl="4"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5pPr>
            <a:lvl6pPr marL="2743200" marR="0" lvl="5"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6pPr>
            <a:lvl7pPr marL="3200400" marR="0" lvl="6"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8pPr>
            <a:lvl9pPr marL="4114800" marR="0" lvl="8" indent="-304800" algn="l" rtl="0">
              <a:lnSpc>
                <a:spcPct val="100000"/>
              </a:lnSpc>
              <a:spcBef>
                <a:spcPts val="1600"/>
              </a:spcBef>
              <a:spcAft>
                <a:spcPts val="160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9pPr>
          </a:lstStyle>
          <a:p>
            <a:pPr marL="0" indent="0">
              <a:buFont typeface="Source Sans Pro"/>
              <a:buNone/>
            </a:pPr>
            <a:r>
              <a:rPr lang="en-US" sz="1600" dirty="0"/>
              <a:t>Processing time AKA touch time or task time is measured from the time when the request is being worked on – it omits the time the work is in the queue.</a:t>
            </a:r>
          </a:p>
          <a:p>
            <a:pPr marL="0" indent="0">
              <a:buFont typeface="Source Sans Pro"/>
              <a:buNone/>
            </a:pPr>
            <a:endParaRPr lang="en-US" sz="1600" dirty="0"/>
          </a:p>
        </p:txBody>
      </p:sp>
      <p:pic>
        <p:nvPicPr>
          <p:cNvPr id="3" name="Picture 2">
            <a:extLst>
              <a:ext uri="{FF2B5EF4-FFF2-40B4-BE49-F238E27FC236}">
                <a16:creationId xmlns:a16="http://schemas.microsoft.com/office/drawing/2014/main" id="{F1897B65-9CAC-4AFB-902E-A7E91BEC1088}"/>
              </a:ext>
            </a:extLst>
          </p:cNvPr>
          <p:cNvPicPr>
            <a:picLocks noChangeAspect="1"/>
          </p:cNvPicPr>
          <p:nvPr/>
        </p:nvPicPr>
        <p:blipFill>
          <a:blip r:embed="rId3"/>
          <a:stretch>
            <a:fillRect/>
          </a:stretch>
        </p:blipFill>
        <p:spPr>
          <a:xfrm>
            <a:off x="3579391" y="2268954"/>
            <a:ext cx="1397859" cy="939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34"/>
          <p:cNvSpPr txBox="1">
            <a:spLocks noGrp="1"/>
          </p:cNvSpPr>
          <p:nvPr>
            <p:ph type="title"/>
          </p:nvPr>
        </p:nvSpPr>
        <p:spPr>
          <a:xfrm>
            <a:off x="-285007" y="896263"/>
            <a:ext cx="8530753"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Lead Time VS Process Time</a:t>
            </a:r>
            <a:endParaRPr dirty="0"/>
          </a:p>
        </p:txBody>
      </p:sp>
      <p:sp>
        <p:nvSpPr>
          <p:cNvPr id="9" name="Google Shape;195;p34">
            <a:extLst>
              <a:ext uri="{FF2B5EF4-FFF2-40B4-BE49-F238E27FC236}">
                <a16:creationId xmlns:a16="http://schemas.microsoft.com/office/drawing/2014/main" id="{668EA3CA-C2D1-4AA0-8093-58D6FF2380EE}"/>
              </a:ext>
            </a:extLst>
          </p:cNvPr>
          <p:cNvSpPr txBox="1">
            <a:spLocks/>
          </p:cNvSpPr>
          <p:nvPr/>
        </p:nvSpPr>
        <p:spPr>
          <a:xfrm>
            <a:off x="1039090" y="1854530"/>
            <a:ext cx="7055428" cy="28213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2pPr>
            <a:lvl3pPr marL="1371600" marR="0" lvl="2"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3pPr>
            <a:lvl4pPr marL="1828800" marR="0" lvl="3"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4pPr>
            <a:lvl5pPr marL="2286000" marR="0" lvl="4"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5pPr>
            <a:lvl6pPr marL="2743200" marR="0" lvl="5"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6pPr>
            <a:lvl7pPr marL="3200400" marR="0" lvl="6"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8pPr>
            <a:lvl9pPr marL="4114800" marR="0" lvl="8" indent="-304800" algn="l" rtl="0">
              <a:lnSpc>
                <a:spcPct val="100000"/>
              </a:lnSpc>
              <a:spcBef>
                <a:spcPts val="1600"/>
              </a:spcBef>
              <a:spcAft>
                <a:spcPts val="160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9pPr>
          </a:lstStyle>
          <a:p>
            <a:pPr marL="0" indent="0">
              <a:buFont typeface="Source Sans Pro"/>
              <a:buNone/>
            </a:pPr>
            <a:r>
              <a:rPr lang="en-US" sz="1600" dirty="0"/>
              <a:t>Both the Lead Time and the Process Time are important DevOps metrics because the ratio of these two metrics serves to measure efficiency. </a:t>
            </a:r>
          </a:p>
          <a:p>
            <a:pPr marL="0" indent="0">
              <a:buFont typeface="Source Sans Pro"/>
              <a:buNone/>
            </a:pPr>
            <a:endParaRPr lang="en-US" sz="1600" dirty="0"/>
          </a:p>
          <a:p>
            <a:pPr marL="0" indent="0">
              <a:buFont typeface="Source Sans Pro"/>
              <a:buNone/>
            </a:pPr>
            <a:r>
              <a:rPr lang="en-US" sz="1600" dirty="0"/>
              <a:t>To achieve fast flow and short lead times, we must reduce the time the work is waiting in queues. </a:t>
            </a:r>
          </a:p>
          <a:p>
            <a:pPr marL="0" indent="0">
              <a:buFont typeface="Source Sans Pro"/>
              <a:buNone/>
            </a:pPr>
            <a:endParaRPr lang="en-US" sz="1600" dirty="0"/>
          </a:p>
          <a:p>
            <a:pPr marL="0" indent="0">
              <a:buFont typeface="Source Sans Pro"/>
              <a:buNone/>
            </a:pPr>
            <a:r>
              <a:rPr lang="en-US" sz="1600" dirty="0"/>
              <a:t>In the DevOps ideal, developers receive fast, constant feedback on their work, this enables them to quickly and independently implement, integrate and validate their code and deploy the code into the production environment.</a:t>
            </a:r>
          </a:p>
          <a:p>
            <a:pPr marL="0" indent="0">
              <a:buFont typeface="Source Sans Pro"/>
              <a:buNone/>
            </a:pPr>
            <a:endParaRPr lang="en-US" sz="1600" dirty="0"/>
          </a:p>
          <a:p>
            <a:pPr marL="0" indent="0">
              <a:buFont typeface="Source Sans Pro"/>
              <a:buNone/>
            </a:pPr>
            <a:endParaRPr lang="en-US" sz="1600" dirty="0"/>
          </a:p>
        </p:txBody>
      </p:sp>
    </p:spTree>
    <p:extLst>
      <p:ext uri="{BB962C8B-B14F-4D97-AF65-F5344CB8AC3E}">
        <p14:creationId xmlns:p14="http://schemas.microsoft.com/office/powerpoint/2010/main" val="124924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34"/>
          <p:cNvSpPr txBox="1">
            <a:spLocks noGrp="1"/>
          </p:cNvSpPr>
          <p:nvPr>
            <p:ph type="title"/>
          </p:nvPr>
        </p:nvSpPr>
        <p:spPr>
          <a:xfrm>
            <a:off x="-285007" y="896263"/>
            <a:ext cx="8530753"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Lead Time VS Process Time</a:t>
            </a:r>
            <a:endParaRPr dirty="0"/>
          </a:p>
        </p:txBody>
      </p:sp>
      <p:sp>
        <p:nvSpPr>
          <p:cNvPr id="9" name="Google Shape;195;p34">
            <a:extLst>
              <a:ext uri="{FF2B5EF4-FFF2-40B4-BE49-F238E27FC236}">
                <a16:creationId xmlns:a16="http://schemas.microsoft.com/office/drawing/2014/main" id="{668EA3CA-C2D1-4AA0-8093-58D6FF2380EE}"/>
              </a:ext>
            </a:extLst>
          </p:cNvPr>
          <p:cNvSpPr txBox="1">
            <a:spLocks/>
          </p:cNvSpPr>
          <p:nvPr/>
        </p:nvSpPr>
        <p:spPr>
          <a:xfrm>
            <a:off x="2733113" y="3785232"/>
            <a:ext cx="3667381" cy="789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2pPr>
            <a:lvl3pPr marL="1371600" marR="0" lvl="2"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3pPr>
            <a:lvl4pPr marL="1828800" marR="0" lvl="3"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4pPr>
            <a:lvl5pPr marL="2286000" marR="0" lvl="4"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5pPr>
            <a:lvl6pPr marL="2743200" marR="0" lvl="5"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6pPr>
            <a:lvl7pPr marL="3200400" marR="0" lvl="6"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8pPr>
            <a:lvl9pPr marL="4114800" marR="0" lvl="8" indent="-304800" algn="l" rtl="0">
              <a:lnSpc>
                <a:spcPct val="100000"/>
              </a:lnSpc>
              <a:spcBef>
                <a:spcPts val="1600"/>
              </a:spcBef>
              <a:spcAft>
                <a:spcPts val="160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9pPr>
          </a:lstStyle>
          <a:p>
            <a:pPr marL="0" indent="0">
              <a:buFont typeface="Source Sans Pro"/>
              <a:buNone/>
            </a:pPr>
            <a:r>
              <a:rPr lang="en-US" sz="1400" b="0" i="1" dirty="0">
                <a:solidFill>
                  <a:srgbClr val="737373"/>
                </a:solidFill>
                <a:effectLst/>
                <a:latin typeface="Nunito Sans"/>
              </a:rPr>
              <a:t>The DevOps Handbook (1st ed. 2016) Kim et al.</a:t>
            </a:r>
            <a:endParaRPr lang="en-US" sz="1400" dirty="0"/>
          </a:p>
          <a:p>
            <a:pPr marL="0" indent="0">
              <a:buFont typeface="Source Sans Pro"/>
              <a:buNone/>
            </a:pPr>
            <a:endParaRPr lang="en-US" sz="1400" dirty="0"/>
          </a:p>
        </p:txBody>
      </p:sp>
      <p:pic>
        <p:nvPicPr>
          <p:cNvPr id="1026" name="Picture 2" descr="The #DevOpsHandbook: Lead Time">
            <a:extLst>
              <a:ext uri="{FF2B5EF4-FFF2-40B4-BE49-F238E27FC236}">
                <a16:creationId xmlns:a16="http://schemas.microsoft.com/office/drawing/2014/main" id="{D0A597FA-8F41-4CE2-8652-BD0AE78CC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046" y="1596594"/>
            <a:ext cx="6091516" cy="228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66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1" y="1941920"/>
            <a:ext cx="9144000" cy="724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D84E2E"/>
                </a:solidFill>
              </a:rPr>
              <a:t>Common Scenario</a:t>
            </a:r>
            <a:endParaRPr dirty="0">
              <a:solidFill>
                <a:srgbClr val="D84E2E"/>
              </a:solidFill>
            </a:endParaRPr>
          </a:p>
        </p:txBody>
      </p:sp>
      <p:sp>
        <p:nvSpPr>
          <p:cNvPr id="223" name="Google Shape;223;p36"/>
          <p:cNvSpPr txBox="1">
            <a:spLocks noGrp="1"/>
          </p:cNvSpPr>
          <p:nvPr>
            <p:ph type="title" idx="2"/>
          </p:nvPr>
        </p:nvSpPr>
        <p:spPr>
          <a:xfrm>
            <a:off x="-1" y="2512641"/>
            <a:ext cx="9143999"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US" dirty="0">
                <a:solidFill>
                  <a:schemeClr val="lt2"/>
                </a:solidFill>
              </a:rPr>
              <a:t>Deployment Times Requiring Months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9" name="Google Shape;195;p34">
            <a:extLst>
              <a:ext uri="{FF2B5EF4-FFF2-40B4-BE49-F238E27FC236}">
                <a16:creationId xmlns:a16="http://schemas.microsoft.com/office/drawing/2014/main" id="{668EA3CA-C2D1-4AA0-8093-58D6FF2380EE}"/>
              </a:ext>
            </a:extLst>
          </p:cNvPr>
          <p:cNvSpPr txBox="1">
            <a:spLocks/>
          </p:cNvSpPr>
          <p:nvPr/>
        </p:nvSpPr>
        <p:spPr>
          <a:xfrm>
            <a:off x="1039090" y="1854530"/>
            <a:ext cx="7055428" cy="28213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2pPr>
            <a:lvl3pPr marL="1371600" marR="0" lvl="2"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3pPr>
            <a:lvl4pPr marL="1828800" marR="0" lvl="3"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4pPr>
            <a:lvl5pPr marL="2286000" marR="0" lvl="4"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5pPr>
            <a:lvl6pPr marL="2743200" marR="0" lvl="5"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6pPr>
            <a:lvl7pPr marL="3200400" marR="0" lvl="6"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8pPr>
            <a:lvl9pPr marL="4114800" marR="0" lvl="8" indent="-304800" algn="l" rtl="0">
              <a:lnSpc>
                <a:spcPct val="100000"/>
              </a:lnSpc>
              <a:spcBef>
                <a:spcPts val="1600"/>
              </a:spcBef>
              <a:spcAft>
                <a:spcPts val="160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9pPr>
          </a:lstStyle>
          <a:p>
            <a:pPr marL="0" indent="0">
              <a:buFont typeface="Source Sans Pro"/>
              <a:buNone/>
            </a:pPr>
            <a:r>
              <a:rPr lang="en-US" sz="1600" dirty="0"/>
              <a:t>Often, deployment lead times require months. Common in large, complex organizations working with tightly-coupled, monolithic applications, often with scarce integration test environments, long test and production environment lead times, high reliance on manual testing, and multiple required approval processes. </a:t>
            </a:r>
          </a:p>
          <a:p>
            <a:pPr marL="0" indent="0">
              <a:buFont typeface="Source Sans Pro"/>
              <a:buNone/>
            </a:pPr>
            <a:endParaRPr lang="en-US" sz="1600" dirty="0"/>
          </a:p>
          <a:p>
            <a:pPr marL="0" indent="0">
              <a:buFont typeface="Source Sans Pro"/>
              <a:buNone/>
            </a:pPr>
            <a:r>
              <a:rPr lang="en-US" sz="1600" dirty="0"/>
              <a:t>Long lead times often result in lack cohesiveness – requiring days or weeks of investigation to find out who made a mistake along the way, and results in poor customer outcomes.  </a:t>
            </a:r>
          </a:p>
        </p:txBody>
      </p:sp>
      <p:sp>
        <p:nvSpPr>
          <p:cNvPr id="4" name="Google Shape;222;p36">
            <a:extLst>
              <a:ext uri="{FF2B5EF4-FFF2-40B4-BE49-F238E27FC236}">
                <a16:creationId xmlns:a16="http://schemas.microsoft.com/office/drawing/2014/main" id="{EAA8551E-8490-4E5E-A31E-84EC78431286}"/>
              </a:ext>
            </a:extLst>
          </p:cNvPr>
          <p:cNvSpPr txBox="1">
            <a:spLocks/>
          </p:cNvSpPr>
          <p:nvPr/>
        </p:nvSpPr>
        <p:spPr>
          <a:xfrm>
            <a:off x="1462935" y="1111911"/>
            <a:ext cx="9144000" cy="7243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solidFill>
                  <a:srgbClr val="D84E2E"/>
                </a:solidFill>
              </a:rPr>
              <a:t>Common Scenario</a:t>
            </a:r>
          </a:p>
        </p:txBody>
      </p:sp>
      <p:pic>
        <p:nvPicPr>
          <p:cNvPr id="2" name="Picture 1">
            <a:extLst>
              <a:ext uri="{FF2B5EF4-FFF2-40B4-BE49-F238E27FC236}">
                <a16:creationId xmlns:a16="http://schemas.microsoft.com/office/drawing/2014/main" id="{3015CFBB-C27B-4F58-90ED-8406BB8CD7C2}"/>
              </a:ext>
            </a:extLst>
          </p:cNvPr>
          <p:cNvPicPr>
            <a:picLocks noChangeAspect="1"/>
          </p:cNvPicPr>
          <p:nvPr/>
        </p:nvPicPr>
        <p:blipFill>
          <a:blip r:embed="rId3"/>
          <a:stretch>
            <a:fillRect/>
          </a:stretch>
        </p:blipFill>
        <p:spPr>
          <a:xfrm>
            <a:off x="-5196" y="703479"/>
            <a:ext cx="9144000" cy="816864"/>
          </a:xfrm>
          <a:prstGeom prst="rect">
            <a:avLst/>
          </a:prstGeom>
        </p:spPr>
      </p:pic>
    </p:spTree>
    <p:extLst>
      <p:ext uri="{BB962C8B-B14F-4D97-AF65-F5344CB8AC3E}">
        <p14:creationId xmlns:p14="http://schemas.microsoft.com/office/powerpoint/2010/main" val="100691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9" name="Google Shape;195;p34">
            <a:extLst>
              <a:ext uri="{FF2B5EF4-FFF2-40B4-BE49-F238E27FC236}">
                <a16:creationId xmlns:a16="http://schemas.microsoft.com/office/drawing/2014/main" id="{668EA3CA-C2D1-4AA0-8093-58D6FF2380EE}"/>
              </a:ext>
            </a:extLst>
          </p:cNvPr>
          <p:cNvSpPr txBox="1">
            <a:spLocks/>
          </p:cNvSpPr>
          <p:nvPr/>
        </p:nvSpPr>
        <p:spPr>
          <a:xfrm>
            <a:off x="1039090" y="1854530"/>
            <a:ext cx="7055428" cy="28213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2pPr>
            <a:lvl3pPr marL="1371600" marR="0" lvl="2"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3pPr>
            <a:lvl4pPr marL="1828800" marR="0" lvl="3"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4pPr>
            <a:lvl5pPr marL="2286000" marR="0" lvl="4"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5pPr>
            <a:lvl6pPr marL="2743200" marR="0" lvl="5"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6pPr>
            <a:lvl7pPr marL="3200400" marR="0" lvl="6"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100000"/>
              </a:lnSpc>
              <a:spcBef>
                <a:spcPts val="1600"/>
              </a:spcBef>
              <a:spcAft>
                <a:spcPts val="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8pPr>
            <a:lvl9pPr marL="4114800" marR="0" lvl="8" indent="-304800" algn="l" rtl="0">
              <a:lnSpc>
                <a:spcPct val="100000"/>
              </a:lnSpc>
              <a:spcBef>
                <a:spcPts val="1600"/>
              </a:spcBef>
              <a:spcAft>
                <a:spcPts val="1600"/>
              </a:spcAft>
              <a:buClr>
                <a:schemeClr val="dk2"/>
              </a:buClr>
              <a:buSzPts val="1200"/>
              <a:buFont typeface="Source Sans Pro"/>
              <a:buChar char="■"/>
              <a:defRPr sz="1200" b="0" i="0" u="none" strike="noStrike" cap="none">
                <a:solidFill>
                  <a:schemeClr val="dk2"/>
                </a:solidFill>
                <a:latin typeface="Source Sans Pro"/>
                <a:ea typeface="Source Sans Pro"/>
                <a:cs typeface="Source Sans Pro"/>
                <a:sym typeface="Source Sans Pro"/>
              </a:defRPr>
            </a:lvl9pPr>
          </a:lstStyle>
          <a:p>
            <a:pPr marL="0" indent="0">
              <a:buFont typeface="Source Sans Pro"/>
              <a:buNone/>
            </a:pPr>
            <a:r>
              <a:rPr lang="en-US" sz="1600" dirty="0"/>
              <a:t>Common reasons large corporations require long lead times:</a:t>
            </a:r>
          </a:p>
          <a:p>
            <a:pPr marL="0" indent="0">
              <a:buFont typeface="Source Sans Pro"/>
              <a:buNone/>
            </a:pPr>
            <a:endParaRPr lang="en-US" sz="1600" dirty="0"/>
          </a:p>
          <a:p>
            <a:pPr marL="0" indent="0">
              <a:buFont typeface="Source Sans Pro"/>
              <a:buNone/>
            </a:pPr>
            <a:r>
              <a:rPr lang="en-US" sz="1600" dirty="0"/>
              <a:t>Tightly coupled applications</a:t>
            </a:r>
          </a:p>
          <a:p>
            <a:pPr marL="0" indent="0">
              <a:buFont typeface="Source Sans Pro"/>
              <a:buNone/>
            </a:pPr>
            <a:r>
              <a:rPr lang="en-US" sz="1600" dirty="0"/>
              <a:t>Monolithic applications</a:t>
            </a:r>
          </a:p>
          <a:p>
            <a:pPr marL="0" indent="0">
              <a:buFont typeface="Source Sans Pro"/>
              <a:buNone/>
            </a:pPr>
            <a:r>
              <a:rPr lang="en-US" sz="1600" dirty="0"/>
              <a:t>Scarce test and production environment lead times</a:t>
            </a:r>
          </a:p>
          <a:p>
            <a:pPr marL="0" indent="0">
              <a:buFont typeface="Source Sans Pro"/>
              <a:buNone/>
            </a:pPr>
            <a:r>
              <a:rPr lang="en-US" sz="1600" dirty="0"/>
              <a:t>Relying heavily on manual testing</a:t>
            </a:r>
          </a:p>
          <a:p>
            <a:pPr marL="0" indent="0">
              <a:buFont typeface="Source Sans Pro"/>
              <a:buNone/>
            </a:pPr>
            <a:r>
              <a:rPr lang="en-US" sz="1600" dirty="0"/>
              <a:t>Processes that require multiple approvals.</a:t>
            </a:r>
          </a:p>
          <a:p>
            <a:pPr marL="0" indent="0">
              <a:buFont typeface="Source Sans Pro"/>
              <a:buNone/>
            </a:pPr>
            <a:endParaRPr lang="en-US" sz="1600" dirty="0"/>
          </a:p>
        </p:txBody>
      </p:sp>
      <p:sp>
        <p:nvSpPr>
          <p:cNvPr id="4" name="Google Shape;222;p36">
            <a:extLst>
              <a:ext uri="{FF2B5EF4-FFF2-40B4-BE49-F238E27FC236}">
                <a16:creationId xmlns:a16="http://schemas.microsoft.com/office/drawing/2014/main" id="{EAA8551E-8490-4E5E-A31E-84EC78431286}"/>
              </a:ext>
            </a:extLst>
          </p:cNvPr>
          <p:cNvSpPr txBox="1">
            <a:spLocks/>
          </p:cNvSpPr>
          <p:nvPr/>
        </p:nvSpPr>
        <p:spPr>
          <a:xfrm>
            <a:off x="1462935" y="1111911"/>
            <a:ext cx="9144000" cy="7243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solidFill>
                  <a:srgbClr val="D84E2E"/>
                </a:solidFill>
              </a:rPr>
              <a:t>Common Scenario</a:t>
            </a:r>
          </a:p>
        </p:txBody>
      </p:sp>
      <p:pic>
        <p:nvPicPr>
          <p:cNvPr id="2" name="Picture 1">
            <a:extLst>
              <a:ext uri="{FF2B5EF4-FFF2-40B4-BE49-F238E27FC236}">
                <a16:creationId xmlns:a16="http://schemas.microsoft.com/office/drawing/2014/main" id="{3015CFBB-C27B-4F58-90ED-8406BB8CD7C2}"/>
              </a:ext>
            </a:extLst>
          </p:cNvPr>
          <p:cNvPicPr>
            <a:picLocks noChangeAspect="1"/>
          </p:cNvPicPr>
          <p:nvPr/>
        </p:nvPicPr>
        <p:blipFill>
          <a:blip r:embed="rId3"/>
          <a:stretch>
            <a:fillRect/>
          </a:stretch>
        </p:blipFill>
        <p:spPr>
          <a:xfrm>
            <a:off x="-5196" y="703479"/>
            <a:ext cx="9144000" cy="816864"/>
          </a:xfrm>
          <a:prstGeom prst="rect">
            <a:avLst/>
          </a:prstGeom>
        </p:spPr>
      </p:pic>
    </p:spTree>
    <p:extLst>
      <p:ext uri="{BB962C8B-B14F-4D97-AF65-F5344CB8AC3E}">
        <p14:creationId xmlns:p14="http://schemas.microsoft.com/office/powerpoint/2010/main" val="2778155786"/>
      </p:ext>
    </p:extLst>
  </p:cSld>
  <p:clrMapOvr>
    <a:masterClrMapping/>
  </p:clrMapOvr>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658</Words>
  <Application>Microsoft Office PowerPoint</Application>
  <PresentationFormat>On-screen Show (16:9)</PresentationFormat>
  <Paragraphs>60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Nunito Sans</vt:lpstr>
      <vt:lpstr>Reem Kufi</vt:lpstr>
      <vt:lpstr>Source Sans Pro</vt:lpstr>
      <vt:lpstr>Simple Meeting by Slidesgo</vt:lpstr>
      <vt:lpstr>Technology Value Stream</vt:lpstr>
      <vt:lpstr>Lead Time</vt:lpstr>
      <vt:lpstr>Process Time</vt:lpstr>
      <vt:lpstr>Lead Time VS Process Time</vt:lpstr>
      <vt:lpstr>Lead Time VS Process Time</vt:lpstr>
      <vt:lpstr>Lead Time VS Process Time</vt:lpstr>
      <vt:lpstr>Common Scenario</vt:lpstr>
      <vt:lpstr>PowerPoint Presentation</vt:lpstr>
      <vt:lpstr>PowerPoint Presentation</vt:lpstr>
      <vt:lpstr>Deployment Lead Times of Minutes</vt:lpstr>
      <vt:lpstr>Deployment Lead Times of Minutes</vt:lpstr>
      <vt:lpstr>—Wen-D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Wen-D</dc:creator>
  <cp:lastModifiedBy>Wendy Leon</cp:lastModifiedBy>
  <cp:revision>101</cp:revision>
  <dcterms:modified xsi:type="dcterms:W3CDTF">2020-12-19T04:24:26Z</dcterms:modified>
</cp:coreProperties>
</file>