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35" r:id="rId2"/>
    <p:sldId id="261" r:id="rId3"/>
    <p:sldId id="383" r:id="rId4"/>
    <p:sldId id="386" r:id="rId5"/>
    <p:sldId id="391" r:id="rId6"/>
    <p:sldId id="387" r:id="rId7"/>
    <p:sldId id="392" r:id="rId8"/>
    <p:sldId id="394" r:id="rId9"/>
    <p:sldId id="388" r:id="rId10"/>
    <p:sldId id="389" r:id="rId11"/>
    <p:sldId id="395" r:id="rId12"/>
    <p:sldId id="390" r:id="rId13"/>
    <p:sldId id="393" r:id="rId14"/>
    <p:sldId id="38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96" userDrawn="1">
          <p15:clr>
            <a:srgbClr val="A4A3A4"/>
          </p15:clr>
        </p15:guide>
        <p15:guide id="2" pos="141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0B6B"/>
    <a:srgbClr val="002B6A"/>
    <a:srgbClr val="7ED0CC"/>
    <a:srgbClr val="85C9D7"/>
    <a:srgbClr val="71C1D1"/>
    <a:srgbClr val="D2EBEF"/>
    <a:srgbClr val="BEDFE4"/>
    <a:srgbClr val="E7F6F9"/>
    <a:srgbClr val="49AFC4"/>
    <a:srgbClr val="A1D9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0" autoAdjust="0"/>
    <p:restoredTop sz="95128" autoAdjust="0"/>
  </p:normalViewPr>
  <p:slideViewPr>
    <p:cSldViewPr snapToGrid="0" showGuides="1">
      <p:cViewPr varScale="1">
        <p:scale>
          <a:sx n="43" d="100"/>
          <a:sy n="43" d="100"/>
        </p:scale>
        <p:origin x="54" y="1626"/>
      </p:cViewPr>
      <p:guideLst>
        <p:guide orient="horz" pos="2296"/>
        <p:guide pos="1413"/>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8220DD-F815-4785-A1B2-3510446CFE34}" type="datetimeFigureOut">
              <a:rPr lang="en-IN" smtClean="0"/>
              <a:t>22-01-2021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FF3364-A7DB-4F6B-AEA5-975291C6CB3C}" type="slidenum">
              <a:rPr lang="en-IN" smtClean="0"/>
              <a:t>‹#›</a:t>
            </a:fld>
            <a:endParaRPr lang="en-IN"/>
          </a:p>
        </p:txBody>
      </p:sp>
    </p:spTree>
    <p:extLst>
      <p:ext uri="{BB962C8B-B14F-4D97-AF65-F5344CB8AC3E}">
        <p14:creationId xmlns:p14="http://schemas.microsoft.com/office/powerpoint/2010/main" val="1707468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F9214-F451-477A-B617-5C74A4CD23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446D049-F822-4B92-BFB6-EE0B8087C4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A015C8F-4B03-4CAB-938B-829BF3912EA7}"/>
              </a:ext>
            </a:extLst>
          </p:cNvPr>
          <p:cNvSpPr>
            <a:spLocks noGrp="1"/>
          </p:cNvSpPr>
          <p:nvPr>
            <p:ph type="dt" sz="half" idx="10"/>
          </p:nvPr>
        </p:nvSpPr>
        <p:spPr/>
        <p:txBody>
          <a:bodyPr/>
          <a:lstStyle/>
          <a:p>
            <a:fld id="{2A1110BE-A5D8-4C06-9CB1-4FB89613DA60}" type="datetimeFigureOut">
              <a:rPr lang="en-IN" smtClean="0"/>
              <a:t>22-01-2021</a:t>
            </a:fld>
            <a:endParaRPr lang="en-IN"/>
          </a:p>
        </p:txBody>
      </p:sp>
      <p:sp>
        <p:nvSpPr>
          <p:cNvPr id="5" name="Footer Placeholder 4">
            <a:extLst>
              <a:ext uri="{FF2B5EF4-FFF2-40B4-BE49-F238E27FC236}">
                <a16:creationId xmlns:a16="http://schemas.microsoft.com/office/drawing/2014/main" id="{A4B34EB5-5905-4004-9361-2CA7FD6815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482FF6-A66B-48BE-88D8-FC37E170B75B}"/>
              </a:ext>
            </a:extLst>
          </p:cNvPr>
          <p:cNvSpPr>
            <a:spLocks noGrp="1"/>
          </p:cNvSpPr>
          <p:nvPr>
            <p:ph type="sldNum" sz="quarter" idx="12"/>
          </p:nvPr>
        </p:nvSpPr>
        <p:spPr/>
        <p:txBody>
          <a:bodyPr/>
          <a:lstStyle/>
          <a:p>
            <a:fld id="{9E72AEF7-1C8C-4F27-9F91-265614AC2E4C}" type="slidenum">
              <a:rPr lang="en-IN" smtClean="0"/>
              <a:t>‹#›</a:t>
            </a:fld>
            <a:endParaRPr lang="en-IN"/>
          </a:p>
        </p:txBody>
      </p:sp>
    </p:spTree>
    <p:extLst>
      <p:ext uri="{BB962C8B-B14F-4D97-AF65-F5344CB8AC3E}">
        <p14:creationId xmlns:p14="http://schemas.microsoft.com/office/powerpoint/2010/main" val="2909713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BE331-C93C-4A62-8706-E5CDAF2B3556}"/>
              </a:ext>
            </a:extLst>
          </p:cNvPr>
          <p:cNvSpPr>
            <a:spLocks noGrp="1"/>
          </p:cNvSpPr>
          <p:nvPr>
            <p:ph type="title"/>
          </p:nvPr>
        </p:nvSpPr>
        <p:spPr>
          <a:xfrm>
            <a:off x="313764" y="459629"/>
            <a:ext cx="10515600" cy="427877"/>
          </a:xfrm>
        </p:spPr>
        <p:txBody>
          <a:bodyPr>
            <a:normAutofit/>
          </a:bodyPr>
          <a:lstStyle>
            <a:lvl1pPr>
              <a:defRPr sz="3200">
                <a:solidFill>
                  <a:schemeClr val="bg1"/>
                </a:solidFill>
              </a:defRPr>
            </a:lvl1pPr>
          </a:lstStyle>
          <a:p>
            <a:r>
              <a:rPr lang="en-US" dirty="0"/>
              <a:t>Click to edit Master title style</a:t>
            </a:r>
            <a:endParaRPr lang="en-IN" dirty="0"/>
          </a:p>
        </p:txBody>
      </p:sp>
    </p:spTree>
    <p:extLst>
      <p:ext uri="{BB962C8B-B14F-4D97-AF65-F5344CB8AC3E}">
        <p14:creationId xmlns:p14="http://schemas.microsoft.com/office/powerpoint/2010/main" val="4180610982"/>
      </p:ext>
    </p:extLst>
  </p:cSld>
  <p:clrMapOvr>
    <a:masterClrMapping/>
  </p:clrMapOvr>
  <p:extLst>
    <p:ext uri="{DCECCB84-F9BA-43D5-87BE-67443E8EF086}">
      <p15:sldGuideLst xmlns:p15="http://schemas.microsoft.com/office/powerpoint/2012/main">
        <p15:guide id="1" orient="horz" pos="572" userDrawn="1">
          <p15:clr>
            <a:srgbClr val="FBAE40"/>
          </p15:clr>
        </p15:guide>
        <p15:guide id="3" pos="186"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A61A0A-D110-4DFF-B6F0-1900DC2A7F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C22618-B502-4A31-9BE6-9D0F1929AA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1433B3-2284-4207-BA6D-EED46F1A8A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110BE-A5D8-4C06-9CB1-4FB89613DA60}" type="datetimeFigureOut">
              <a:rPr lang="en-IN" smtClean="0"/>
              <a:t>22-01-2021</a:t>
            </a:fld>
            <a:endParaRPr lang="en-IN"/>
          </a:p>
        </p:txBody>
      </p:sp>
      <p:sp>
        <p:nvSpPr>
          <p:cNvPr id="5" name="Footer Placeholder 4">
            <a:extLst>
              <a:ext uri="{FF2B5EF4-FFF2-40B4-BE49-F238E27FC236}">
                <a16:creationId xmlns:a16="http://schemas.microsoft.com/office/drawing/2014/main" id="{F96705ED-A37F-4FB2-9113-3C897B2E2B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B3A24B2-ADB8-40DD-85BF-4078676B52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72AEF7-1C8C-4F27-9F91-265614AC2E4C}" type="slidenum">
              <a:rPr lang="en-IN" smtClean="0"/>
              <a:t>‹#›</a:t>
            </a:fld>
            <a:endParaRPr lang="en-IN"/>
          </a:p>
        </p:txBody>
      </p:sp>
    </p:spTree>
    <p:extLst>
      <p:ext uri="{BB962C8B-B14F-4D97-AF65-F5344CB8AC3E}">
        <p14:creationId xmlns:p14="http://schemas.microsoft.com/office/powerpoint/2010/main" val="2006824195"/>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EA2B4"/>
            </a:gs>
            <a:gs pos="100000">
              <a:srgbClr val="92CAD2"/>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BD01C-43B9-44CE-B37B-7F7101DD3BC0}"/>
              </a:ext>
            </a:extLst>
          </p:cNvPr>
          <p:cNvSpPr>
            <a:spLocks noGrp="1"/>
          </p:cNvSpPr>
          <p:nvPr>
            <p:ph type="title"/>
          </p:nvPr>
        </p:nvSpPr>
        <p:spPr>
          <a:xfrm>
            <a:off x="616226" y="2793738"/>
            <a:ext cx="10932217" cy="1179443"/>
          </a:xfrm>
        </p:spPr>
        <p:txBody>
          <a:bodyPr>
            <a:noAutofit/>
          </a:bodyPr>
          <a:lstStyle/>
          <a:p>
            <a:pPr algn="ctr"/>
            <a:r>
              <a:rPr lang="en-US" sz="5400" dirty="0"/>
              <a:t>Continuous Integration</a:t>
            </a:r>
            <a:endParaRPr lang="en-IN" sz="8000" dirty="0"/>
          </a:p>
        </p:txBody>
      </p:sp>
      <p:sp>
        <p:nvSpPr>
          <p:cNvPr id="194" name="Rectangle 193">
            <a:extLst>
              <a:ext uri="{FF2B5EF4-FFF2-40B4-BE49-F238E27FC236}">
                <a16:creationId xmlns:a16="http://schemas.microsoft.com/office/drawing/2014/main" id="{5E102614-3DDA-454F-910C-4F47322CCCE8}"/>
              </a:ext>
            </a:extLst>
          </p:cNvPr>
          <p:cNvSpPr/>
          <p:nvPr/>
        </p:nvSpPr>
        <p:spPr>
          <a:xfrm>
            <a:off x="8900978" y="5731088"/>
            <a:ext cx="2647466" cy="584775"/>
          </a:xfrm>
          <a:prstGeom prst="rect">
            <a:avLst/>
          </a:prstGeom>
        </p:spPr>
        <p:txBody>
          <a:bodyPr wrap="square">
            <a:spAutoFit/>
          </a:bodyPr>
          <a:lstStyle/>
          <a:p>
            <a:r>
              <a:rPr lang="en-IN" sz="1600" dirty="0">
                <a:solidFill>
                  <a:schemeClr val="bg1"/>
                </a:solidFill>
                <a:ea typeface="Roboto" pitchFamily="2" charset="0"/>
              </a:rPr>
              <a:t>Wendy Leon </a:t>
            </a:r>
          </a:p>
          <a:p>
            <a:r>
              <a:rPr lang="en-IN" sz="1600" dirty="0">
                <a:solidFill>
                  <a:schemeClr val="bg1"/>
                </a:solidFill>
                <a:ea typeface="Roboto" pitchFamily="2" charset="0"/>
              </a:rPr>
              <a:t>Assignment 4.2</a:t>
            </a:r>
          </a:p>
        </p:txBody>
      </p:sp>
      <p:cxnSp>
        <p:nvCxnSpPr>
          <p:cNvPr id="220" name="Straight Connector 219">
            <a:extLst>
              <a:ext uri="{FF2B5EF4-FFF2-40B4-BE49-F238E27FC236}">
                <a16:creationId xmlns:a16="http://schemas.microsoft.com/office/drawing/2014/main" id="{C60ACB0B-1512-4AD8-B211-191556D9499A}"/>
              </a:ext>
            </a:extLst>
          </p:cNvPr>
          <p:cNvCxnSpPr>
            <a:cxnSpLocks/>
          </p:cNvCxnSpPr>
          <p:nvPr/>
        </p:nvCxnSpPr>
        <p:spPr>
          <a:xfrm rot="16200000">
            <a:off x="10164622" y="4424159"/>
            <a:ext cx="15251" cy="2448000"/>
          </a:xfrm>
          <a:prstGeom prst="line">
            <a:avLst/>
          </a:prstGeom>
          <a:ln w="3175">
            <a:solidFill>
              <a:srgbClr val="213266"/>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331708C8-BFC4-453D-AAC4-E1E2134D1388}"/>
              </a:ext>
            </a:extLst>
          </p:cNvPr>
          <p:cNvCxnSpPr>
            <a:cxnSpLocks/>
          </p:cNvCxnSpPr>
          <p:nvPr/>
        </p:nvCxnSpPr>
        <p:spPr>
          <a:xfrm rot="16200000">
            <a:off x="10164622" y="5175827"/>
            <a:ext cx="15251" cy="2448000"/>
          </a:xfrm>
          <a:prstGeom prst="line">
            <a:avLst/>
          </a:prstGeom>
          <a:ln w="3175">
            <a:solidFill>
              <a:srgbClr val="21326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9663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rgbClr val="1FB0C3"/>
            </a:gs>
            <a:gs pos="100000">
              <a:srgbClr val="7ED0CC"/>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03D321-0E0B-4499-B8EC-A9B07D536BD4}"/>
              </a:ext>
            </a:extLst>
          </p:cNvPr>
          <p:cNvSpPr>
            <a:spLocks noChangeAspect="1"/>
          </p:cNvSpPr>
          <p:nvPr/>
        </p:nvSpPr>
        <p:spPr>
          <a:xfrm rot="16200000">
            <a:off x="5663926" y="-4388356"/>
            <a:ext cx="851956" cy="10387584"/>
          </a:xfrm>
          <a:prstGeom prst="rect">
            <a:avLst/>
          </a:prstGeom>
          <a:solidFill>
            <a:srgbClr val="1D9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400" b="1" dirty="0">
              <a:solidFill>
                <a:srgbClr val="002B6A"/>
              </a:solidFill>
            </a:endParaRPr>
          </a:p>
        </p:txBody>
      </p:sp>
      <p:sp>
        <p:nvSpPr>
          <p:cNvPr id="5" name="Rectangle 4">
            <a:extLst>
              <a:ext uri="{FF2B5EF4-FFF2-40B4-BE49-F238E27FC236}">
                <a16:creationId xmlns:a16="http://schemas.microsoft.com/office/drawing/2014/main" id="{EB18859E-60D7-49D3-AF1A-C0CE3FECCAEA}"/>
              </a:ext>
            </a:extLst>
          </p:cNvPr>
          <p:cNvSpPr>
            <a:spLocks noChangeAspect="1"/>
          </p:cNvSpPr>
          <p:nvPr/>
        </p:nvSpPr>
        <p:spPr>
          <a:xfrm>
            <a:off x="1243582" y="465861"/>
            <a:ext cx="9691118" cy="707886"/>
          </a:xfrm>
          <a:prstGeom prst="rect">
            <a:avLst/>
          </a:prstGeom>
        </p:spPr>
        <p:txBody>
          <a:bodyPr wrap="square">
            <a:spAutoFit/>
          </a:bodyPr>
          <a:lstStyle/>
          <a:p>
            <a:r>
              <a:rPr lang="en-US" sz="4000" dirty="0">
                <a:solidFill>
                  <a:schemeClr val="bg1"/>
                </a:solidFill>
                <a:latin typeface="Signika Negative" panose="02010003020600000004" pitchFamily="2" charset="0"/>
                <a:ea typeface="Roboto" pitchFamily="2" charset="0"/>
                <a:cs typeface="Microsoft New Tai Lue" panose="020B0502040204020203" pitchFamily="34" charset="0"/>
              </a:rPr>
              <a:t>Absence of Continuous Integration</a:t>
            </a:r>
            <a:endParaRPr lang="en-IN" sz="4000" dirty="0">
              <a:solidFill>
                <a:schemeClr val="bg1"/>
              </a:solidFill>
              <a:latin typeface="Signika Negative" panose="02010003020600000004" pitchFamily="2" charset="0"/>
              <a:ea typeface="Roboto" pitchFamily="2" charset="0"/>
              <a:cs typeface="Microsoft New Tai Lue" panose="020B0502040204020203" pitchFamily="34" charset="0"/>
            </a:endParaRPr>
          </a:p>
        </p:txBody>
      </p:sp>
      <p:cxnSp>
        <p:nvCxnSpPr>
          <p:cNvPr id="10" name="Straight Connector 9">
            <a:extLst>
              <a:ext uri="{FF2B5EF4-FFF2-40B4-BE49-F238E27FC236}">
                <a16:creationId xmlns:a16="http://schemas.microsoft.com/office/drawing/2014/main" id="{704EBBD7-2992-45B0-9B41-E4D2FE47EBD8}"/>
              </a:ext>
            </a:extLst>
          </p:cNvPr>
          <p:cNvCxnSpPr>
            <a:cxnSpLocks/>
          </p:cNvCxnSpPr>
          <p:nvPr/>
        </p:nvCxnSpPr>
        <p:spPr>
          <a:xfrm>
            <a:off x="896112" y="1231415"/>
            <a:ext cx="10387584" cy="0"/>
          </a:xfrm>
          <a:prstGeom prst="line">
            <a:avLst/>
          </a:prstGeom>
          <a:ln w="57150">
            <a:solidFill>
              <a:srgbClr val="090B6B"/>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7F03582-86E8-4171-AC97-1680C95D141E}"/>
              </a:ext>
            </a:extLst>
          </p:cNvPr>
          <p:cNvSpPr/>
          <p:nvPr/>
        </p:nvSpPr>
        <p:spPr>
          <a:xfrm>
            <a:off x="896112" y="1921696"/>
            <a:ext cx="10387584" cy="4154984"/>
          </a:xfrm>
          <a:prstGeom prst="rect">
            <a:avLst/>
          </a:prstGeom>
        </p:spPr>
        <p:txBody>
          <a:bodyPr wrap="square">
            <a:spAutoFit/>
          </a:bodyPr>
          <a:lstStyle/>
          <a:p>
            <a:pPr algn="l">
              <a:buFont typeface="Arial" panose="020B0604020202020204" pitchFamily="34" charset="0"/>
              <a:buChar char="•"/>
            </a:pPr>
            <a:r>
              <a:rPr lang="en-US" sz="2400" b="0" i="0" dirty="0">
                <a:solidFill>
                  <a:schemeClr val="bg1"/>
                </a:solidFill>
                <a:effectLst/>
                <a:latin typeface="Open Sans"/>
              </a:rPr>
              <a:t> Manual coordination and communication when contributing to code.</a:t>
            </a:r>
          </a:p>
          <a:p>
            <a:pPr algn="l"/>
            <a:endParaRPr lang="en-US" sz="2400" b="0" i="0" dirty="0">
              <a:solidFill>
                <a:schemeClr val="bg1"/>
              </a:solidFill>
              <a:effectLst/>
              <a:latin typeface="Open Sans"/>
            </a:endParaRPr>
          </a:p>
          <a:p>
            <a:pPr algn="l">
              <a:buFont typeface="Arial" panose="020B0604020202020204" pitchFamily="34" charset="0"/>
              <a:buChar char="•"/>
            </a:pPr>
            <a:r>
              <a:rPr lang="en-US" sz="2400" dirty="0">
                <a:solidFill>
                  <a:schemeClr val="bg1"/>
                </a:solidFill>
                <a:latin typeface="Open Sans"/>
              </a:rPr>
              <a:t> Manual coordination of feature launches and assignment of responsibilities.</a:t>
            </a:r>
          </a:p>
          <a:p>
            <a:pPr algn="l"/>
            <a:endParaRPr lang="en-US" sz="2400" dirty="0">
              <a:solidFill>
                <a:schemeClr val="bg1"/>
              </a:solidFill>
              <a:latin typeface="Open Sans"/>
            </a:endParaRPr>
          </a:p>
          <a:p>
            <a:pPr algn="l">
              <a:buFont typeface="Arial" panose="020B0604020202020204" pitchFamily="34" charset="0"/>
              <a:buChar char="•"/>
            </a:pPr>
            <a:r>
              <a:rPr lang="en-US" sz="2400" dirty="0">
                <a:solidFill>
                  <a:schemeClr val="bg1"/>
                </a:solidFill>
                <a:latin typeface="Open Sans"/>
              </a:rPr>
              <a:t> Complex and entangled synchronization chore and unnecessary bureaucratic cost to projects.</a:t>
            </a:r>
          </a:p>
          <a:p>
            <a:pPr algn="l"/>
            <a:endParaRPr lang="en-US" sz="2400" dirty="0">
              <a:solidFill>
                <a:schemeClr val="bg1"/>
              </a:solidFill>
              <a:latin typeface="Open Sans"/>
            </a:endParaRPr>
          </a:p>
          <a:p>
            <a:pPr algn="l">
              <a:buFont typeface="Arial" panose="020B0604020202020204" pitchFamily="34" charset="0"/>
              <a:buChar char="•"/>
            </a:pPr>
            <a:r>
              <a:rPr lang="en-US" sz="2400" b="0" i="0" dirty="0">
                <a:solidFill>
                  <a:schemeClr val="bg1"/>
                </a:solidFill>
                <a:effectLst/>
                <a:latin typeface="Open Sans"/>
              </a:rPr>
              <a:t> Slower code releases with higher rates of failure.</a:t>
            </a:r>
          </a:p>
          <a:p>
            <a:pPr algn="l">
              <a:buFont typeface="Arial" panose="020B0604020202020204" pitchFamily="34" charset="0"/>
              <a:buChar char="•"/>
            </a:pPr>
            <a:endParaRPr lang="en-US" sz="2400" dirty="0">
              <a:solidFill>
                <a:schemeClr val="bg1"/>
              </a:solidFill>
              <a:latin typeface="Open Sans"/>
            </a:endParaRPr>
          </a:p>
          <a:p>
            <a:pPr algn="l">
              <a:buFont typeface="Arial" panose="020B0604020202020204" pitchFamily="34" charset="0"/>
              <a:buChar char="•"/>
            </a:pPr>
            <a:r>
              <a:rPr lang="en-US" sz="2400" b="0" i="0" dirty="0">
                <a:solidFill>
                  <a:schemeClr val="bg1"/>
                </a:solidFill>
                <a:effectLst/>
                <a:latin typeface="Open Sans"/>
              </a:rPr>
              <a:t> Harder to estimate delivery times. </a:t>
            </a:r>
          </a:p>
        </p:txBody>
      </p:sp>
    </p:spTree>
    <p:extLst>
      <p:ext uri="{BB962C8B-B14F-4D97-AF65-F5344CB8AC3E}">
        <p14:creationId xmlns:p14="http://schemas.microsoft.com/office/powerpoint/2010/main" val="4055217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rgbClr val="1FB0C3"/>
            </a:gs>
            <a:gs pos="100000">
              <a:srgbClr val="7ED0CC"/>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03D321-0E0B-4499-B8EC-A9B07D536BD4}"/>
              </a:ext>
            </a:extLst>
          </p:cNvPr>
          <p:cNvSpPr>
            <a:spLocks noChangeAspect="1"/>
          </p:cNvSpPr>
          <p:nvPr/>
        </p:nvSpPr>
        <p:spPr>
          <a:xfrm rot="16200000">
            <a:off x="5663926" y="-4388356"/>
            <a:ext cx="851956" cy="10387584"/>
          </a:xfrm>
          <a:prstGeom prst="rect">
            <a:avLst/>
          </a:prstGeom>
          <a:solidFill>
            <a:srgbClr val="1D9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400" b="1" dirty="0">
              <a:solidFill>
                <a:srgbClr val="002B6A"/>
              </a:solidFill>
            </a:endParaRPr>
          </a:p>
        </p:txBody>
      </p:sp>
      <p:sp>
        <p:nvSpPr>
          <p:cNvPr id="5" name="Rectangle 4">
            <a:extLst>
              <a:ext uri="{FF2B5EF4-FFF2-40B4-BE49-F238E27FC236}">
                <a16:creationId xmlns:a16="http://schemas.microsoft.com/office/drawing/2014/main" id="{EB18859E-60D7-49D3-AF1A-C0CE3FECCAEA}"/>
              </a:ext>
            </a:extLst>
          </p:cNvPr>
          <p:cNvSpPr>
            <a:spLocks noChangeAspect="1"/>
          </p:cNvSpPr>
          <p:nvPr/>
        </p:nvSpPr>
        <p:spPr>
          <a:xfrm>
            <a:off x="1243582" y="465861"/>
            <a:ext cx="9691118" cy="707886"/>
          </a:xfrm>
          <a:prstGeom prst="rect">
            <a:avLst/>
          </a:prstGeom>
        </p:spPr>
        <p:txBody>
          <a:bodyPr wrap="square">
            <a:spAutoFit/>
          </a:bodyPr>
          <a:lstStyle/>
          <a:p>
            <a:r>
              <a:rPr lang="en-US" sz="4000" dirty="0">
                <a:solidFill>
                  <a:schemeClr val="bg1"/>
                </a:solidFill>
                <a:latin typeface="Signika Negative" panose="02010003020600000004" pitchFamily="2" charset="0"/>
                <a:ea typeface="Roboto" pitchFamily="2" charset="0"/>
                <a:cs typeface="Microsoft New Tai Lue" panose="020B0502040204020203" pitchFamily="34" charset="0"/>
              </a:rPr>
              <a:t>Challenges</a:t>
            </a:r>
            <a:endParaRPr lang="en-IN" sz="4000" dirty="0">
              <a:solidFill>
                <a:schemeClr val="bg1"/>
              </a:solidFill>
              <a:latin typeface="Signika Negative" panose="02010003020600000004" pitchFamily="2" charset="0"/>
              <a:ea typeface="Roboto" pitchFamily="2" charset="0"/>
              <a:cs typeface="Microsoft New Tai Lue" panose="020B0502040204020203" pitchFamily="34" charset="0"/>
            </a:endParaRPr>
          </a:p>
        </p:txBody>
      </p:sp>
      <p:cxnSp>
        <p:nvCxnSpPr>
          <p:cNvPr id="10" name="Straight Connector 9">
            <a:extLst>
              <a:ext uri="{FF2B5EF4-FFF2-40B4-BE49-F238E27FC236}">
                <a16:creationId xmlns:a16="http://schemas.microsoft.com/office/drawing/2014/main" id="{704EBBD7-2992-45B0-9B41-E4D2FE47EBD8}"/>
              </a:ext>
            </a:extLst>
          </p:cNvPr>
          <p:cNvCxnSpPr>
            <a:cxnSpLocks/>
          </p:cNvCxnSpPr>
          <p:nvPr/>
        </p:nvCxnSpPr>
        <p:spPr>
          <a:xfrm>
            <a:off x="896112" y="1231415"/>
            <a:ext cx="10387584" cy="0"/>
          </a:xfrm>
          <a:prstGeom prst="line">
            <a:avLst/>
          </a:prstGeom>
          <a:ln w="57150">
            <a:solidFill>
              <a:srgbClr val="090B6B"/>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7F03582-86E8-4171-AC97-1680C95D141E}"/>
              </a:ext>
            </a:extLst>
          </p:cNvPr>
          <p:cNvSpPr/>
          <p:nvPr/>
        </p:nvSpPr>
        <p:spPr>
          <a:xfrm>
            <a:off x="896112" y="1921696"/>
            <a:ext cx="10387584" cy="4524315"/>
          </a:xfrm>
          <a:prstGeom prst="rect">
            <a:avLst/>
          </a:prstGeom>
        </p:spPr>
        <p:txBody>
          <a:bodyPr wrap="square">
            <a:spAutoFit/>
          </a:bodyPr>
          <a:lstStyle/>
          <a:p>
            <a:pPr algn="l"/>
            <a:r>
              <a:rPr lang="en-US" sz="2400" b="0" i="0" dirty="0">
                <a:solidFill>
                  <a:schemeClr val="bg1"/>
                </a:solidFill>
                <a:effectLst/>
                <a:latin typeface="Open Sans"/>
              </a:rPr>
              <a:t>The challenges are primarily team adoption and initial technical installation. </a:t>
            </a:r>
          </a:p>
          <a:p>
            <a:pPr algn="l"/>
            <a:endParaRPr lang="en-US" sz="2400" dirty="0">
              <a:solidFill>
                <a:schemeClr val="bg1"/>
              </a:solidFill>
              <a:latin typeface="Open Sans"/>
            </a:endParaRPr>
          </a:p>
          <a:p>
            <a:pPr algn="l"/>
            <a:r>
              <a:rPr lang="en-US" sz="2400" b="0" i="0" dirty="0">
                <a:solidFill>
                  <a:schemeClr val="bg1"/>
                </a:solidFill>
                <a:effectLst/>
                <a:latin typeface="Open Sans"/>
              </a:rPr>
              <a:t>It requires time and effort to select a CI solution and configure it.</a:t>
            </a:r>
          </a:p>
          <a:p>
            <a:pPr algn="l"/>
            <a:endParaRPr lang="en-US" sz="2400" dirty="0">
              <a:solidFill>
                <a:schemeClr val="bg1"/>
              </a:solidFill>
              <a:latin typeface="Open Sans"/>
            </a:endParaRPr>
          </a:p>
          <a:p>
            <a:pPr algn="l"/>
            <a:r>
              <a:rPr lang="en-US" sz="2400" b="0" i="0" dirty="0">
                <a:solidFill>
                  <a:schemeClr val="bg1"/>
                </a:solidFill>
                <a:effectLst/>
                <a:latin typeface="Open Sans"/>
              </a:rPr>
              <a:t>Considerations need to be made around the existing engineering infrastructure when installing a CI pipeline.</a:t>
            </a:r>
          </a:p>
          <a:p>
            <a:pPr algn="l"/>
            <a:endParaRPr lang="en-US" sz="2400" dirty="0">
              <a:solidFill>
                <a:schemeClr val="bg1"/>
              </a:solidFill>
              <a:latin typeface="Open Sans"/>
            </a:endParaRPr>
          </a:p>
          <a:p>
            <a:pPr algn="l"/>
            <a:r>
              <a:rPr lang="en-US" sz="2400" dirty="0">
                <a:solidFill>
                  <a:schemeClr val="bg1"/>
                </a:solidFill>
                <a:latin typeface="Open Sans"/>
              </a:rPr>
              <a:t>Technology l</a:t>
            </a:r>
            <a:r>
              <a:rPr lang="en-US" sz="2400" b="0" i="0" dirty="0">
                <a:solidFill>
                  <a:schemeClr val="bg1"/>
                </a:solidFill>
                <a:effectLst/>
                <a:latin typeface="Open Sans"/>
              </a:rPr>
              <a:t>earning curve investment for the team to undertake. These technologies include: Version Control Systems, Hosting Infrastructure, and Orchestration technologies.</a:t>
            </a:r>
          </a:p>
          <a:p>
            <a:pPr algn="l"/>
            <a:endParaRPr lang="en-US" sz="2400" dirty="0">
              <a:solidFill>
                <a:schemeClr val="bg1"/>
              </a:solidFill>
              <a:latin typeface="Open Sans"/>
            </a:endParaRPr>
          </a:p>
          <a:p>
            <a:pPr algn="l"/>
            <a:endParaRPr lang="en-US" sz="2400" b="0" i="0" dirty="0">
              <a:solidFill>
                <a:schemeClr val="bg1"/>
              </a:solidFill>
              <a:effectLst/>
              <a:latin typeface="Open Sans"/>
            </a:endParaRPr>
          </a:p>
        </p:txBody>
      </p:sp>
    </p:spTree>
    <p:extLst>
      <p:ext uri="{BB962C8B-B14F-4D97-AF65-F5344CB8AC3E}">
        <p14:creationId xmlns:p14="http://schemas.microsoft.com/office/powerpoint/2010/main" val="1487045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rgbClr val="1FB0C3"/>
            </a:gs>
            <a:gs pos="100000">
              <a:srgbClr val="7ED0CC"/>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03D321-0E0B-4499-B8EC-A9B07D536BD4}"/>
              </a:ext>
            </a:extLst>
          </p:cNvPr>
          <p:cNvSpPr>
            <a:spLocks noChangeAspect="1"/>
          </p:cNvSpPr>
          <p:nvPr/>
        </p:nvSpPr>
        <p:spPr>
          <a:xfrm rot="16200000">
            <a:off x="5663926" y="-4388356"/>
            <a:ext cx="851956" cy="10387584"/>
          </a:xfrm>
          <a:prstGeom prst="rect">
            <a:avLst/>
          </a:prstGeom>
          <a:solidFill>
            <a:srgbClr val="1D9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400" b="1" dirty="0">
              <a:solidFill>
                <a:srgbClr val="002B6A"/>
              </a:solidFill>
            </a:endParaRPr>
          </a:p>
        </p:txBody>
      </p:sp>
      <p:sp>
        <p:nvSpPr>
          <p:cNvPr id="5" name="Rectangle 4">
            <a:extLst>
              <a:ext uri="{FF2B5EF4-FFF2-40B4-BE49-F238E27FC236}">
                <a16:creationId xmlns:a16="http://schemas.microsoft.com/office/drawing/2014/main" id="{EB18859E-60D7-49D3-AF1A-C0CE3FECCAEA}"/>
              </a:ext>
            </a:extLst>
          </p:cNvPr>
          <p:cNvSpPr>
            <a:spLocks noChangeAspect="1"/>
          </p:cNvSpPr>
          <p:nvPr/>
        </p:nvSpPr>
        <p:spPr>
          <a:xfrm>
            <a:off x="1243582" y="465861"/>
            <a:ext cx="9691118" cy="707886"/>
          </a:xfrm>
          <a:prstGeom prst="rect">
            <a:avLst/>
          </a:prstGeom>
        </p:spPr>
        <p:txBody>
          <a:bodyPr wrap="square">
            <a:spAutoFit/>
          </a:bodyPr>
          <a:lstStyle/>
          <a:p>
            <a:r>
              <a:rPr lang="en-US" sz="4000" dirty="0">
                <a:solidFill>
                  <a:schemeClr val="bg1"/>
                </a:solidFill>
                <a:latin typeface="Signika Negative" panose="02010003020600000004" pitchFamily="2" charset="0"/>
                <a:ea typeface="Roboto" pitchFamily="2" charset="0"/>
                <a:cs typeface="Microsoft New Tai Lue" panose="020B0502040204020203" pitchFamily="34" charset="0"/>
              </a:rPr>
              <a:t>Getting Started </a:t>
            </a:r>
            <a:endParaRPr lang="en-IN" sz="4000" dirty="0">
              <a:solidFill>
                <a:schemeClr val="bg1"/>
              </a:solidFill>
              <a:latin typeface="Signika Negative" panose="02010003020600000004" pitchFamily="2" charset="0"/>
              <a:ea typeface="Roboto" pitchFamily="2" charset="0"/>
              <a:cs typeface="Microsoft New Tai Lue" panose="020B0502040204020203" pitchFamily="34" charset="0"/>
            </a:endParaRPr>
          </a:p>
        </p:txBody>
      </p:sp>
      <p:cxnSp>
        <p:nvCxnSpPr>
          <p:cNvPr id="10" name="Straight Connector 9">
            <a:extLst>
              <a:ext uri="{FF2B5EF4-FFF2-40B4-BE49-F238E27FC236}">
                <a16:creationId xmlns:a16="http://schemas.microsoft.com/office/drawing/2014/main" id="{704EBBD7-2992-45B0-9B41-E4D2FE47EBD8}"/>
              </a:ext>
            </a:extLst>
          </p:cNvPr>
          <p:cNvCxnSpPr>
            <a:cxnSpLocks/>
          </p:cNvCxnSpPr>
          <p:nvPr/>
        </p:nvCxnSpPr>
        <p:spPr>
          <a:xfrm>
            <a:off x="896112" y="1231415"/>
            <a:ext cx="10387584" cy="0"/>
          </a:xfrm>
          <a:prstGeom prst="line">
            <a:avLst/>
          </a:prstGeom>
          <a:ln w="57150">
            <a:solidFill>
              <a:srgbClr val="090B6B"/>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7F03582-86E8-4171-AC97-1680C95D141E}"/>
              </a:ext>
            </a:extLst>
          </p:cNvPr>
          <p:cNvSpPr/>
          <p:nvPr/>
        </p:nvSpPr>
        <p:spPr>
          <a:xfrm>
            <a:off x="896112" y="1921696"/>
            <a:ext cx="10387584" cy="3416320"/>
          </a:xfrm>
          <a:prstGeom prst="rect">
            <a:avLst/>
          </a:prstGeom>
        </p:spPr>
        <p:txBody>
          <a:bodyPr wrap="square">
            <a:spAutoFit/>
          </a:bodyPr>
          <a:lstStyle/>
          <a:p>
            <a:pPr algn="l">
              <a:buFont typeface="Arial" panose="020B0604020202020204" pitchFamily="34" charset="0"/>
              <a:buChar char="•"/>
            </a:pPr>
            <a:r>
              <a:rPr lang="en-US" sz="2400" b="0" i="0" dirty="0">
                <a:solidFill>
                  <a:schemeClr val="bg1"/>
                </a:solidFill>
                <a:effectLst/>
                <a:latin typeface="Open Sans"/>
              </a:rPr>
              <a:t> Installing a Version Control System. Popular options are: Git, Mercurial, and Subversion</a:t>
            </a:r>
          </a:p>
          <a:p>
            <a:pPr algn="l">
              <a:buFont typeface="Arial" panose="020B0604020202020204" pitchFamily="34" charset="0"/>
              <a:buChar char="•"/>
            </a:pPr>
            <a:endParaRPr lang="en-US" sz="2400" dirty="0">
              <a:solidFill>
                <a:schemeClr val="bg1"/>
              </a:solidFill>
              <a:latin typeface="Open Sans"/>
            </a:endParaRPr>
          </a:p>
          <a:p>
            <a:pPr algn="l">
              <a:buFont typeface="Arial" panose="020B0604020202020204" pitchFamily="34" charset="0"/>
              <a:buChar char="•"/>
            </a:pPr>
            <a:r>
              <a:rPr lang="en-US" sz="2400" b="0" i="0" dirty="0">
                <a:solidFill>
                  <a:schemeClr val="bg1"/>
                </a:solidFill>
                <a:effectLst/>
                <a:latin typeface="Open Sans"/>
              </a:rPr>
              <a:t> Adding an Integration Approval Step by a testing framework that can help create automated tests.</a:t>
            </a:r>
          </a:p>
          <a:p>
            <a:pPr algn="l">
              <a:buFont typeface="Arial" panose="020B0604020202020204" pitchFamily="34" charset="0"/>
              <a:buChar char="•"/>
            </a:pPr>
            <a:endParaRPr lang="en-US" sz="2400" dirty="0">
              <a:solidFill>
                <a:schemeClr val="bg1"/>
              </a:solidFill>
              <a:latin typeface="Open Sans"/>
            </a:endParaRPr>
          </a:p>
          <a:p>
            <a:pPr algn="l">
              <a:buFont typeface="Arial" panose="020B0604020202020204" pitchFamily="34" charset="0"/>
              <a:buChar char="•"/>
            </a:pPr>
            <a:r>
              <a:rPr lang="en-US" sz="2400" b="0" i="0" dirty="0">
                <a:solidFill>
                  <a:schemeClr val="bg1"/>
                </a:solidFill>
                <a:effectLst/>
                <a:latin typeface="Open Sans"/>
              </a:rPr>
              <a:t> Create a CI pipeline so that product and engineering teams can work closely to determine the qualifying business functionality expectations that will make up the automated test suite.</a:t>
            </a:r>
          </a:p>
        </p:txBody>
      </p:sp>
    </p:spTree>
    <p:extLst>
      <p:ext uri="{BB962C8B-B14F-4D97-AF65-F5344CB8AC3E}">
        <p14:creationId xmlns:p14="http://schemas.microsoft.com/office/powerpoint/2010/main" val="4203453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rgbClr val="1FB0C3"/>
            </a:gs>
            <a:gs pos="100000">
              <a:srgbClr val="7ED0CC"/>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03D321-0E0B-4499-B8EC-A9B07D536BD4}"/>
              </a:ext>
            </a:extLst>
          </p:cNvPr>
          <p:cNvSpPr>
            <a:spLocks noChangeAspect="1"/>
          </p:cNvSpPr>
          <p:nvPr/>
        </p:nvSpPr>
        <p:spPr>
          <a:xfrm rot="16200000">
            <a:off x="5663926" y="-4388356"/>
            <a:ext cx="851956" cy="10387584"/>
          </a:xfrm>
          <a:prstGeom prst="rect">
            <a:avLst/>
          </a:prstGeom>
          <a:solidFill>
            <a:srgbClr val="1D9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400" b="1" dirty="0">
              <a:solidFill>
                <a:srgbClr val="002B6A"/>
              </a:solidFill>
            </a:endParaRPr>
          </a:p>
        </p:txBody>
      </p:sp>
      <p:sp>
        <p:nvSpPr>
          <p:cNvPr id="5" name="Rectangle 4">
            <a:extLst>
              <a:ext uri="{FF2B5EF4-FFF2-40B4-BE49-F238E27FC236}">
                <a16:creationId xmlns:a16="http://schemas.microsoft.com/office/drawing/2014/main" id="{EB18859E-60D7-49D3-AF1A-C0CE3FECCAEA}"/>
              </a:ext>
            </a:extLst>
          </p:cNvPr>
          <p:cNvSpPr>
            <a:spLocks noChangeAspect="1"/>
          </p:cNvSpPr>
          <p:nvPr/>
        </p:nvSpPr>
        <p:spPr>
          <a:xfrm>
            <a:off x="1243582" y="465861"/>
            <a:ext cx="9691118" cy="707886"/>
          </a:xfrm>
          <a:prstGeom prst="rect">
            <a:avLst/>
          </a:prstGeom>
        </p:spPr>
        <p:txBody>
          <a:bodyPr wrap="square">
            <a:spAutoFit/>
          </a:bodyPr>
          <a:lstStyle/>
          <a:p>
            <a:r>
              <a:rPr lang="en-US" sz="4000" dirty="0">
                <a:solidFill>
                  <a:schemeClr val="bg1"/>
                </a:solidFill>
                <a:latin typeface="Signika Negative" panose="02010003020600000004" pitchFamily="2" charset="0"/>
                <a:ea typeface="Roboto" pitchFamily="2" charset="0"/>
                <a:cs typeface="Microsoft New Tai Lue" panose="020B0502040204020203" pitchFamily="34" charset="0"/>
              </a:rPr>
              <a:t>Continuous Integration Tools</a:t>
            </a:r>
            <a:endParaRPr lang="en-IN" sz="4000" dirty="0">
              <a:solidFill>
                <a:schemeClr val="bg1"/>
              </a:solidFill>
              <a:latin typeface="Signika Negative" panose="02010003020600000004" pitchFamily="2" charset="0"/>
              <a:ea typeface="Roboto" pitchFamily="2" charset="0"/>
              <a:cs typeface="Microsoft New Tai Lue" panose="020B0502040204020203" pitchFamily="34" charset="0"/>
            </a:endParaRPr>
          </a:p>
        </p:txBody>
      </p:sp>
      <p:cxnSp>
        <p:nvCxnSpPr>
          <p:cNvPr id="10" name="Straight Connector 9">
            <a:extLst>
              <a:ext uri="{FF2B5EF4-FFF2-40B4-BE49-F238E27FC236}">
                <a16:creationId xmlns:a16="http://schemas.microsoft.com/office/drawing/2014/main" id="{704EBBD7-2992-45B0-9B41-E4D2FE47EBD8}"/>
              </a:ext>
            </a:extLst>
          </p:cNvPr>
          <p:cNvCxnSpPr>
            <a:cxnSpLocks/>
          </p:cNvCxnSpPr>
          <p:nvPr/>
        </p:nvCxnSpPr>
        <p:spPr>
          <a:xfrm>
            <a:off x="896112" y="1231415"/>
            <a:ext cx="10387584" cy="0"/>
          </a:xfrm>
          <a:prstGeom prst="line">
            <a:avLst/>
          </a:prstGeom>
          <a:ln w="57150">
            <a:solidFill>
              <a:srgbClr val="090B6B"/>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7F03582-86E8-4171-AC97-1680C95D141E}"/>
              </a:ext>
            </a:extLst>
          </p:cNvPr>
          <p:cNvSpPr/>
          <p:nvPr/>
        </p:nvSpPr>
        <p:spPr>
          <a:xfrm>
            <a:off x="896112" y="1921696"/>
            <a:ext cx="10387584" cy="3416320"/>
          </a:xfrm>
          <a:prstGeom prst="rect">
            <a:avLst/>
          </a:prstGeom>
        </p:spPr>
        <p:txBody>
          <a:bodyPr wrap="square">
            <a:spAutoFit/>
          </a:bodyPr>
          <a:lstStyle/>
          <a:p>
            <a:pPr algn="l">
              <a:buFont typeface="Arial" panose="020B0604020202020204" pitchFamily="34" charset="0"/>
              <a:buChar char="•"/>
            </a:pPr>
            <a:r>
              <a:rPr lang="en-US" sz="2400" dirty="0">
                <a:solidFill>
                  <a:schemeClr val="bg1"/>
                </a:solidFill>
                <a:latin typeface="Open Sans"/>
              </a:rPr>
              <a:t> Atlassian’s Bitbucket makes building CI / CD workflows easy.</a:t>
            </a:r>
          </a:p>
          <a:p>
            <a:pPr algn="l">
              <a:buFont typeface="Arial" panose="020B0604020202020204" pitchFamily="34" charset="0"/>
              <a:buChar char="•"/>
            </a:pPr>
            <a:endParaRPr lang="en-US" sz="2400" b="0" i="0" dirty="0">
              <a:solidFill>
                <a:schemeClr val="bg1"/>
              </a:solidFill>
              <a:effectLst/>
              <a:latin typeface="Open Sans"/>
            </a:endParaRPr>
          </a:p>
          <a:p>
            <a:pPr algn="l">
              <a:buFont typeface="Arial" panose="020B0604020202020204" pitchFamily="34" charset="0"/>
              <a:buChar char="•"/>
            </a:pPr>
            <a:r>
              <a:rPr lang="en-US" sz="2400" dirty="0">
                <a:solidFill>
                  <a:schemeClr val="bg1"/>
                </a:solidFill>
                <a:latin typeface="Open Sans"/>
              </a:rPr>
              <a:t> Bamboo is a CD delivery tool that integrates with Bitbucket, Jira, and Fisheye.</a:t>
            </a:r>
          </a:p>
          <a:p>
            <a:pPr algn="l">
              <a:buFont typeface="Arial" panose="020B0604020202020204" pitchFamily="34" charset="0"/>
              <a:buChar char="•"/>
            </a:pPr>
            <a:endParaRPr lang="en-US" sz="2400" dirty="0">
              <a:solidFill>
                <a:schemeClr val="bg1"/>
              </a:solidFill>
              <a:latin typeface="Open Sans"/>
            </a:endParaRPr>
          </a:p>
          <a:p>
            <a:pPr algn="l">
              <a:buFont typeface="Arial" panose="020B0604020202020204" pitchFamily="34" charset="0"/>
              <a:buChar char="•"/>
            </a:pPr>
            <a:r>
              <a:rPr lang="en-US" sz="2400" dirty="0">
                <a:solidFill>
                  <a:schemeClr val="bg1"/>
                </a:solidFill>
                <a:latin typeface="Open Sans"/>
              </a:rPr>
              <a:t> Jira is a popular DevOps project management tool.</a:t>
            </a:r>
          </a:p>
          <a:p>
            <a:pPr algn="l">
              <a:buFont typeface="Arial" panose="020B0604020202020204" pitchFamily="34" charset="0"/>
              <a:buChar char="•"/>
            </a:pPr>
            <a:endParaRPr lang="en-US" sz="2400" dirty="0">
              <a:solidFill>
                <a:schemeClr val="bg1"/>
              </a:solidFill>
              <a:latin typeface="Open Sans"/>
            </a:endParaRPr>
          </a:p>
          <a:p>
            <a:pPr algn="l">
              <a:buFont typeface="Arial" panose="020B0604020202020204" pitchFamily="34" charset="0"/>
              <a:buChar char="•"/>
            </a:pPr>
            <a:r>
              <a:rPr lang="en-US" sz="2400" dirty="0">
                <a:solidFill>
                  <a:schemeClr val="bg1"/>
                </a:solidFill>
                <a:latin typeface="Open Sans"/>
              </a:rPr>
              <a:t> Integrating these tools and pairing them with a CI pipeline, can provide a transparent view into the execution health of an organization. </a:t>
            </a:r>
            <a:endParaRPr lang="en-US" sz="2400" b="0" i="0" dirty="0">
              <a:solidFill>
                <a:schemeClr val="bg1"/>
              </a:solidFill>
              <a:effectLst/>
              <a:latin typeface="Open Sans"/>
            </a:endParaRPr>
          </a:p>
        </p:txBody>
      </p:sp>
    </p:spTree>
    <p:extLst>
      <p:ext uri="{BB962C8B-B14F-4D97-AF65-F5344CB8AC3E}">
        <p14:creationId xmlns:p14="http://schemas.microsoft.com/office/powerpoint/2010/main" val="155991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rgbClr val="1FB0C3"/>
            </a:gs>
            <a:gs pos="100000">
              <a:srgbClr val="7ED0CC"/>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03D321-0E0B-4499-B8EC-A9B07D536BD4}"/>
              </a:ext>
            </a:extLst>
          </p:cNvPr>
          <p:cNvSpPr>
            <a:spLocks noChangeAspect="1"/>
          </p:cNvSpPr>
          <p:nvPr/>
        </p:nvSpPr>
        <p:spPr>
          <a:xfrm rot="16200000">
            <a:off x="5663926" y="-4388356"/>
            <a:ext cx="851956" cy="10387584"/>
          </a:xfrm>
          <a:prstGeom prst="rect">
            <a:avLst/>
          </a:prstGeom>
          <a:solidFill>
            <a:srgbClr val="1D9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400" b="1" dirty="0">
              <a:solidFill>
                <a:srgbClr val="002B6A"/>
              </a:solidFill>
            </a:endParaRPr>
          </a:p>
        </p:txBody>
      </p:sp>
      <p:sp>
        <p:nvSpPr>
          <p:cNvPr id="5" name="Rectangle 4">
            <a:extLst>
              <a:ext uri="{FF2B5EF4-FFF2-40B4-BE49-F238E27FC236}">
                <a16:creationId xmlns:a16="http://schemas.microsoft.com/office/drawing/2014/main" id="{EB18859E-60D7-49D3-AF1A-C0CE3FECCAEA}"/>
              </a:ext>
            </a:extLst>
          </p:cNvPr>
          <p:cNvSpPr>
            <a:spLocks noChangeAspect="1"/>
          </p:cNvSpPr>
          <p:nvPr/>
        </p:nvSpPr>
        <p:spPr>
          <a:xfrm>
            <a:off x="1243582" y="465861"/>
            <a:ext cx="7022594" cy="707886"/>
          </a:xfrm>
          <a:prstGeom prst="rect">
            <a:avLst/>
          </a:prstGeom>
        </p:spPr>
        <p:txBody>
          <a:bodyPr wrap="square">
            <a:spAutoFit/>
          </a:bodyPr>
          <a:lstStyle/>
          <a:p>
            <a:r>
              <a:rPr lang="en-US" sz="4000" dirty="0">
                <a:solidFill>
                  <a:schemeClr val="bg1"/>
                </a:solidFill>
              </a:rPr>
              <a:t>References:</a:t>
            </a:r>
            <a:endParaRPr lang="en-IN" sz="4000" dirty="0">
              <a:solidFill>
                <a:schemeClr val="bg1"/>
              </a:solidFill>
              <a:latin typeface="Signika Negative" panose="02010003020600000004" pitchFamily="2" charset="0"/>
              <a:ea typeface="Roboto" pitchFamily="2" charset="0"/>
              <a:cs typeface="Microsoft New Tai Lue" panose="020B0502040204020203" pitchFamily="34" charset="0"/>
            </a:endParaRPr>
          </a:p>
        </p:txBody>
      </p:sp>
      <p:cxnSp>
        <p:nvCxnSpPr>
          <p:cNvPr id="10" name="Straight Connector 9">
            <a:extLst>
              <a:ext uri="{FF2B5EF4-FFF2-40B4-BE49-F238E27FC236}">
                <a16:creationId xmlns:a16="http://schemas.microsoft.com/office/drawing/2014/main" id="{704EBBD7-2992-45B0-9B41-E4D2FE47EBD8}"/>
              </a:ext>
            </a:extLst>
          </p:cNvPr>
          <p:cNvCxnSpPr>
            <a:cxnSpLocks/>
          </p:cNvCxnSpPr>
          <p:nvPr/>
        </p:nvCxnSpPr>
        <p:spPr>
          <a:xfrm>
            <a:off x="896112" y="1231415"/>
            <a:ext cx="10387584" cy="0"/>
          </a:xfrm>
          <a:prstGeom prst="line">
            <a:avLst/>
          </a:prstGeom>
          <a:ln w="57150">
            <a:solidFill>
              <a:srgbClr val="090B6B"/>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7D6B7B1E-165A-49B1-9706-912E8DEDA4A3}"/>
              </a:ext>
            </a:extLst>
          </p:cNvPr>
          <p:cNvSpPr/>
          <p:nvPr/>
        </p:nvSpPr>
        <p:spPr>
          <a:xfrm>
            <a:off x="476250" y="1578074"/>
            <a:ext cx="11258550" cy="5396670"/>
          </a:xfrm>
          <a:prstGeom prst="rect">
            <a:avLst/>
          </a:prstGeom>
        </p:spPr>
        <p:txBody>
          <a:bodyPr wrap="square">
            <a:spAutoFit/>
          </a:bodyPr>
          <a:lstStyle/>
          <a:p>
            <a:pPr>
              <a:lnSpc>
                <a:spcPct val="150000"/>
              </a:lnSpc>
            </a:pPr>
            <a:r>
              <a:rPr lang="en-US" sz="2400" dirty="0">
                <a:solidFill>
                  <a:schemeClr val="bg1"/>
                </a:solidFill>
                <a:effectLst/>
              </a:rPr>
              <a:t>Taylor, A. (n.d.). 5 Advantages of Continuous Integration. Retrieved January 21, 2021, from https://pantheon.io/blog/5-advantages-continuous-integration</a:t>
            </a:r>
          </a:p>
          <a:p>
            <a:pPr>
              <a:lnSpc>
                <a:spcPct val="150000"/>
              </a:lnSpc>
            </a:pPr>
            <a:endParaRPr lang="en-IN" sz="2400" dirty="0">
              <a:solidFill>
                <a:schemeClr val="bg1"/>
              </a:solidFill>
              <a:ea typeface="Roboto" pitchFamily="2" charset="0"/>
            </a:endParaRPr>
          </a:p>
          <a:p>
            <a:r>
              <a:rPr lang="en-US" sz="2400" dirty="0">
                <a:solidFill>
                  <a:schemeClr val="bg1"/>
                </a:solidFill>
                <a:effectLst/>
              </a:rPr>
              <a:t>What is Continuous Integration: Testing, Software &amp; Process Tutorial. (n.d.). Retrieved January 21, 2021, from https://www.cloudbees.com/continuous-delivery/continuous-integration</a:t>
            </a:r>
          </a:p>
          <a:p>
            <a:endParaRPr lang="en-US" sz="2400" dirty="0">
              <a:solidFill>
                <a:schemeClr val="bg1"/>
              </a:solidFill>
              <a:effectLst/>
            </a:endParaRPr>
          </a:p>
          <a:p>
            <a:pPr>
              <a:lnSpc>
                <a:spcPct val="150000"/>
              </a:lnSpc>
            </a:pPr>
            <a:r>
              <a:rPr lang="en-US" sz="2400" dirty="0">
                <a:solidFill>
                  <a:schemeClr val="bg1"/>
                </a:solidFill>
                <a:effectLst/>
              </a:rPr>
              <a:t>Atlassian. (n.d.). What is Continuous Integration. Retrieved January 21, 2021, from https://www.atlassian.com/continuous-delivery/continuous-integration</a:t>
            </a:r>
          </a:p>
          <a:p>
            <a:pPr>
              <a:lnSpc>
                <a:spcPct val="150000"/>
              </a:lnSpc>
            </a:pPr>
            <a:endParaRPr lang="en-IN" sz="2400" dirty="0">
              <a:solidFill>
                <a:schemeClr val="bg1"/>
              </a:solidFill>
              <a:ea typeface="Roboto" pitchFamily="2" charset="0"/>
            </a:endParaRPr>
          </a:p>
          <a:p>
            <a:pPr>
              <a:lnSpc>
                <a:spcPct val="150000"/>
              </a:lnSpc>
            </a:pPr>
            <a:endParaRPr lang="en-IN" sz="2400" dirty="0">
              <a:solidFill>
                <a:schemeClr val="bg1"/>
              </a:solidFill>
              <a:ea typeface="Roboto" pitchFamily="2" charset="0"/>
            </a:endParaRPr>
          </a:p>
        </p:txBody>
      </p:sp>
    </p:spTree>
    <p:extLst>
      <p:ext uri="{BB962C8B-B14F-4D97-AF65-F5344CB8AC3E}">
        <p14:creationId xmlns:p14="http://schemas.microsoft.com/office/powerpoint/2010/main" val="1664566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rgbClr val="1FB0C3"/>
            </a:gs>
            <a:gs pos="100000">
              <a:srgbClr val="60B3BD"/>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116" name="Rectangle 115">
            <a:extLst>
              <a:ext uri="{FF2B5EF4-FFF2-40B4-BE49-F238E27FC236}">
                <a16:creationId xmlns:a16="http://schemas.microsoft.com/office/drawing/2014/main" id="{12F6CAD9-13E0-438A-BC66-1E18E3D2B136}"/>
              </a:ext>
            </a:extLst>
          </p:cNvPr>
          <p:cNvSpPr/>
          <p:nvPr/>
        </p:nvSpPr>
        <p:spPr>
          <a:xfrm>
            <a:off x="1335024" y="1787624"/>
            <a:ext cx="9473184" cy="5027338"/>
          </a:xfrm>
          <a:prstGeom prst="rect">
            <a:avLst/>
          </a:prstGeom>
        </p:spPr>
        <p:txBody>
          <a:bodyPr wrap="square">
            <a:spAutoFit/>
          </a:bodyPr>
          <a:lstStyle/>
          <a:p>
            <a:pPr>
              <a:lnSpc>
                <a:spcPct val="150000"/>
              </a:lnSpc>
            </a:pPr>
            <a:r>
              <a:rPr lang="en-IN" sz="2400" dirty="0">
                <a:solidFill>
                  <a:schemeClr val="bg1"/>
                </a:solidFill>
                <a:ea typeface="Roboto" pitchFamily="2" charset="0"/>
              </a:rPr>
              <a:t>Continuous Integration is a development methodology procedure that encourages developers to centralize code into a shared repository frequently, preferably several times a day.</a:t>
            </a:r>
          </a:p>
          <a:p>
            <a:pPr>
              <a:lnSpc>
                <a:spcPct val="150000"/>
              </a:lnSpc>
            </a:pPr>
            <a:r>
              <a:rPr lang="en-IN" sz="2400" dirty="0">
                <a:solidFill>
                  <a:schemeClr val="bg1"/>
                </a:solidFill>
                <a:ea typeface="Roboto" pitchFamily="2" charset="0"/>
              </a:rPr>
              <a:t>Each integration is then verified by an automated build and automated tests.</a:t>
            </a:r>
          </a:p>
          <a:p>
            <a:pPr>
              <a:lnSpc>
                <a:spcPct val="150000"/>
              </a:lnSpc>
            </a:pPr>
            <a:r>
              <a:rPr lang="en-IN" sz="2400" dirty="0">
                <a:solidFill>
                  <a:schemeClr val="bg1"/>
                </a:solidFill>
                <a:ea typeface="Roboto" pitchFamily="2" charset="0"/>
              </a:rPr>
              <a:t>Continuous integration makes it easier to detect errors because each change introduces is typically small and run though automated tests, thus identifying the change that created a bug can be done faster. </a:t>
            </a:r>
          </a:p>
          <a:p>
            <a:pPr>
              <a:lnSpc>
                <a:spcPct val="150000"/>
              </a:lnSpc>
            </a:pPr>
            <a:r>
              <a:rPr lang="en-IN" sz="2400" dirty="0">
                <a:solidFill>
                  <a:schemeClr val="bg1"/>
                </a:solidFill>
                <a:ea typeface="Roboto" pitchFamily="2" charset="0"/>
              </a:rPr>
              <a:t> </a:t>
            </a:r>
          </a:p>
        </p:txBody>
      </p:sp>
      <p:sp>
        <p:nvSpPr>
          <p:cNvPr id="3" name="Rectangle 2">
            <a:extLst>
              <a:ext uri="{FF2B5EF4-FFF2-40B4-BE49-F238E27FC236}">
                <a16:creationId xmlns:a16="http://schemas.microsoft.com/office/drawing/2014/main" id="{F503D321-0E0B-4499-B8EC-A9B07D536BD4}"/>
              </a:ext>
            </a:extLst>
          </p:cNvPr>
          <p:cNvSpPr>
            <a:spLocks noChangeAspect="1"/>
          </p:cNvSpPr>
          <p:nvPr/>
        </p:nvSpPr>
        <p:spPr>
          <a:xfrm rot="16200000">
            <a:off x="5663926" y="-4388356"/>
            <a:ext cx="851956" cy="10387584"/>
          </a:xfrm>
          <a:prstGeom prst="rect">
            <a:avLst/>
          </a:prstGeom>
          <a:solidFill>
            <a:srgbClr val="1D9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400" b="1" dirty="0">
              <a:solidFill>
                <a:srgbClr val="002B6A"/>
              </a:solidFill>
            </a:endParaRPr>
          </a:p>
        </p:txBody>
      </p:sp>
      <p:sp>
        <p:nvSpPr>
          <p:cNvPr id="5" name="Rectangle 4">
            <a:extLst>
              <a:ext uri="{FF2B5EF4-FFF2-40B4-BE49-F238E27FC236}">
                <a16:creationId xmlns:a16="http://schemas.microsoft.com/office/drawing/2014/main" id="{EB18859E-60D7-49D3-AF1A-C0CE3FECCAEA}"/>
              </a:ext>
            </a:extLst>
          </p:cNvPr>
          <p:cNvSpPr>
            <a:spLocks noChangeAspect="1"/>
          </p:cNvSpPr>
          <p:nvPr/>
        </p:nvSpPr>
        <p:spPr>
          <a:xfrm>
            <a:off x="1207006" y="465861"/>
            <a:ext cx="7420159" cy="707886"/>
          </a:xfrm>
          <a:prstGeom prst="rect">
            <a:avLst/>
          </a:prstGeom>
        </p:spPr>
        <p:txBody>
          <a:bodyPr wrap="square">
            <a:spAutoFit/>
          </a:bodyPr>
          <a:lstStyle/>
          <a:p>
            <a:r>
              <a:rPr lang="en-US" sz="4000" dirty="0">
                <a:solidFill>
                  <a:schemeClr val="bg1"/>
                </a:solidFill>
              </a:rPr>
              <a:t>What is Continuous Integration</a:t>
            </a:r>
            <a:endParaRPr lang="en-IN" sz="4000" dirty="0">
              <a:solidFill>
                <a:schemeClr val="bg1"/>
              </a:solidFill>
              <a:latin typeface="Signika Negative" panose="02010003020600000004" pitchFamily="2" charset="0"/>
              <a:ea typeface="Roboto" pitchFamily="2" charset="0"/>
              <a:cs typeface="Microsoft New Tai Lue" panose="020B0502040204020203" pitchFamily="34" charset="0"/>
            </a:endParaRPr>
          </a:p>
        </p:txBody>
      </p:sp>
      <p:cxnSp>
        <p:nvCxnSpPr>
          <p:cNvPr id="10" name="Straight Connector 9">
            <a:extLst>
              <a:ext uri="{FF2B5EF4-FFF2-40B4-BE49-F238E27FC236}">
                <a16:creationId xmlns:a16="http://schemas.microsoft.com/office/drawing/2014/main" id="{704EBBD7-2992-45B0-9B41-E4D2FE47EBD8}"/>
              </a:ext>
            </a:extLst>
          </p:cNvPr>
          <p:cNvCxnSpPr>
            <a:cxnSpLocks/>
          </p:cNvCxnSpPr>
          <p:nvPr/>
        </p:nvCxnSpPr>
        <p:spPr>
          <a:xfrm>
            <a:off x="896112" y="1231415"/>
            <a:ext cx="10387584" cy="0"/>
          </a:xfrm>
          <a:prstGeom prst="line">
            <a:avLst/>
          </a:prstGeom>
          <a:ln w="57150">
            <a:solidFill>
              <a:srgbClr val="090B6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5561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rgbClr val="1FB0C3"/>
            </a:gs>
            <a:gs pos="100000">
              <a:srgbClr val="7ED0CC"/>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03D321-0E0B-4499-B8EC-A9B07D536BD4}"/>
              </a:ext>
            </a:extLst>
          </p:cNvPr>
          <p:cNvSpPr>
            <a:spLocks noChangeAspect="1"/>
          </p:cNvSpPr>
          <p:nvPr/>
        </p:nvSpPr>
        <p:spPr>
          <a:xfrm rot="16200000">
            <a:off x="5663926" y="-4388356"/>
            <a:ext cx="851956" cy="10387584"/>
          </a:xfrm>
          <a:prstGeom prst="rect">
            <a:avLst/>
          </a:prstGeom>
          <a:solidFill>
            <a:srgbClr val="1D9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400" b="1" dirty="0">
              <a:solidFill>
                <a:srgbClr val="002B6A"/>
              </a:solidFill>
            </a:endParaRPr>
          </a:p>
        </p:txBody>
      </p:sp>
      <p:sp>
        <p:nvSpPr>
          <p:cNvPr id="5" name="Rectangle 4">
            <a:extLst>
              <a:ext uri="{FF2B5EF4-FFF2-40B4-BE49-F238E27FC236}">
                <a16:creationId xmlns:a16="http://schemas.microsoft.com/office/drawing/2014/main" id="{EB18859E-60D7-49D3-AF1A-C0CE3FECCAEA}"/>
              </a:ext>
            </a:extLst>
          </p:cNvPr>
          <p:cNvSpPr>
            <a:spLocks noChangeAspect="1"/>
          </p:cNvSpPr>
          <p:nvPr/>
        </p:nvSpPr>
        <p:spPr>
          <a:xfrm>
            <a:off x="1243582" y="465861"/>
            <a:ext cx="7022594" cy="707886"/>
          </a:xfrm>
          <a:prstGeom prst="rect">
            <a:avLst/>
          </a:prstGeom>
        </p:spPr>
        <p:txBody>
          <a:bodyPr wrap="square">
            <a:spAutoFit/>
          </a:bodyPr>
          <a:lstStyle/>
          <a:p>
            <a:r>
              <a:rPr lang="en-US" sz="4000" dirty="0">
                <a:solidFill>
                  <a:schemeClr val="bg1"/>
                </a:solidFill>
              </a:rPr>
              <a:t>Key Benefits </a:t>
            </a:r>
            <a:endParaRPr lang="en-IN" sz="4000" dirty="0">
              <a:solidFill>
                <a:schemeClr val="bg1"/>
              </a:solidFill>
              <a:latin typeface="Signika Negative" panose="02010003020600000004" pitchFamily="2" charset="0"/>
              <a:ea typeface="Roboto" pitchFamily="2" charset="0"/>
              <a:cs typeface="Microsoft New Tai Lue" panose="020B0502040204020203" pitchFamily="34" charset="0"/>
            </a:endParaRPr>
          </a:p>
        </p:txBody>
      </p:sp>
      <p:cxnSp>
        <p:nvCxnSpPr>
          <p:cNvPr id="10" name="Straight Connector 9">
            <a:extLst>
              <a:ext uri="{FF2B5EF4-FFF2-40B4-BE49-F238E27FC236}">
                <a16:creationId xmlns:a16="http://schemas.microsoft.com/office/drawing/2014/main" id="{704EBBD7-2992-45B0-9B41-E4D2FE47EBD8}"/>
              </a:ext>
            </a:extLst>
          </p:cNvPr>
          <p:cNvCxnSpPr>
            <a:cxnSpLocks/>
          </p:cNvCxnSpPr>
          <p:nvPr/>
        </p:nvCxnSpPr>
        <p:spPr>
          <a:xfrm>
            <a:off x="896112" y="1231415"/>
            <a:ext cx="10387584" cy="0"/>
          </a:xfrm>
          <a:prstGeom prst="line">
            <a:avLst/>
          </a:prstGeom>
          <a:ln w="57150">
            <a:solidFill>
              <a:srgbClr val="090B6B"/>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7F03582-86E8-4171-AC97-1680C95D141E}"/>
              </a:ext>
            </a:extLst>
          </p:cNvPr>
          <p:cNvSpPr/>
          <p:nvPr/>
        </p:nvSpPr>
        <p:spPr>
          <a:xfrm>
            <a:off x="228600" y="1432119"/>
            <a:ext cx="11055096" cy="5352619"/>
          </a:xfrm>
          <a:prstGeom prst="rect">
            <a:avLst/>
          </a:prstGeom>
        </p:spPr>
        <p:txBody>
          <a:bodyPr wrap="square">
            <a:spAutoFit/>
          </a:bodyPr>
          <a:lstStyle/>
          <a:p>
            <a:pPr marL="342900" indent="-342900">
              <a:lnSpc>
                <a:spcPct val="150000"/>
              </a:lnSpc>
              <a:buFont typeface="Arial" panose="020B0604020202020204" pitchFamily="34" charset="0"/>
              <a:buChar char="•"/>
            </a:pPr>
            <a:r>
              <a:rPr lang="en-IN" sz="2300" dirty="0">
                <a:solidFill>
                  <a:schemeClr val="bg1"/>
                </a:solidFill>
                <a:ea typeface="Roboto" pitchFamily="2" charset="0"/>
              </a:rPr>
              <a:t>Risk Mitigation by running code through automated tests and enabling production parity .</a:t>
            </a:r>
          </a:p>
          <a:p>
            <a:pPr marL="342900" indent="-342900">
              <a:lnSpc>
                <a:spcPct val="150000"/>
              </a:lnSpc>
              <a:buFont typeface="Arial" panose="020B0604020202020204" pitchFamily="34" charset="0"/>
              <a:buChar char="•"/>
            </a:pPr>
            <a:r>
              <a:rPr lang="en-IN" sz="2300" dirty="0">
                <a:solidFill>
                  <a:schemeClr val="bg1"/>
                </a:solidFill>
                <a:ea typeface="Roboto" pitchFamily="2" charset="0"/>
              </a:rPr>
              <a:t>Increased confidence in the development team by being transparent with team members and clients.</a:t>
            </a:r>
          </a:p>
          <a:p>
            <a:pPr marL="342900" indent="-342900">
              <a:lnSpc>
                <a:spcPct val="150000"/>
              </a:lnSpc>
              <a:buFont typeface="Arial" panose="020B0604020202020204" pitchFamily="34" charset="0"/>
              <a:buChar char="•"/>
            </a:pPr>
            <a:r>
              <a:rPr lang="en-IN" sz="2300" dirty="0">
                <a:solidFill>
                  <a:schemeClr val="bg1"/>
                </a:solidFill>
                <a:ea typeface="Roboto" pitchFamily="2" charset="0"/>
              </a:rPr>
              <a:t>Improved team by integrating tools that allow team members to get notified when significant events occur.</a:t>
            </a:r>
          </a:p>
          <a:p>
            <a:pPr marL="342900" indent="-342900">
              <a:lnSpc>
                <a:spcPct val="150000"/>
              </a:lnSpc>
              <a:buFont typeface="Arial" panose="020B0604020202020204" pitchFamily="34" charset="0"/>
              <a:buChar char="•"/>
            </a:pPr>
            <a:r>
              <a:rPr lang="en-IN" sz="2300" dirty="0">
                <a:solidFill>
                  <a:schemeClr val="bg1"/>
                </a:solidFill>
                <a:ea typeface="Roboto" pitchFamily="2" charset="0"/>
              </a:rPr>
              <a:t>Reduced overhead by automating large parts of your workflow and reducing deployment times.</a:t>
            </a:r>
          </a:p>
          <a:p>
            <a:pPr marL="342900" indent="-342900">
              <a:lnSpc>
                <a:spcPct val="150000"/>
              </a:lnSpc>
              <a:buFont typeface="Arial" panose="020B0604020202020204" pitchFamily="34" charset="0"/>
              <a:buChar char="•"/>
            </a:pPr>
            <a:r>
              <a:rPr lang="en-IN" sz="2300" dirty="0">
                <a:solidFill>
                  <a:schemeClr val="bg1"/>
                </a:solidFill>
                <a:ea typeface="Roboto" pitchFamily="2" charset="0"/>
              </a:rPr>
              <a:t>Consistency of build process by having automated testing allows each build to stay consistent.  </a:t>
            </a:r>
          </a:p>
        </p:txBody>
      </p:sp>
    </p:spTree>
    <p:extLst>
      <p:ext uri="{BB962C8B-B14F-4D97-AF65-F5344CB8AC3E}">
        <p14:creationId xmlns:p14="http://schemas.microsoft.com/office/powerpoint/2010/main" val="723902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rgbClr val="1FB0C3"/>
            </a:gs>
            <a:gs pos="100000">
              <a:srgbClr val="7ED0CC"/>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03D321-0E0B-4499-B8EC-A9B07D536BD4}"/>
              </a:ext>
            </a:extLst>
          </p:cNvPr>
          <p:cNvSpPr>
            <a:spLocks noChangeAspect="1"/>
          </p:cNvSpPr>
          <p:nvPr/>
        </p:nvSpPr>
        <p:spPr>
          <a:xfrm rot="16200000">
            <a:off x="5663926" y="-4388356"/>
            <a:ext cx="851956" cy="10387584"/>
          </a:xfrm>
          <a:prstGeom prst="rect">
            <a:avLst/>
          </a:prstGeom>
          <a:solidFill>
            <a:srgbClr val="1D9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400" b="1" dirty="0">
              <a:solidFill>
                <a:srgbClr val="002B6A"/>
              </a:solidFill>
            </a:endParaRPr>
          </a:p>
        </p:txBody>
      </p:sp>
      <p:sp>
        <p:nvSpPr>
          <p:cNvPr id="5" name="Rectangle 4">
            <a:extLst>
              <a:ext uri="{FF2B5EF4-FFF2-40B4-BE49-F238E27FC236}">
                <a16:creationId xmlns:a16="http://schemas.microsoft.com/office/drawing/2014/main" id="{EB18859E-60D7-49D3-AF1A-C0CE3FECCAEA}"/>
              </a:ext>
            </a:extLst>
          </p:cNvPr>
          <p:cNvSpPr>
            <a:spLocks noChangeAspect="1"/>
          </p:cNvSpPr>
          <p:nvPr/>
        </p:nvSpPr>
        <p:spPr>
          <a:xfrm>
            <a:off x="1243582" y="465861"/>
            <a:ext cx="9691118" cy="707886"/>
          </a:xfrm>
          <a:prstGeom prst="rect">
            <a:avLst/>
          </a:prstGeom>
        </p:spPr>
        <p:txBody>
          <a:bodyPr wrap="square">
            <a:spAutoFit/>
          </a:bodyPr>
          <a:lstStyle/>
          <a:p>
            <a:r>
              <a:rPr lang="en-US" sz="4000" dirty="0">
                <a:solidFill>
                  <a:schemeClr val="bg1"/>
                </a:solidFill>
              </a:rPr>
              <a:t>Continuous Integration Practices</a:t>
            </a:r>
            <a:endParaRPr lang="en-IN" sz="4000" dirty="0">
              <a:solidFill>
                <a:schemeClr val="bg1"/>
              </a:solidFill>
              <a:latin typeface="Signika Negative" panose="02010003020600000004" pitchFamily="2" charset="0"/>
              <a:ea typeface="Roboto" pitchFamily="2" charset="0"/>
              <a:cs typeface="Microsoft New Tai Lue" panose="020B0502040204020203" pitchFamily="34" charset="0"/>
            </a:endParaRPr>
          </a:p>
        </p:txBody>
      </p:sp>
      <p:cxnSp>
        <p:nvCxnSpPr>
          <p:cNvPr id="10" name="Straight Connector 9">
            <a:extLst>
              <a:ext uri="{FF2B5EF4-FFF2-40B4-BE49-F238E27FC236}">
                <a16:creationId xmlns:a16="http://schemas.microsoft.com/office/drawing/2014/main" id="{704EBBD7-2992-45B0-9B41-E4D2FE47EBD8}"/>
              </a:ext>
            </a:extLst>
          </p:cNvPr>
          <p:cNvCxnSpPr>
            <a:cxnSpLocks/>
          </p:cNvCxnSpPr>
          <p:nvPr/>
        </p:nvCxnSpPr>
        <p:spPr>
          <a:xfrm>
            <a:off x="896112" y="1231415"/>
            <a:ext cx="10387584" cy="0"/>
          </a:xfrm>
          <a:prstGeom prst="line">
            <a:avLst/>
          </a:prstGeom>
          <a:ln w="57150">
            <a:solidFill>
              <a:srgbClr val="090B6B"/>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7F03582-86E8-4171-AC97-1680C95D141E}"/>
              </a:ext>
            </a:extLst>
          </p:cNvPr>
          <p:cNvSpPr/>
          <p:nvPr/>
        </p:nvSpPr>
        <p:spPr>
          <a:xfrm>
            <a:off x="896112" y="2061970"/>
            <a:ext cx="10972038" cy="3785652"/>
          </a:xfrm>
          <a:prstGeom prst="rect">
            <a:avLst/>
          </a:prstGeom>
        </p:spPr>
        <p:txBody>
          <a:bodyPr wrap="square">
            <a:spAutoFit/>
          </a:bodyPr>
          <a:lstStyle/>
          <a:p>
            <a:pPr algn="l">
              <a:buFont typeface="Arial" panose="020B0604020202020204" pitchFamily="34" charset="0"/>
              <a:buChar char="•"/>
            </a:pPr>
            <a:r>
              <a:rPr lang="en-US" sz="2400" b="0" i="0" dirty="0">
                <a:solidFill>
                  <a:schemeClr val="bg1"/>
                </a:solidFill>
                <a:effectLst/>
                <a:latin typeface="Open Sans"/>
              </a:rPr>
              <a:t> Maintain a single source repository</a:t>
            </a:r>
            <a:br>
              <a:rPr lang="en-US" sz="2400" b="0" i="0" dirty="0">
                <a:solidFill>
                  <a:schemeClr val="bg1"/>
                </a:solidFill>
                <a:effectLst/>
                <a:latin typeface="Open Sans"/>
              </a:rPr>
            </a:br>
            <a:endParaRPr lang="en-US" sz="2400" b="0" i="0" dirty="0">
              <a:solidFill>
                <a:schemeClr val="bg1"/>
              </a:solidFill>
              <a:effectLst/>
              <a:latin typeface="Open Sans"/>
            </a:endParaRPr>
          </a:p>
          <a:p>
            <a:pPr algn="l">
              <a:buFont typeface="Arial" panose="020B0604020202020204" pitchFamily="34" charset="0"/>
              <a:buChar char="•"/>
            </a:pPr>
            <a:r>
              <a:rPr lang="en-US" sz="2400" b="0" i="0" dirty="0">
                <a:solidFill>
                  <a:schemeClr val="bg1"/>
                </a:solidFill>
                <a:effectLst/>
                <a:latin typeface="Open Sans"/>
              </a:rPr>
              <a:t> Automate the build</a:t>
            </a:r>
            <a:br>
              <a:rPr lang="en-US" sz="2400" b="0" i="0" dirty="0">
                <a:solidFill>
                  <a:schemeClr val="bg1"/>
                </a:solidFill>
                <a:effectLst/>
                <a:latin typeface="Open Sans"/>
              </a:rPr>
            </a:br>
            <a:endParaRPr lang="en-US" sz="2400" b="0" i="0" dirty="0">
              <a:solidFill>
                <a:schemeClr val="bg1"/>
              </a:solidFill>
              <a:effectLst/>
              <a:latin typeface="Open Sans"/>
            </a:endParaRPr>
          </a:p>
          <a:p>
            <a:pPr algn="l">
              <a:buFont typeface="Arial" panose="020B0604020202020204" pitchFamily="34" charset="0"/>
              <a:buChar char="•"/>
            </a:pPr>
            <a:r>
              <a:rPr lang="en-US" sz="2400" b="0" i="0" dirty="0">
                <a:solidFill>
                  <a:schemeClr val="bg1"/>
                </a:solidFill>
                <a:effectLst/>
                <a:latin typeface="Open Sans"/>
              </a:rPr>
              <a:t> Make your build self-testing</a:t>
            </a:r>
            <a:br>
              <a:rPr lang="en-US" sz="2400" b="0" i="0" dirty="0">
                <a:solidFill>
                  <a:schemeClr val="bg1"/>
                </a:solidFill>
                <a:effectLst/>
                <a:latin typeface="Open Sans"/>
              </a:rPr>
            </a:br>
            <a:endParaRPr lang="en-US" sz="2400" b="0" i="0" dirty="0">
              <a:solidFill>
                <a:schemeClr val="bg1"/>
              </a:solidFill>
              <a:effectLst/>
              <a:latin typeface="Open Sans"/>
            </a:endParaRPr>
          </a:p>
          <a:p>
            <a:pPr algn="l">
              <a:buFont typeface="Arial" panose="020B0604020202020204" pitchFamily="34" charset="0"/>
              <a:buChar char="•"/>
            </a:pPr>
            <a:r>
              <a:rPr lang="en-US" sz="2400" b="0" i="0" dirty="0">
                <a:solidFill>
                  <a:schemeClr val="bg1"/>
                </a:solidFill>
                <a:effectLst/>
                <a:latin typeface="Open Sans"/>
              </a:rPr>
              <a:t> Every commit should build on an integration machine</a:t>
            </a:r>
            <a:br>
              <a:rPr lang="en-US" sz="2400" b="0" i="0" dirty="0">
                <a:solidFill>
                  <a:schemeClr val="bg1"/>
                </a:solidFill>
                <a:effectLst/>
                <a:latin typeface="Open Sans"/>
              </a:rPr>
            </a:br>
            <a:endParaRPr lang="en-US" sz="2400" b="0" i="0" dirty="0">
              <a:solidFill>
                <a:schemeClr val="bg1"/>
              </a:solidFill>
              <a:effectLst/>
              <a:latin typeface="Open Sans"/>
            </a:endParaRPr>
          </a:p>
          <a:p>
            <a:pPr algn="l">
              <a:buFont typeface="Arial" panose="020B0604020202020204" pitchFamily="34" charset="0"/>
              <a:buChar char="•"/>
            </a:pPr>
            <a:r>
              <a:rPr lang="en-US" sz="2400" b="0" i="0" dirty="0">
                <a:solidFill>
                  <a:schemeClr val="bg1"/>
                </a:solidFill>
                <a:effectLst/>
                <a:latin typeface="Open Sans"/>
              </a:rPr>
              <a:t> Keep the build fast</a:t>
            </a:r>
            <a:br>
              <a:rPr lang="en-US" sz="2400" b="0" i="0" dirty="0">
                <a:solidFill>
                  <a:schemeClr val="bg1"/>
                </a:solidFill>
                <a:effectLst/>
                <a:latin typeface="Open Sans"/>
              </a:rPr>
            </a:br>
            <a:endParaRPr lang="en-US" sz="2400" b="0" i="0" dirty="0">
              <a:solidFill>
                <a:schemeClr val="bg1"/>
              </a:solidFill>
              <a:effectLst/>
              <a:latin typeface="Open Sans"/>
            </a:endParaRPr>
          </a:p>
        </p:txBody>
      </p:sp>
    </p:spTree>
    <p:extLst>
      <p:ext uri="{BB962C8B-B14F-4D97-AF65-F5344CB8AC3E}">
        <p14:creationId xmlns:p14="http://schemas.microsoft.com/office/powerpoint/2010/main" val="1232273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rgbClr val="1FB0C3"/>
            </a:gs>
            <a:gs pos="100000">
              <a:srgbClr val="7ED0CC"/>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03D321-0E0B-4499-B8EC-A9B07D536BD4}"/>
              </a:ext>
            </a:extLst>
          </p:cNvPr>
          <p:cNvSpPr>
            <a:spLocks noChangeAspect="1"/>
          </p:cNvSpPr>
          <p:nvPr/>
        </p:nvSpPr>
        <p:spPr>
          <a:xfrm rot="16200000">
            <a:off x="5663926" y="-4388356"/>
            <a:ext cx="851956" cy="10387584"/>
          </a:xfrm>
          <a:prstGeom prst="rect">
            <a:avLst/>
          </a:prstGeom>
          <a:solidFill>
            <a:srgbClr val="1D9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400" b="1" dirty="0">
              <a:solidFill>
                <a:srgbClr val="002B6A"/>
              </a:solidFill>
            </a:endParaRPr>
          </a:p>
        </p:txBody>
      </p:sp>
      <p:sp>
        <p:nvSpPr>
          <p:cNvPr id="5" name="Rectangle 4">
            <a:extLst>
              <a:ext uri="{FF2B5EF4-FFF2-40B4-BE49-F238E27FC236}">
                <a16:creationId xmlns:a16="http://schemas.microsoft.com/office/drawing/2014/main" id="{EB18859E-60D7-49D3-AF1A-C0CE3FECCAEA}"/>
              </a:ext>
            </a:extLst>
          </p:cNvPr>
          <p:cNvSpPr>
            <a:spLocks noChangeAspect="1"/>
          </p:cNvSpPr>
          <p:nvPr/>
        </p:nvSpPr>
        <p:spPr>
          <a:xfrm>
            <a:off x="1243582" y="465861"/>
            <a:ext cx="9691118" cy="707886"/>
          </a:xfrm>
          <a:prstGeom prst="rect">
            <a:avLst/>
          </a:prstGeom>
        </p:spPr>
        <p:txBody>
          <a:bodyPr wrap="square">
            <a:spAutoFit/>
          </a:bodyPr>
          <a:lstStyle/>
          <a:p>
            <a:r>
              <a:rPr lang="en-US" sz="4000" dirty="0">
                <a:solidFill>
                  <a:schemeClr val="bg1"/>
                </a:solidFill>
              </a:rPr>
              <a:t>Continuous Integration Practices</a:t>
            </a:r>
            <a:endParaRPr lang="en-IN" sz="4000" dirty="0">
              <a:solidFill>
                <a:schemeClr val="bg1"/>
              </a:solidFill>
              <a:latin typeface="Signika Negative" panose="02010003020600000004" pitchFamily="2" charset="0"/>
              <a:ea typeface="Roboto" pitchFamily="2" charset="0"/>
              <a:cs typeface="Microsoft New Tai Lue" panose="020B0502040204020203" pitchFamily="34" charset="0"/>
            </a:endParaRPr>
          </a:p>
        </p:txBody>
      </p:sp>
      <p:cxnSp>
        <p:nvCxnSpPr>
          <p:cNvPr id="10" name="Straight Connector 9">
            <a:extLst>
              <a:ext uri="{FF2B5EF4-FFF2-40B4-BE49-F238E27FC236}">
                <a16:creationId xmlns:a16="http://schemas.microsoft.com/office/drawing/2014/main" id="{704EBBD7-2992-45B0-9B41-E4D2FE47EBD8}"/>
              </a:ext>
            </a:extLst>
          </p:cNvPr>
          <p:cNvCxnSpPr>
            <a:cxnSpLocks/>
          </p:cNvCxnSpPr>
          <p:nvPr/>
        </p:nvCxnSpPr>
        <p:spPr>
          <a:xfrm>
            <a:off x="896112" y="1231415"/>
            <a:ext cx="10387584" cy="0"/>
          </a:xfrm>
          <a:prstGeom prst="line">
            <a:avLst/>
          </a:prstGeom>
          <a:ln w="57150">
            <a:solidFill>
              <a:srgbClr val="090B6B"/>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A78EA64-FAAC-460F-A94F-E8360280E533}"/>
              </a:ext>
            </a:extLst>
          </p:cNvPr>
          <p:cNvSpPr/>
          <p:nvPr/>
        </p:nvSpPr>
        <p:spPr>
          <a:xfrm>
            <a:off x="1047750" y="2112196"/>
            <a:ext cx="9886950" cy="2677656"/>
          </a:xfrm>
          <a:prstGeom prst="rect">
            <a:avLst/>
          </a:prstGeom>
        </p:spPr>
        <p:txBody>
          <a:bodyPr wrap="square">
            <a:spAutoFit/>
          </a:bodyPr>
          <a:lstStyle/>
          <a:p>
            <a:pPr algn="l">
              <a:buFont typeface="Arial" panose="020B0604020202020204" pitchFamily="34" charset="0"/>
              <a:buChar char="•"/>
            </a:pPr>
            <a:r>
              <a:rPr lang="en-US" sz="2400" b="0" i="0" dirty="0">
                <a:solidFill>
                  <a:schemeClr val="bg1"/>
                </a:solidFill>
                <a:effectLst/>
                <a:latin typeface="Open Sans"/>
              </a:rPr>
              <a:t> Test in a clone of the production environment</a:t>
            </a:r>
            <a:br>
              <a:rPr lang="en-US" sz="2400" b="0" i="0" dirty="0">
                <a:solidFill>
                  <a:schemeClr val="bg1"/>
                </a:solidFill>
                <a:effectLst/>
                <a:latin typeface="Open Sans"/>
              </a:rPr>
            </a:br>
            <a:endParaRPr lang="en-US" sz="2400" b="0" i="0" dirty="0">
              <a:solidFill>
                <a:schemeClr val="bg1"/>
              </a:solidFill>
              <a:effectLst/>
              <a:latin typeface="Open Sans"/>
            </a:endParaRPr>
          </a:p>
          <a:p>
            <a:pPr algn="l">
              <a:buFont typeface="Arial" panose="020B0604020202020204" pitchFamily="34" charset="0"/>
              <a:buChar char="•"/>
            </a:pPr>
            <a:r>
              <a:rPr lang="en-US" sz="2400" b="0" i="0" dirty="0">
                <a:solidFill>
                  <a:schemeClr val="bg1"/>
                </a:solidFill>
                <a:effectLst/>
                <a:latin typeface="Open Sans"/>
              </a:rPr>
              <a:t> Make it easy for anyone to get the latest executable version</a:t>
            </a:r>
            <a:br>
              <a:rPr lang="en-US" sz="2400" b="0" i="0" dirty="0">
                <a:solidFill>
                  <a:schemeClr val="bg1"/>
                </a:solidFill>
                <a:effectLst/>
                <a:latin typeface="Open Sans"/>
              </a:rPr>
            </a:br>
            <a:endParaRPr lang="en-US" sz="2400" b="0" i="0" dirty="0">
              <a:solidFill>
                <a:schemeClr val="bg1"/>
              </a:solidFill>
              <a:effectLst/>
              <a:latin typeface="Open Sans"/>
            </a:endParaRPr>
          </a:p>
          <a:p>
            <a:pPr algn="l">
              <a:buFont typeface="Arial" panose="020B0604020202020204" pitchFamily="34" charset="0"/>
              <a:buChar char="•"/>
            </a:pPr>
            <a:r>
              <a:rPr lang="en-US" sz="2400" b="0" i="0" dirty="0">
                <a:solidFill>
                  <a:schemeClr val="bg1"/>
                </a:solidFill>
                <a:effectLst/>
                <a:latin typeface="Open Sans"/>
              </a:rPr>
              <a:t> Everyone can see what’s happening</a:t>
            </a:r>
            <a:br>
              <a:rPr lang="en-US" sz="2400" b="0" i="0" dirty="0">
                <a:solidFill>
                  <a:schemeClr val="bg1"/>
                </a:solidFill>
                <a:effectLst/>
                <a:latin typeface="Open Sans"/>
              </a:rPr>
            </a:br>
            <a:endParaRPr lang="en-US" sz="2400" b="0" i="0" dirty="0">
              <a:solidFill>
                <a:schemeClr val="bg1"/>
              </a:solidFill>
              <a:effectLst/>
              <a:latin typeface="Open Sans"/>
            </a:endParaRPr>
          </a:p>
          <a:p>
            <a:pPr algn="l">
              <a:buFont typeface="Arial" panose="020B0604020202020204" pitchFamily="34" charset="0"/>
              <a:buChar char="•"/>
            </a:pPr>
            <a:r>
              <a:rPr lang="en-US" sz="2400" b="0" i="0" dirty="0">
                <a:solidFill>
                  <a:schemeClr val="bg1"/>
                </a:solidFill>
                <a:effectLst/>
                <a:latin typeface="Open Sans"/>
              </a:rPr>
              <a:t> Automate deployment</a:t>
            </a:r>
          </a:p>
        </p:txBody>
      </p:sp>
    </p:spTree>
    <p:extLst>
      <p:ext uri="{BB962C8B-B14F-4D97-AF65-F5344CB8AC3E}">
        <p14:creationId xmlns:p14="http://schemas.microsoft.com/office/powerpoint/2010/main" val="701097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rgbClr val="1FB0C3"/>
            </a:gs>
            <a:gs pos="100000">
              <a:srgbClr val="7ED0CC"/>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03D321-0E0B-4499-B8EC-A9B07D536BD4}"/>
              </a:ext>
            </a:extLst>
          </p:cNvPr>
          <p:cNvSpPr>
            <a:spLocks noChangeAspect="1"/>
          </p:cNvSpPr>
          <p:nvPr/>
        </p:nvSpPr>
        <p:spPr>
          <a:xfrm rot="16200000">
            <a:off x="5663926" y="-4540756"/>
            <a:ext cx="851956" cy="10387584"/>
          </a:xfrm>
          <a:prstGeom prst="rect">
            <a:avLst/>
          </a:prstGeom>
          <a:solidFill>
            <a:srgbClr val="1D9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400" b="1" dirty="0">
              <a:solidFill>
                <a:srgbClr val="002B6A"/>
              </a:solidFill>
            </a:endParaRPr>
          </a:p>
        </p:txBody>
      </p:sp>
      <p:sp>
        <p:nvSpPr>
          <p:cNvPr id="5" name="Rectangle 4">
            <a:extLst>
              <a:ext uri="{FF2B5EF4-FFF2-40B4-BE49-F238E27FC236}">
                <a16:creationId xmlns:a16="http://schemas.microsoft.com/office/drawing/2014/main" id="{EB18859E-60D7-49D3-AF1A-C0CE3FECCAEA}"/>
              </a:ext>
            </a:extLst>
          </p:cNvPr>
          <p:cNvSpPr>
            <a:spLocks noChangeAspect="1"/>
          </p:cNvSpPr>
          <p:nvPr/>
        </p:nvSpPr>
        <p:spPr>
          <a:xfrm>
            <a:off x="1243582" y="313461"/>
            <a:ext cx="9691118" cy="707886"/>
          </a:xfrm>
          <a:prstGeom prst="rect">
            <a:avLst/>
          </a:prstGeom>
        </p:spPr>
        <p:txBody>
          <a:bodyPr wrap="square">
            <a:spAutoFit/>
          </a:bodyPr>
          <a:lstStyle/>
          <a:p>
            <a:r>
              <a:rPr lang="en-US" sz="4000" dirty="0">
                <a:solidFill>
                  <a:schemeClr val="bg1"/>
                </a:solidFill>
              </a:rPr>
              <a:t>Continuous Integration How To</a:t>
            </a:r>
            <a:endParaRPr lang="en-IN" sz="4000" dirty="0">
              <a:solidFill>
                <a:schemeClr val="bg1"/>
              </a:solidFill>
              <a:latin typeface="Signika Negative" panose="02010003020600000004" pitchFamily="2" charset="0"/>
              <a:ea typeface="Roboto" pitchFamily="2" charset="0"/>
              <a:cs typeface="Microsoft New Tai Lue" panose="020B0502040204020203" pitchFamily="34" charset="0"/>
            </a:endParaRPr>
          </a:p>
        </p:txBody>
      </p:sp>
      <p:cxnSp>
        <p:nvCxnSpPr>
          <p:cNvPr id="10" name="Straight Connector 9">
            <a:extLst>
              <a:ext uri="{FF2B5EF4-FFF2-40B4-BE49-F238E27FC236}">
                <a16:creationId xmlns:a16="http://schemas.microsoft.com/office/drawing/2014/main" id="{704EBBD7-2992-45B0-9B41-E4D2FE47EBD8}"/>
              </a:ext>
            </a:extLst>
          </p:cNvPr>
          <p:cNvCxnSpPr>
            <a:cxnSpLocks/>
          </p:cNvCxnSpPr>
          <p:nvPr/>
        </p:nvCxnSpPr>
        <p:spPr>
          <a:xfrm>
            <a:off x="896112" y="1098065"/>
            <a:ext cx="10387584" cy="0"/>
          </a:xfrm>
          <a:prstGeom prst="line">
            <a:avLst/>
          </a:prstGeom>
          <a:ln w="57150">
            <a:solidFill>
              <a:srgbClr val="090B6B"/>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7F03582-86E8-4171-AC97-1680C95D141E}"/>
              </a:ext>
            </a:extLst>
          </p:cNvPr>
          <p:cNvSpPr/>
          <p:nvPr/>
        </p:nvSpPr>
        <p:spPr>
          <a:xfrm>
            <a:off x="896112" y="1906016"/>
            <a:ext cx="11524488" cy="3631763"/>
          </a:xfrm>
          <a:prstGeom prst="rect">
            <a:avLst/>
          </a:prstGeom>
        </p:spPr>
        <p:txBody>
          <a:bodyPr wrap="square">
            <a:spAutoFit/>
          </a:bodyPr>
          <a:lstStyle/>
          <a:p>
            <a:pPr algn="l">
              <a:buFont typeface="Arial" panose="020B0604020202020204" pitchFamily="34" charset="0"/>
              <a:buChar char="•"/>
            </a:pPr>
            <a:r>
              <a:rPr lang="en-US" sz="2300" b="0" i="0" dirty="0">
                <a:solidFill>
                  <a:schemeClr val="bg1"/>
                </a:solidFill>
                <a:effectLst/>
                <a:latin typeface="Open Sans"/>
              </a:rPr>
              <a:t> Developers check out code into their private workspaces</a:t>
            </a:r>
          </a:p>
          <a:p>
            <a:pPr algn="l"/>
            <a:endParaRPr lang="en-US" sz="2300" b="0" i="0" dirty="0">
              <a:solidFill>
                <a:schemeClr val="bg1"/>
              </a:solidFill>
              <a:effectLst/>
              <a:latin typeface="Open Sans"/>
            </a:endParaRPr>
          </a:p>
          <a:p>
            <a:pPr algn="l">
              <a:buFont typeface="Arial" panose="020B0604020202020204" pitchFamily="34" charset="0"/>
              <a:buChar char="•"/>
            </a:pPr>
            <a:r>
              <a:rPr lang="en-US" sz="2300" b="0" i="0" dirty="0">
                <a:solidFill>
                  <a:schemeClr val="bg1"/>
                </a:solidFill>
                <a:effectLst/>
                <a:latin typeface="Open Sans"/>
              </a:rPr>
              <a:t> When done, commit the changes to the repository</a:t>
            </a:r>
            <a:br>
              <a:rPr lang="en-US" sz="2300" b="0" i="0" dirty="0">
                <a:solidFill>
                  <a:schemeClr val="bg1"/>
                </a:solidFill>
                <a:effectLst/>
                <a:latin typeface="Open Sans"/>
              </a:rPr>
            </a:br>
            <a:endParaRPr lang="en-US" sz="2300" b="0" i="0" dirty="0">
              <a:solidFill>
                <a:schemeClr val="bg1"/>
              </a:solidFill>
              <a:effectLst/>
              <a:latin typeface="Open Sans"/>
            </a:endParaRPr>
          </a:p>
          <a:p>
            <a:pPr algn="l">
              <a:buFont typeface="Arial" panose="020B0604020202020204" pitchFamily="34" charset="0"/>
              <a:buChar char="•"/>
            </a:pPr>
            <a:r>
              <a:rPr lang="en-US" sz="2300" b="0" i="0" dirty="0">
                <a:solidFill>
                  <a:schemeClr val="bg1"/>
                </a:solidFill>
                <a:effectLst/>
                <a:latin typeface="Open Sans"/>
              </a:rPr>
              <a:t> The CI server monitors the repository and checks out changes when they occur</a:t>
            </a:r>
            <a:br>
              <a:rPr lang="en-US" sz="2300" b="0" i="0" dirty="0">
                <a:solidFill>
                  <a:schemeClr val="bg1"/>
                </a:solidFill>
                <a:effectLst/>
                <a:latin typeface="Open Sans"/>
              </a:rPr>
            </a:br>
            <a:endParaRPr lang="en-US" sz="2300" b="0" i="0" dirty="0">
              <a:solidFill>
                <a:schemeClr val="bg1"/>
              </a:solidFill>
              <a:effectLst/>
              <a:latin typeface="Open Sans"/>
            </a:endParaRPr>
          </a:p>
          <a:p>
            <a:pPr algn="l">
              <a:buFont typeface="Arial" panose="020B0604020202020204" pitchFamily="34" charset="0"/>
              <a:buChar char="•"/>
            </a:pPr>
            <a:r>
              <a:rPr lang="en-US" sz="2300" b="0" i="0" dirty="0">
                <a:solidFill>
                  <a:schemeClr val="bg1"/>
                </a:solidFill>
                <a:effectLst/>
                <a:latin typeface="Open Sans"/>
              </a:rPr>
              <a:t> The CI server builds the system and runs unit and integration tests</a:t>
            </a:r>
            <a:br>
              <a:rPr lang="en-US" sz="2300" b="0" i="0" dirty="0">
                <a:solidFill>
                  <a:schemeClr val="bg1"/>
                </a:solidFill>
                <a:effectLst/>
                <a:latin typeface="Open Sans"/>
              </a:rPr>
            </a:br>
            <a:endParaRPr lang="en-US" sz="2300" b="0" i="0" dirty="0">
              <a:solidFill>
                <a:schemeClr val="bg1"/>
              </a:solidFill>
              <a:effectLst/>
              <a:latin typeface="Open Sans"/>
            </a:endParaRPr>
          </a:p>
          <a:p>
            <a:pPr algn="l">
              <a:buFont typeface="Arial" panose="020B0604020202020204" pitchFamily="34" charset="0"/>
              <a:buChar char="•"/>
            </a:pPr>
            <a:r>
              <a:rPr lang="en-US" sz="2300" b="0" i="0" dirty="0">
                <a:solidFill>
                  <a:schemeClr val="bg1"/>
                </a:solidFill>
                <a:effectLst/>
                <a:latin typeface="Open Sans"/>
              </a:rPr>
              <a:t> The CI server releases deployable artefacts for testing</a:t>
            </a:r>
            <a:br>
              <a:rPr lang="en-US" sz="2300" b="0" i="0" dirty="0">
                <a:solidFill>
                  <a:schemeClr val="bg1"/>
                </a:solidFill>
                <a:effectLst/>
                <a:latin typeface="Open Sans"/>
              </a:rPr>
            </a:br>
            <a:endParaRPr lang="en-US" sz="2300" b="0" i="0" dirty="0">
              <a:solidFill>
                <a:schemeClr val="bg1"/>
              </a:solidFill>
              <a:effectLst/>
              <a:latin typeface="Open Sans"/>
            </a:endParaRPr>
          </a:p>
        </p:txBody>
      </p:sp>
    </p:spTree>
    <p:extLst>
      <p:ext uri="{BB962C8B-B14F-4D97-AF65-F5344CB8AC3E}">
        <p14:creationId xmlns:p14="http://schemas.microsoft.com/office/powerpoint/2010/main" val="3404022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rgbClr val="1FB0C3"/>
            </a:gs>
            <a:gs pos="100000">
              <a:srgbClr val="7ED0CC"/>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03D321-0E0B-4499-B8EC-A9B07D536BD4}"/>
              </a:ext>
            </a:extLst>
          </p:cNvPr>
          <p:cNvSpPr>
            <a:spLocks noChangeAspect="1"/>
          </p:cNvSpPr>
          <p:nvPr/>
        </p:nvSpPr>
        <p:spPr>
          <a:xfrm rot="16200000">
            <a:off x="5663926" y="-4540756"/>
            <a:ext cx="851956" cy="10387584"/>
          </a:xfrm>
          <a:prstGeom prst="rect">
            <a:avLst/>
          </a:prstGeom>
          <a:solidFill>
            <a:srgbClr val="1D9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400" b="1" dirty="0">
              <a:solidFill>
                <a:srgbClr val="002B6A"/>
              </a:solidFill>
            </a:endParaRPr>
          </a:p>
        </p:txBody>
      </p:sp>
      <p:sp>
        <p:nvSpPr>
          <p:cNvPr id="5" name="Rectangle 4">
            <a:extLst>
              <a:ext uri="{FF2B5EF4-FFF2-40B4-BE49-F238E27FC236}">
                <a16:creationId xmlns:a16="http://schemas.microsoft.com/office/drawing/2014/main" id="{EB18859E-60D7-49D3-AF1A-C0CE3FECCAEA}"/>
              </a:ext>
            </a:extLst>
          </p:cNvPr>
          <p:cNvSpPr>
            <a:spLocks noChangeAspect="1"/>
          </p:cNvSpPr>
          <p:nvPr/>
        </p:nvSpPr>
        <p:spPr>
          <a:xfrm>
            <a:off x="1243582" y="313461"/>
            <a:ext cx="9691118" cy="707886"/>
          </a:xfrm>
          <a:prstGeom prst="rect">
            <a:avLst/>
          </a:prstGeom>
        </p:spPr>
        <p:txBody>
          <a:bodyPr wrap="square">
            <a:spAutoFit/>
          </a:bodyPr>
          <a:lstStyle/>
          <a:p>
            <a:r>
              <a:rPr lang="en-US" sz="4000" dirty="0">
                <a:solidFill>
                  <a:schemeClr val="bg1"/>
                </a:solidFill>
              </a:rPr>
              <a:t>Continuous Integration How To</a:t>
            </a:r>
            <a:endParaRPr lang="en-IN" sz="4000" dirty="0">
              <a:solidFill>
                <a:schemeClr val="bg1"/>
              </a:solidFill>
              <a:latin typeface="Signika Negative" panose="02010003020600000004" pitchFamily="2" charset="0"/>
              <a:ea typeface="Roboto" pitchFamily="2" charset="0"/>
              <a:cs typeface="Microsoft New Tai Lue" panose="020B0502040204020203" pitchFamily="34" charset="0"/>
            </a:endParaRPr>
          </a:p>
        </p:txBody>
      </p:sp>
      <p:cxnSp>
        <p:nvCxnSpPr>
          <p:cNvPr id="10" name="Straight Connector 9">
            <a:extLst>
              <a:ext uri="{FF2B5EF4-FFF2-40B4-BE49-F238E27FC236}">
                <a16:creationId xmlns:a16="http://schemas.microsoft.com/office/drawing/2014/main" id="{704EBBD7-2992-45B0-9B41-E4D2FE47EBD8}"/>
              </a:ext>
            </a:extLst>
          </p:cNvPr>
          <p:cNvCxnSpPr>
            <a:cxnSpLocks/>
          </p:cNvCxnSpPr>
          <p:nvPr/>
        </p:nvCxnSpPr>
        <p:spPr>
          <a:xfrm>
            <a:off x="896112" y="1098065"/>
            <a:ext cx="10387584" cy="0"/>
          </a:xfrm>
          <a:prstGeom prst="line">
            <a:avLst/>
          </a:prstGeom>
          <a:ln w="57150">
            <a:solidFill>
              <a:srgbClr val="090B6B"/>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B09F9B4-4483-4CD4-8609-868879E5E88D}"/>
              </a:ext>
            </a:extLst>
          </p:cNvPr>
          <p:cNvSpPr txBox="1"/>
          <p:nvPr/>
        </p:nvSpPr>
        <p:spPr>
          <a:xfrm>
            <a:off x="896112" y="1958167"/>
            <a:ext cx="10952226" cy="34163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1"/>
                </a:solidFill>
                <a:effectLst/>
                <a:uLnTx/>
                <a:uFillTx/>
                <a:latin typeface="Open Sans"/>
                <a:ea typeface="+mn-ea"/>
                <a:cs typeface="+mn-cs"/>
              </a:rPr>
              <a:t> The CI server assigns a build label to the version of the code it just built</a:t>
            </a:r>
            <a:br>
              <a:rPr kumimoji="0" lang="en-US" sz="2400" b="0" i="0" u="none" strike="noStrike" kern="1200" cap="none" spc="0" normalizeH="0" baseline="0" noProof="0" dirty="0">
                <a:ln>
                  <a:noFill/>
                </a:ln>
                <a:solidFill>
                  <a:schemeClr val="bg1"/>
                </a:solidFill>
                <a:effectLst/>
                <a:uLnTx/>
                <a:uFillTx/>
                <a:latin typeface="Open Sans"/>
                <a:ea typeface="+mn-ea"/>
                <a:cs typeface="+mn-cs"/>
              </a:rPr>
            </a:br>
            <a:endParaRPr kumimoji="0" lang="en-US" sz="2400" b="0" i="0" u="none" strike="noStrike" kern="1200" cap="none" spc="0" normalizeH="0" baseline="0" noProof="0" dirty="0">
              <a:ln>
                <a:noFill/>
              </a:ln>
              <a:solidFill>
                <a:schemeClr val="bg1"/>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1"/>
                </a:solidFill>
                <a:effectLst/>
                <a:uLnTx/>
                <a:uFillTx/>
                <a:latin typeface="Open Sans"/>
                <a:ea typeface="+mn-ea"/>
                <a:cs typeface="+mn-cs"/>
              </a:rPr>
              <a:t> The CI server informs the team of the successful build</a:t>
            </a:r>
            <a:br>
              <a:rPr kumimoji="0" lang="en-US" sz="2400" b="0" i="0" u="none" strike="noStrike" kern="1200" cap="none" spc="0" normalizeH="0" baseline="0" noProof="0" dirty="0">
                <a:ln>
                  <a:noFill/>
                </a:ln>
                <a:solidFill>
                  <a:schemeClr val="bg1"/>
                </a:solidFill>
                <a:effectLst/>
                <a:uLnTx/>
                <a:uFillTx/>
                <a:latin typeface="Open Sans"/>
                <a:ea typeface="+mn-ea"/>
                <a:cs typeface="+mn-cs"/>
              </a:rPr>
            </a:br>
            <a:endParaRPr kumimoji="0" lang="en-US" sz="2400" b="0" i="0" u="none" strike="noStrike" kern="1200" cap="none" spc="0" normalizeH="0" baseline="0" noProof="0" dirty="0">
              <a:ln>
                <a:noFill/>
              </a:ln>
              <a:solidFill>
                <a:schemeClr val="bg1"/>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1"/>
                </a:solidFill>
                <a:effectLst/>
                <a:uLnTx/>
                <a:uFillTx/>
                <a:latin typeface="Open Sans"/>
                <a:ea typeface="+mn-ea"/>
                <a:cs typeface="+mn-cs"/>
              </a:rPr>
              <a:t> If the build or tests fail, the CI server alerts the team</a:t>
            </a:r>
            <a:br>
              <a:rPr kumimoji="0" lang="en-US" sz="2400" b="0" i="0" u="none" strike="noStrike" kern="1200" cap="none" spc="0" normalizeH="0" baseline="0" noProof="0" dirty="0">
                <a:ln>
                  <a:noFill/>
                </a:ln>
                <a:solidFill>
                  <a:schemeClr val="bg1"/>
                </a:solidFill>
                <a:effectLst/>
                <a:uLnTx/>
                <a:uFillTx/>
                <a:latin typeface="Open Sans"/>
                <a:ea typeface="+mn-ea"/>
                <a:cs typeface="+mn-cs"/>
              </a:rPr>
            </a:br>
            <a:endParaRPr kumimoji="0" lang="en-US" sz="2400" b="0" i="0" u="none" strike="noStrike" kern="1200" cap="none" spc="0" normalizeH="0" baseline="0" noProof="0" dirty="0">
              <a:ln>
                <a:noFill/>
              </a:ln>
              <a:solidFill>
                <a:schemeClr val="bg1"/>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1"/>
                </a:solidFill>
                <a:effectLst/>
                <a:uLnTx/>
                <a:uFillTx/>
                <a:latin typeface="Open Sans"/>
                <a:ea typeface="+mn-ea"/>
                <a:cs typeface="+mn-cs"/>
              </a:rPr>
              <a:t> The team fixes the issue at the earliest opportunity</a:t>
            </a:r>
            <a:br>
              <a:rPr kumimoji="0" lang="en-US" sz="2400" b="0" i="0" u="none" strike="noStrike" kern="1200" cap="none" spc="0" normalizeH="0" baseline="0" noProof="0" dirty="0">
                <a:ln>
                  <a:noFill/>
                </a:ln>
                <a:solidFill>
                  <a:schemeClr val="bg1"/>
                </a:solidFill>
                <a:effectLst/>
                <a:uLnTx/>
                <a:uFillTx/>
                <a:latin typeface="Open Sans"/>
                <a:ea typeface="+mn-ea"/>
                <a:cs typeface="+mn-cs"/>
              </a:rPr>
            </a:br>
            <a:endParaRPr kumimoji="0" lang="en-US" sz="2400" b="0" i="0" u="none" strike="noStrike" kern="1200" cap="none" spc="0" normalizeH="0" baseline="0" noProof="0" dirty="0">
              <a:ln>
                <a:noFill/>
              </a:ln>
              <a:solidFill>
                <a:schemeClr val="bg1"/>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1"/>
                </a:solidFill>
                <a:effectLst/>
                <a:uLnTx/>
                <a:uFillTx/>
                <a:latin typeface="Open Sans"/>
                <a:ea typeface="+mn-ea"/>
                <a:cs typeface="+mn-cs"/>
              </a:rPr>
              <a:t> Continue to continually integrate and test throughout the project</a:t>
            </a:r>
          </a:p>
        </p:txBody>
      </p:sp>
    </p:spTree>
    <p:extLst>
      <p:ext uri="{BB962C8B-B14F-4D97-AF65-F5344CB8AC3E}">
        <p14:creationId xmlns:p14="http://schemas.microsoft.com/office/powerpoint/2010/main" val="1240619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rgbClr val="1FB0C3"/>
            </a:gs>
            <a:gs pos="100000">
              <a:srgbClr val="7ED0CC"/>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03D321-0E0B-4499-B8EC-A9B07D536BD4}"/>
              </a:ext>
            </a:extLst>
          </p:cNvPr>
          <p:cNvSpPr>
            <a:spLocks noChangeAspect="1"/>
          </p:cNvSpPr>
          <p:nvPr/>
        </p:nvSpPr>
        <p:spPr>
          <a:xfrm rot="16200000">
            <a:off x="5663926" y="-4540756"/>
            <a:ext cx="851956" cy="10387584"/>
          </a:xfrm>
          <a:prstGeom prst="rect">
            <a:avLst/>
          </a:prstGeom>
          <a:solidFill>
            <a:srgbClr val="1D9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400" b="1" dirty="0">
              <a:solidFill>
                <a:srgbClr val="002B6A"/>
              </a:solidFill>
            </a:endParaRPr>
          </a:p>
        </p:txBody>
      </p:sp>
      <p:sp>
        <p:nvSpPr>
          <p:cNvPr id="5" name="Rectangle 4">
            <a:extLst>
              <a:ext uri="{FF2B5EF4-FFF2-40B4-BE49-F238E27FC236}">
                <a16:creationId xmlns:a16="http://schemas.microsoft.com/office/drawing/2014/main" id="{EB18859E-60D7-49D3-AF1A-C0CE3FECCAEA}"/>
              </a:ext>
            </a:extLst>
          </p:cNvPr>
          <p:cNvSpPr>
            <a:spLocks noChangeAspect="1"/>
          </p:cNvSpPr>
          <p:nvPr/>
        </p:nvSpPr>
        <p:spPr>
          <a:xfrm>
            <a:off x="1243582" y="313461"/>
            <a:ext cx="9691118" cy="707886"/>
          </a:xfrm>
          <a:prstGeom prst="rect">
            <a:avLst/>
          </a:prstGeom>
        </p:spPr>
        <p:txBody>
          <a:bodyPr wrap="square">
            <a:spAutoFit/>
          </a:bodyPr>
          <a:lstStyle/>
          <a:p>
            <a:r>
              <a:rPr lang="en-US" sz="4000" dirty="0">
                <a:solidFill>
                  <a:schemeClr val="bg1"/>
                </a:solidFill>
              </a:rPr>
              <a:t>How can Continuous Integration Be Used</a:t>
            </a:r>
            <a:endParaRPr lang="en-IN" sz="4000" dirty="0">
              <a:solidFill>
                <a:schemeClr val="bg1"/>
              </a:solidFill>
              <a:latin typeface="Signika Negative" panose="02010003020600000004" pitchFamily="2" charset="0"/>
              <a:ea typeface="Roboto" pitchFamily="2" charset="0"/>
              <a:cs typeface="Microsoft New Tai Lue" panose="020B0502040204020203" pitchFamily="34" charset="0"/>
            </a:endParaRPr>
          </a:p>
        </p:txBody>
      </p:sp>
      <p:cxnSp>
        <p:nvCxnSpPr>
          <p:cNvPr id="10" name="Straight Connector 9">
            <a:extLst>
              <a:ext uri="{FF2B5EF4-FFF2-40B4-BE49-F238E27FC236}">
                <a16:creationId xmlns:a16="http://schemas.microsoft.com/office/drawing/2014/main" id="{704EBBD7-2992-45B0-9B41-E4D2FE47EBD8}"/>
              </a:ext>
            </a:extLst>
          </p:cNvPr>
          <p:cNvCxnSpPr>
            <a:cxnSpLocks/>
          </p:cNvCxnSpPr>
          <p:nvPr/>
        </p:nvCxnSpPr>
        <p:spPr>
          <a:xfrm>
            <a:off x="896112" y="1098065"/>
            <a:ext cx="10387584" cy="0"/>
          </a:xfrm>
          <a:prstGeom prst="line">
            <a:avLst/>
          </a:prstGeom>
          <a:ln w="57150">
            <a:solidFill>
              <a:srgbClr val="090B6B"/>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B09F9B4-4483-4CD4-8609-868879E5E88D}"/>
              </a:ext>
            </a:extLst>
          </p:cNvPr>
          <p:cNvSpPr txBox="1"/>
          <p:nvPr/>
        </p:nvSpPr>
        <p:spPr>
          <a:xfrm>
            <a:off x="896112" y="1958167"/>
            <a:ext cx="10952226" cy="304698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tabLst/>
              <a:defRPr/>
            </a:pPr>
            <a:endParaRPr lang="en-US" sz="2400" dirty="0">
              <a:solidFill>
                <a:schemeClr val="bg1"/>
              </a:solidFill>
              <a:latin typeface="Open Sans"/>
            </a:endParaRPr>
          </a:p>
          <a:p>
            <a:pPr marL="0" marR="0" lvl="0" indent="0" algn="l" defTabSz="914400" rtl="0" eaLnBrk="1" fontAlgn="auto" latinLnBrk="0" hangingPunct="1">
              <a:lnSpc>
                <a:spcPct val="100000"/>
              </a:lnSpc>
              <a:spcBef>
                <a:spcPts val="0"/>
              </a:spcBef>
              <a:spcAft>
                <a:spcPts val="0"/>
              </a:spcAft>
              <a:buClrTx/>
              <a:buSzTx/>
              <a:tabLst/>
              <a:defRPr/>
            </a:pPr>
            <a:r>
              <a:rPr lang="en-US" sz="2400" dirty="0">
                <a:solidFill>
                  <a:schemeClr val="bg1"/>
                </a:solidFill>
                <a:latin typeface="Open Sans"/>
              </a:rPr>
              <a:t>CI is commonly paired with a software development workflow. An organization will compile a product roadmap list of tasks. These tasks are then distributed among the software development team members for delivery. </a:t>
            </a:r>
          </a:p>
          <a:p>
            <a:pPr marL="0" marR="0" lvl="0" indent="0" algn="l" defTabSz="914400" rtl="0" eaLnBrk="1" fontAlgn="auto" latinLnBrk="0" hangingPunct="1">
              <a:lnSpc>
                <a:spcPct val="100000"/>
              </a:lnSpc>
              <a:spcBef>
                <a:spcPts val="0"/>
              </a:spcBef>
              <a:spcAft>
                <a:spcPts val="0"/>
              </a:spcAft>
              <a:buClrTx/>
              <a:buSzTx/>
              <a:tabLst/>
              <a:defRPr/>
            </a:pPr>
            <a:endParaRPr lang="en-US" sz="2400" dirty="0">
              <a:solidFill>
                <a:schemeClr val="bg1"/>
              </a:solidFill>
              <a:latin typeface="Open Sans"/>
            </a:endParaRPr>
          </a:p>
          <a:p>
            <a:pPr marL="0" marR="0" lvl="0" indent="0" algn="l" defTabSz="914400" rtl="0" eaLnBrk="1" fontAlgn="auto" latinLnBrk="0" hangingPunct="1">
              <a:lnSpc>
                <a:spcPct val="100000"/>
              </a:lnSpc>
              <a:spcBef>
                <a:spcPts val="0"/>
              </a:spcBef>
              <a:spcAft>
                <a:spcPts val="0"/>
              </a:spcAft>
              <a:buClrTx/>
              <a:buSzTx/>
              <a:tabLst/>
              <a:defRPr/>
            </a:pPr>
            <a:r>
              <a:rPr lang="en-US" sz="2400" dirty="0">
                <a:solidFill>
                  <a:schemeClr val="bg1"/>
                </a:solidFill>
                <a:latin typeface="Open Sans"/>
              </a:rPr>
              <a:t>CI enables development tasks to be developed independently and in parallel amongst the assigned developers. Once one of these tasks is complete, the new work is integrated with the rest of the project. </a:t>
            </a:r>
            <a:endParaRPr kumimoji="0" lang="en-US" sz="2400" b="0" i="0" u="none" strike="noStrike" kern="1200" cap="none" spc="0" normalizeH="0" baseline="0" noProof="0" dirty="0">
              <a:ln>
                <a:noFill/>
              </a:ln>
              <a:solidFill>
                <a:schemeClr val="bg1"/>
              </a:solidFill>
              <a:effectLst/>
              <a:uLnTx/>
              <a:uFillTx/>
              <a:latin typeface="Open Sans"/>
              <a:ea typeface="+mn-ea"/>
              <a:cs typeface="+mn-cs"/>
            </a:endParaRPr>
          </a:p>
        </p:txBody>
      </p:sp>
    </p:spTree>
    <p:extLst>
      <p:ext uri="{BB962C8B-B14F-4D97-AF65-F5344CB8AC3E}">
        <p14:creationId xmlns:p14="http://schemas.microsoft.com/office/powerpoint/2010/main" val="2824254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rgbClr val="1FB0C3"/>
            </a:gs>
            <a:gs pos="100000">
              <a:srgbClr val="7ED0CC"/>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03D321-0E0B-4499-B8EC-A9B07D536BD4}"/>
              </a:ext>
            </a:extLst>
          </p:cNvPr>
          <p:cNvSpPr>
            <a:spLocks noChangeAspect="1"/>
          </p:cNvSpPr>
          <p:nvPr/>
        </p:nvSpPr>
        <p:spPr>
          <a:xfrm rot="16200000">
            <a:off x="5663926" y="-4388356"/>
            <a:ext cx="851956" cy="10387584"/>
          </a:xfrm>
          <a:prstGeom prst="rect">
            <a:avLst/>
          </a:prstGeom>
          <a:solidFill>
            <a:srgbClr val="1D9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400" b="1" dirty="0">
              <a:solidFill>
                <a:srgbClr val="002B6A"/>
              </a:solidFill>
            </a:endParaRPr>
          </a:p>
        </p:txBody>
      </p:sp>
      <p:sp>
        <p:nvSpPr>
          <p:cNvPr id="5" name="Rectangle 4">
            <a:extLst>
              <a:ext uri="{FF2B5EF4-FFF2-40B4-BE49-F238E27FC236}">
                <a16:creationId xmlns:a16="http://schemas.microsoft.com/office/drawing/2014/main" id="{EB18859E-60D7-49D3-AF1A-C0CE3FECCAEA}"/>
              </a:ext>
            </a:extLst>
          </p:cNvPr>
          <p:cNvSpPr>
            <a:spLocks noChangeAspect="1"/>
          </p:cNvSpPr>
          <p:nvPr/>
        </p:nvSpPr>
        <p:spPr>
          <a:xfrm>
            <a:off x="1243582" y="465861"/>
            <a:ext cx="9691118" cy="707886"/>
          </a:xfrm>
          <a:prstGeom prst="rect">
            <a:avLst/>
          </a:prstGeom>
        </p:spPr>
        <p:txBody>
          <a:bodyPr wrap="square">
            <a:spAutoFit/>
          </a:bodyPr>
          <a:lstStyle/>
          <a:p>
            <a:r>
              <a:rPr lang="en-US" sz="4000" dirty="0">
                <a:solidFill>
                  <a:schemeClr val="bg1"/>
                </a:solidFill>
                <a:latin typeface="Signika Negative" panose="02010003020600000004" pitchFamily="2" charset="0"/>
                <a:ea typeface="Roboto" pitchFamily="2" charset="0"/>
                <a:cs typeface="Microsoft New Tai Lue" panose="020B0502040204020203" pitchFamily="34" charset="0"/>
              </a:rPr>
              <a:t>Team Responsibilities</a:t>
            </a:r>
            <a:endParaRPr lang="en-IN" sz="4000" dirty="0">
              <a:solidFill>
                <a:schemeClr val="bg1"/>
              </a:solidFill>
              <a:latin typeface="Signika Negative" panose="02010003020600000004" pitchFamily="2" charset="0"/>
              <a:ea typeface="Roboto" pitchFamily="2" charset="0"/>
              <a:cs typeface="Microsoft New Tai Lue" panose="020B0502040204020203" pitchFamily="34" charset="0"/>
            </a:endParaRPr>
          </a:p>
        </p:txBody>
      </p:sp>
      <p:cxnSp>
        <p:nvCxnSpPr>
          <p:cNvPr id="10" name="Straight Connector 9">
            <a:extLst>
              <a:ext uri="{FF2B5EF4-FFF2-40B4-BE49-F238E27FC236}">
                <a16:creationId xmlns:a16="http://schemas.microsoft.com/office/drawing/2014/main" id="{704EBBD7-2992-45B0-9B41-E4D2FE47EBD8}"/>
              </a:ext>
            </a:extLst>
          </p:cNvPr>
          <p:cNvCxnSpPr>
            <a:cxnSpLocks/>
          </p:cNvCxnSpPr>
          <p:nvPr/>
        </p:nvCxnSpPr>
        <p:spPr>
          <a:xfrm>
            <a:off x="896112" y="1231415"/>
            <a:ext cx="10387584" cy="0"/>
          </a:xfrm>
          <a:prstGeom prst="line">
            <a:avLst/>
          </a:prstGeom>
          <a:ln w="57150">
            <a:solidFill>
              <a:srgbClr val="090B6B"/>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7F03582-86E8-4171-AC97-1680C95D141E}"/>
              </a:ext>
            </a:extLst>
          </p:cNvPr>
          <p:cNvSpPr/>
          <p:nvPr/>
        </p:nvSpPr>
        <p:spPr>
          <a:xfrm>
            <a:off x="896112" y="2112196"/>
            <a:ext cx="10387584" cy="3416320"/>
          </a:xfrm>
          <a:prstGeom prst="rect">
            <a:avLst/>
          </a:prstGeom>
        </p:spPr>
        <p:txBody>
          <a:bodyPr wrap="square">
            <a:spAutoFit/>
          </a:bodyPr>
          <a:lstStyle/>
          <a:p>
            <a:pPr algn="l">
              <a:buFont typeface="Arial" panose="020B0604020202020204" pitchFamily="34" charset="0"/>
              <a:buChar char="•"/>
            </a:pPr>
            <a:r>
              <a:rPr lang="en-US" sz="2400" b="0" i="0" dirty="0">
                <a:solidFill>
                  <a:schemeClr val="bg1"/>
                </a:solidFill>
                <a:effectLst/>
                <a:latin typeface="Open Sans"/>
              </a:rPr>
              <a:t> Check in frequently</a:t>
            </a:r>
            <a:br>
              <a:rPr lang="en-US" sz="2400" b="0" i="0" dirty="0">
                <a:solidFill>
                  <a:schemeClr val="bg1"/>
                </a:solidFill>
                <a:effectLst/>
                <a:latin typeface="Open Sans"/>
              </a:rPr>
            </a:br>
            <a:endParaRPr lang="en-US" sz="2400" b="0" i="0" dirty="0">
              <a:solidFill>
                <a:schemeClr val="bg1"/>
              </a:solidFill>
              <a:effectLst/>
              <a:latin typeface="Open Sans"/>
            </a:endParaRPr>
          </a:p>
          <a:p>
            <a:pPr algn="l">
              <a:buFont typeface="Arial" panose="020B0604020202020204" pitchFamily="34" charset="0"/>
              <a:buChar char="•"/>
            </a:pPr>
            <a:r>
              <a:rPr lang="en-US" sz="2400" b="0" i="0" dirty="0">
                <a:solidFill>
                  <a:schemeClr val="bg1"/>
                </a:solidFill>
                <a:effectLst/>
                <a:latin typeface="Open Sans"/>
              </a:rPr>
              <a:t> Don’t check in broken code</a:t>
            </a:r>
            <a:br>
              <a:rPr lang="en-US" sz="2400" b="0" i="0" dirty="0">
                <a:solidFill>
                  <a:schemeClr val="bg1"/>
                </a:solidFill>
                <a:effectLst/>
                <a:latin typeface="Open Sans"/>
              </a:rPr>
            </a:br>
            <a:endParaRPr lang="en-US" sz="2400" b="0" i="0" dirty="0">
              <a:solidFill>
                <a:schemeClr val="bg1"/>
              </a:solidFill>
              <a:effectLst/>
              <a:latin typeface="Open Sans"/>
            </a:endParaRPr>
          </a:p>
          <a:p>
            <a:pPr algn="l">
              <a:buFont typeface="Arial" panose="020B0604020202020204" pitchFamily="34" charset="0"/>
              <a:buChar char="•"/>
            </a:pPr>
            <a:r>
              <a:rPr lang="en-US" sz="2400" b="0" i="0" dirty="0">
                <a:solidFill>
                  <a:schemeClr val="bg1"/>
                </a:solidFill>
                <a:effectLst/>
                <a:latin typeface="Open Sans"/>
              </a:rPr>
              <a:t> Don’t check in untested code</a:t>
            </a:r>
            <a:br>
              <a:rPr lang="en-US" sz="2400" b="0" i="0" dirty="0">
                <a:solidFill>
                  <a:schemeClr val="bg1"/>
                </a:solidFill>
                <a:effectLst/>
                <a:latin typeface="Open Sans"/>
              </a:rPr>
            </a:br>
            <a:endParaRPr lang="en-US" sz="2400" b="0" i="0" dirty="0">
              <a:solidFill>
                <a:schemeClr val="bg1"/>
              </a:solidFill>
              <a:effectLst/>
              <a:latin typeface="Open Sans"/>
            </a:endParaRPr>
          </a:p>
          <a:p>
            <a:pPr algn="l">
              <a:buFont typeface="Arial" panose="020B0604020202020204" pitchFamily="34" charset="0"/>
              <a:buChar char="•"/>
            </a:pPr>
            <a:r>
              <a:rPr lang="en-US" sz="2400" b="0" i="0" dirty="0">
                <a:solidFill>
                  <a:schemeClr val="bg1"/>
                </a:solidFill>
                <a:effectLst/>
                <a:latin typeface="Open Sans"/>
              </a:rPr>
              <a:t> Don’t check in when the build is broken</a:t>
            </a:r>
            <a:br>
              <a:rPr lang="en-US" sz="2400" b="0" i="0" dirty="0">
                <a:solidFill>
                  <a:schemeClr val="bg1"/>
                </a:solidFill>
                <a:effectLst/>
                <a:latin typeface="Open Sans"/>
              </a:rPr>
            </a:br>
            <a:endParaRPr lang="en-US" sz="2400" b="0" i="0" dirty="0">
              <a:solidFill>
                <a:schemeClr val="bg1"/>
              </a:solidFill>
              <a:effectLst/>
              <a:latin typeface="Open Sans"/>
            </a:endParaRPr>
          </a:p>
          <a:p>
            <a:pPr algn="l">
              <a:buFont typeface="Arial" panose="020B0604020202020204" pitchFamily="34" charset="0"/>
              <a:buChar char="•"/>
            </a:pPr>
            <a:r>
              <a:rPr lang="en-US" sz="2400" b="0" i="0" dirty="0">
                <a:solidFill>
                  <a:schemeClr val="bg1"/>
                </a:solidFill>
                <a:effectLst/>
                <a:latin typeface="Open Sans"/>
              </a:rPr>
              <a:t> Don’t go home after checking in until the system builds</a:t>
            </a:r>
          </a:p>
        </p:txBody>
      </p:sp>
    </p:spTree>
    <p:extLst>
      <p:ext uri="{BB962C8B-B14F-4D97-AF65-F5344CB8AC3E}">
        <p14:creationId xmlns:p14="http://schemas.microsoft.com/office/powerpoint/2010/main" val="2613159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
      <a:majorFont>
        <a:latin typeface="Viga"/>
        <a:ea typeface=""/>
        <a:cs typeface=""/>
      </a:majorFont>
      <a:minorFont>
        <a:latin typeface="Signika Negativ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836</Words>
  <Application>Microsoft Office PowerPoint</Application>
  <PresentationFormat>Widescreen</PresentationFormat>
  <Paragraphs>87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Open Sans</vt:lpstr>
      <vt:lpstr>Signika Negative</vt:lpstr>
      <vt:lpstr>Viga</vt:lpstr>
      <vt:lpstr>Office Theme</vt:lpstr>
      <vt:lpstr>Continuous Integration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INKPPT Adobe</dc:creator>
  <cp:lastModifiedBy>Wendy Leon</cp:lastModifiedBy>
  <cp:revision>329</cp:revision>
  <dcterms:created xsi:type="dcterms:W3CDTF">2018-09-08T07:02:11Z</dcterms:created>
  <dcterms:modified xsi:type="dcterms:W3CDTF">2021-01-23T05:02:36Z</dcterms:modified>
</cp:coreProperties>
</file>