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4"/>
  </p:notesMasterIdLst>
  <p:sldIdLst>
    <p:sldId id="256" r:id="rId2"/>
    <p:sldId id="258" r:id="rId3"/>
    <p:sldId id="257" r:id="rId4"/>
    <p:sldId id="259" r:id="rId5"/>
    <p:sldId id="304" r:id="rId6"/>
    <p:sldId id="307" r:id="rId7"/>
    <p:sldId id="310" r:id="rId8"/>
    <p:sldId id="311" r:id="rId9"/>
    <p:sldId id="308" r:id="rId10"/>
    <p:sldId id="302" r:id="rId11"/>
    <p:sldId id="303" r:id="rId12"/>
    <p:sldId id="30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C8B82-C961-413C-A257-0C47740A17DA}">
  <a:tblStyle styleId="{B30C8B82-C961-413C-A257-0C47740A17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4" autoAdjust="0"/>
    <p:restoredTop sz="94111" autoAdjust="0"/>
  </p:normalViewPr>
  <p:slideViewPr>
    <p:cSldViewPr snapToGrid="0">
      <p:cViewPr varScale="1">
        <p:scale>
          <a:sx n="82" d="100"/>
          <a:sy n="82" d="100"/>
        </p:scale>
        <p:origin x="90"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aea891483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aea891483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52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aea891483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aea891483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867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77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112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94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236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763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483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EBB55A"/>
              </a:buClr>
              <a:buSzPts val="5200"/>
              <a:buNone/>
              <a:defRPr sz="5200">
                <a:solidFill>
                  <a:srgbClr val="EBB55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781075" y="163545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 name="Google Shape;15;p3"/>
          <p:cNvSpPr txBox="1">
            <a:spLocks noGrp="1"/>
          </p:cNvSpPr>
          <p:nvPr>
            <p:ph type="title" idx="2"/>
          </p:nvPr>
        </p:nvSpPr>
        <p:spPr>
          <a:xfrm>
            <a:off x="2343300" y="240662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EBB55A"/>
              </a:buClr>
              <a:buSzPts val="3000"/>
              <a:buNone/>
              <a:defRPr sz="3000">
                <a:solidFill>
                  <a:srgbClr val="EBB55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3"/>
          <p:cNvSpPr/>
          <p:nvPr/>
        </p:nvSpPr>
        <p:spPr>
          <a:xfrm>
            <a:off x="3515050"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0000"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1"/>
          </p:nvPr>
        </p:nvSpPr>
        <p:spPr>
          <a:xfrm>
            <a:off x="2343300" y="2895900"/>
            <a:ext cx="4457700" cy="4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92350" y="1286875"/>
            <a:ext cx="6759300" cy="3172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3" name="Google Shape;23;p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2410375" y="540000"/>
            <a:ext cx="6013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rgbClr val="FFFFFF"/>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rgbClr val="FFFFFF"/>
        </a:solidFill>
        <a:effectLst/>
      </p:bgPr>
    </p:bg>
    <p:spTree>
      <p:nvGrpSpPr>
        <p:cNvPr id="1" name="Shape 72"/>
        <p:cNvGrpSpPr/>
        <p:nvPr/>
      </p:nvGrpSpPr>
      <p:grpSpPr>
        <a:xfrm>
          <a:off x="0" y="0"/>
          <a:ext cx="0" cy="0"/>
          <a:chOff x="0" y="0"/>
          <a:chExt cx="0" cy="0"/>
        </a:xfrm>
      </p:grpSpPr>
      <p:sp>
        <p:nvSpPr>
          <p:cNvPr id="73" name="Google Shape;73;p15"/>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title"/>
          </p:nvPr>
        </p:nvSpPr>
        <p:spPr>
          <a:xfrm>
            <a:off x="720000" y="540000"/>
            <a:ext cx="3556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5"/>
          <p:cNvSpPr txBox="1">
            <a:spLocks noGrp="1"/>
          </p:cNvSpPr>
          <p:nvPr>
            <p:ph type="subTitle" idx="1"/>
          </p:nvPr>
        </p:nvSpPr>
        <p:spPr>
          <a:xfrm>
            <a:off x="1072413"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6" name="Google Shape;76;p15"/>
          <p:cNvSpPr txBox="1">
            <a:spLocks noGrp="1"/>
          </p:cNvSpPr>
          <p:nvPr>
            <p:ph type="subTitle" idx="2"/>
          </p:nvPr>
        </p:nvSpPr>
        <p:spPr>
          <a:xfrm>
            <a:off x="1072413"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7" name="Google Shape;77;p15"/>
          <p:cNvSpPr txBox="1">
            <a:spLocks noGrp="1"/>
          </p:cNvSpPr>
          <p:nvPr>
            <p:ph type="subTitle" idx="3"/>
          </p:nvPr>
        </p:nvSpPr>
        <p:spPr>
          <a:xfrm>
            <a:off x="1072413"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8" name="Google Shape;78;p15"/>
          <p:cNvSpPr txBox="1">
            <a:spLocks noGrp="1"/>
          </p:cNvSpPr>
          <p:nvPr>
            <p:ph type="subTitle" idx="4"/>
          </p:nvPr>
        </p:nvSpPr>
        <p:spPr>
          <a:xfrm>
            <a:off x="1072413"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9" name="Google Shape;79;p15"/>
          <p:cNvSpPr txBox="1">
            <a:spLocks noGrp="1"/>
          </p:cNvSpPr>
          <p:nvPr>
            <p:ph type="subTitle" idx="5"/>
          </p:nvPr>
        </p:nvSpPr>
        <p:spPr>
          <a:xfrm>
            <a:off x="3831785"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0" name="Google Shape;80;p15"/>
          <p:cNvSpPr txBox="1">
            <a:spLocks noGrp="1"/>
          </p:cNvSpPr>
          <p:nvPr>
            <p:ph type="subTitle" idx="6"/>
          </p:nvPr>
        </p:nvSpPr>
        <p:spPr>
          <a:xfrm>
            <a:off x="3831785"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1" name="Google Shape;81;p15"/>
          <p:cNvSpPr txBox="1">
            <a:spLocks noGrp="1"/>
          </p:cNvSpPr>
          <p:nvPr>
            <p:ph type="subTitle" idx="7"/>
          </p:nvPr>
        </p:nvSpPr>
        <p:spPr>
          <a:xfrm>
            <a:off x="3831785"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2" name="Google Shape;82;p15"/>
          <p:cNvSpPr txBox="1">
            <a:spLocks noGrp="1"/>
          </p:cNvSpPr>
          <p:nvPr>
            <p:ph type="subTitle" idx="8"/>
          </p:nvPr>
        </p:nvSpPr>
        <p:spPr>
          <a:xfrm>
            <a:off x="3831785"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3" name="Google Shape;83;p15"/>
          <p:cNvSpPr txBox="1">
            <a:spLocks noGrp="1"/>
          </p:cNvSpPr>
          <p:nvPr>
            <p:ph type="subTitle" idx="9"/>
          </p:nvPr>
        </p:nvSpPr>
        <p:spPr>
          <a:xfrm>
            <a:off x="6591160"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4" name="Google Shape;84;p15"/>
          <p:cNvSpPr txBox="1">
            <a:spLocks noGrp="1"/>
          </p:cNvSpPr>
          <p:nvPr>
            <p:ph type="subTitle" idx="13"/>
          </p:nvPr>
        </p:nvSpPr>
        <p:spPr>
          <a:xfrm>
            <a:off x="6591160"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5" name="Google Shape;85;p15"/>
          <p:cNvSpPr txBox="1">
            <a:spLocks noGrp="1"/>
          </p:cNvSpPr>
          <p:nvPr>
            <p:ph type="subTitle" idx="14"/>
          </p:nvPr>
        </p:nvSpPr>
        <p:spPr>
          <a:xfrm>
            <a:off x="6591160"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6" name="Google Shape;86;p15"/>
          <p:cNvSpPr txBox="1">
            <a:spLocks noGrp="1"/>
          </p:cNvSpPr>
          <p:nvPr>
            <p:ph type="subTitle" idx="15"/>
          </p:nvPr>
        </p:nvSpPr>
        <p:spPr>
          <a:xfrm>
            <a:off x="6591160"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7" name="Google Shape;87;p15"/>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6"/>
          <p:cNvSpPr txBox="1">
            <a:spLocks noGrp="1"/>
          </p:cNvSpPr>
          <p:nvPr>
            <p:ph type="title" idx="2" hasCustomPrompt="1"/>
          </p:nvPr>
        </p:nvSpPr>
        <p:spPr>
          <a:xfrm>
            <a:off x="8765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16"/>
          <p:cNvSpPr txBox="1">
            <a:spLocks noGrp="1"/>
          </p:cNvSpPr>
          <p:nvPr>
            <p:ph type="subTitle" idx="1"/>
          </p:nvPr>
        </p:nvSpPr>
        <p:spPr>
          <a:xfrm>
            <a:off x="2047875" y="1801850"/>
            <a:ext cx="2524200" cy="3375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2" name="Google Shape;92;p16"/>
          <p:cNvSpPr txBox="1">
            <a:spLocks noGrp="1"/>
          </p:cNvSpPr>
          <p:nvPr>
            <p:ph type="subTitle" idx="3"/>
          </p:nvPr>
        </p:nvSpPr>
        <p:spPr>
          <a:xfrm>
            <a:off x="2047875" y="2097125"/>
            <a:ext cx="2285700" cy="6117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3" name="Google Shape;93;p16"/>
          <p:cNvSpPr txBox="1">
            <a:spLocks noGrp="1"/>
          </p:cNvSpPr>
          <p:nvPr>
            <p:ph type="title" idx="4" hasCustomPrompt="1"/>
          </p:nvPr>
        </p:nvSpPr>
        <p:spPr>
          <a:xfrm>
            <a:off x="8765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4" name="Google Shape;94;p16"/>
          <p:cNvSpPr txBox="1">
            <a:spLocks noGrp="1"/>
          </p:cNvSpPr>
          <p:nvPr>
            <p:ph type="subTitle" idx="5"/>
          </p:nvPr>
        </p:nvSpPr>
        <p:spPr>
          <a:xfrm>
            <a:off x="20478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5" name="Google Shape;95;p16"/>
          <p:cNvSpPr txBox="1">
            <a:spLocks noGrp="1"/>
          </p:cNvSpPr>
          <p:nvPr>
            <p:ph type="subTitle" idx="6"/>
          </p:nvPr>
        </p:nvSpPr>
        <p:spPr>
          <a:xfrm>
            <a:off x="20478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6" name="Google Shape;96;p16"/>
          <p:cNvSpPr txBox="1">
            <a:spLocks noGrp="1"/>
          </p:cNvSpPr>
          <p:nvPr>
            <p:ph type="title" idx="7" hasCustomPrompt="1"/>
          </p:nvPr>
        </p:nvSpPr>
        <p:spPr>
          <a:xfrm>
            <a:off x="46958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16"/>
          <p:cNvSpPr txBox="1">
            <a:spLocks noGrp="1"/>
          </p:cNvSpPr>
          <p:nvPr>
            <p:ph type="subTitle" idx="8"/>
          </p:nvPr>
        </p:nvSpPr>
        <p:spPr>
          <a:xfrm>
            <a:off x="5867175" y="1801850"/>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8" name="Google Shape;98;p16"/>
          <p:cNvSpPr txBox="1">
            <a:spLocks noGrp="1"/>
          </p:cNvSpPr>
          <p:nvPr>
            <p:ph type="subTitle" idx="9"/>
          </p:nvPr>
        </p:nvSpPr>
        <p:spPr>
          <a:xfrm>
            <a:off x="5867175" y="2097125"/>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9" name="Google Shape;99;p16"/>
          <p:cNvSpPr txBox="1">
            <a:spLocks noGrp="1"/>
          </p:cNvSpPr>
          <p:nvPr>
            <p:ph type="title" idx="13" hasCustomPrompt="1"/>
          </p:nvPr>
        </p:nvSpPr>
        <p:spPr>
          <a:xfrm>
            <a:off x="46958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0" name="Google Shape;100;p16"/>
          <p:cNvSpPr txBox="1">
            <a:spLocks noGrp="1"/>
          </p:cNvSpPr>
          <p:nvPr>
            <p:ph type="subTitle" idx="14"/>
          </p:nvPr>
        </p:nvSpPr>
        <p:spPr>
          <a:xfrm>
            <a:off x="58671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6"/>
          <p:cNvSpPr txBox="1">
            <a:spLocks noGrp="1"/>
          </p:cNvSpPr>
          <p:nvPr>
            <p:ph type="subTitle" idx="15"/>
          </p:nvPr>
        </p:nvSpPr>
        <p:spPr>
          <a:xfrm>
            <a:off x="58671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2" name="Google Shape;102;p16"/>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 name="Google Shape;150;p26"/>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txBox="1">
            <a:spLocks noGrp="1"/>
          </p:cNvSpPr>
          <p:nvPr>
            <p:ph type="subTitle" idx="1"/>
          </p:nvPr>
        </p:nvSpPr>
        <p:spPr>
          <a:xfrm>
            <a:off x="2314725" y="24964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2" name="Google Shape;152;p26"/>
          <p:cNvSpPr txBox="1">
            <a:spLocks noGrp="1"/>
          </p:cNvSpPr>
          <p:nvPr>
            <p:ph type="subTitle" idx="2"/>
          </p:nvPr>
        </p:nvSpPr>
        <p:spPr>
          <a:xfrm>
            <a:off x="5943750" y="24964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3" name="Google Shape;153;p26"/>
          <p:cNvSpPr txBox="1">
            <a:spLocks noGrp="1"/>
          </p:cNvSpPr>
          <p:nvPr>
            <p:ph type="subTitle" idx="3"/>
          </p:nvPr>
        </p:nvSpPr>
        <p:spPr>
          <a:xfrm>
            <a:off x="2314725" y="21791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4" name="Google Shape;154;p26"/>
          <p:cNvSpPr txBox="1">
            <a:spLocks noGrp="1"/>
          </p:cNvSpPr>
          <p:nvPr>
            <p:ph type="subTitle" idx="4"/>
          </p:nvPr>
        </p:nvSpPr>
        <p:spPr>
          <a:xfrm>
            <a:off x="5943750" y="21791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5" name="Google Shape;155;p26"/>
          <p:cNvSpPr txBox="1">
            <a:spLocks noGrp="1"/>
          </p:cNvSpPr>
          <p:nvPr>
            <p:ph type="subTitle" idx="5"/>
          </p:nvPr>
        </p:nvSpPr>
        <p:spPr>
          <a:xfrm>
            <a:off x="2314725" y="38585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6" name="Google Shape;156;p26"/>
          <p:cNvSpPr txBox="1">
            <a:spLocks noGrp="1"/>
          </p:cNvSpPr>
          <p:nvPr>
            <p:ph type="subTitle" idx="6"/>
          </p:nvPr>
        </p:nvSpPr>
        <p:spPr>
          <a:xfrm>
            <a:off x="5943750" y="38585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7" name="Google Shape;157;p26"/>
          <p:cNvSpPr txBox="1">
            <a:spLocks noGrp="1"/>
          </p:cNvSpPr>
          <p:nvPr>
            <p:ph type="subTitle" idx="7"/>
          </p:nvPr>
        </p:nvSpPr>
        <p:spPr>
          <a:xfrm>
            <a:off x="2314725" y="3541250"/>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8" name="Google Shape;158;p26"/>
          <p:cNvSpPr txBox="1">
            <a:spLocks noGrp="1"/>
          </p:cNvSpPr>
          <p:nvPr>
            <p:ph type="subTitle" idx="8"/>
          </p:nvPr>
        </p:nvSpPr>
        <p:spPr>
          <a:xfrm>
            <a:off x="5943750" y="3541250"/>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9" name="Google Shape;159;p26"/>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0" r:id="rId6"/>
    <p:sldLayoutId id="2147483661" r:id="rId7"/>
    <p:sldLayoutId id="2147483662"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912249" y="2244908"/>
            <a:ext cx="7319502" cy="94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t>Service-Oriented Architecture and Enterprise Service Bus</a:t>
            </a:r>
          </a:p>
        </p:txBody>
      </p:sp>
      <p:sp>
        <p:nvSpPr>
          <p:cNvPr id="189" name="Google Shape;189;p33"/>
          <p:cNvSpPr txBox="1">
            <a:spLocks noGrp="1"/>
          </p:cNvSpPr>
          <p:nvPr>
            <p:ph type="subTitle" idx="1"/>
          </p:nvPr>
        </p:nvSpPr>
        <p:spPr>
          <a:xfrm>
            <a:off x="7873903" y="286146"/>
            <a:ext cx="1020507" cy="470400"/>
          </a:xfrm>
          <a:prstGeom prst="rect">
            <a:avLst/>
          </a:prstGeom>
          <a:noFill/>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dk2"/>
                </a:solidFill>
              </a:rPr>
              <a:t>Web-420</a:t>
            </a:r>
            <a:endParaRPr sz="1800" dirty="0">
              <a:solidFill>
                <a:schemeClr val="dk2"/>
              </a:solidFill>
            </a:endParaRPr>
          </a:p>
        </p:txBody>
      </p:sp>
      <p:sp>
        <p:nvSpPr>
          <p:cNvPr id="190" name="Google Shape;190;p33"/>
          <p:cNvSpPr/>
          <p:nvPr/>
        </p:nvSpPr>
        <p:spPr>
          <a:xfrm rot="5400000">
            <a:off x="1832825" y="2604772"/>
            <a:ext cx="26525" cy="1867678"/>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a:spLocks noGrp="1"/>
          </p:cNvSpPr>
          <p:nvPr>
            <p:ph type="title"/>
          </p:nvPr>
        </p:nvSpPr>
        <p:spPr>
          <a:xfrm>
            <a:off x="2587402" y="344558"/>
            <a:ext cx="3847020" cy="4684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SOA</a:t>
            </a:r>
            <a:endParaRPr dirty="0"/>
          </a:p>
        </p:txBody>
      </p:sp>
      <p:sp>
        <p:nvSpPr>
          <p:cNvPr id="403" name="Google Shape;403;p47"/>
          <p:cNvSpPr txBox="1">
            <a:spLocks noGrp="1"/>
          </p:cNvSpPr>
          <p:nvPr>
            <p:ph type="subTitle" idx="1"/>
          </p:nvPr>
        </p:nvSpPr>
        <p:spPr>
          <a:xfrm>
            <a:off x="943124" y="1418047"/>
            <a:ext cx="7828509" cy="143758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Services deployment are all about testing. During this phase we determine whether the services work the way they are intended or not. An important part of this phase is the selection of tools to test the services.</a:t>
            </a:r>
          </a:p>
          <a:p>
            <a:pPr marL="0" lvl="0" indent="0" algn="l" rtl="0">
              <a:spcBef>
                <a:spcPts val="0"/>
              </a:spcBef>
              <a:spcAft>
                <a:spcPts val="1600"/>
              </a:spcAft>
              <a:buNone/>
            </a:pPr>
            <a:r>
              <a:rPr lang="en" dirty="0"/>
              <a:t>The goal of this phase is to ensure good performance with transactions.</a:t>
            </a:r>
            <a:endParaRPr dirty="0"/>
          </a:p>
        </p:txBody>
      </p:sp>
      <p:sp>
        <p:nvSpPr>
          <p:cNvPr id="404" name="Google Shape;404;p47"/>
          <p:cNvSpPr txBox="1">
            <a:spLocks noGrp="1"/>
          </p:cNvSpPr>
          <p:nvPr>
            <p:ph type="subTitle" idx="2"/>
          </p:nvPr>
        </p:nvSpPr>
        <p:spPr>
          <a:xfrm>
            <a:off x="969649" y="3181507"/>
            <a:ext cx="7828509" cy="167171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 request used to create or ipdate resources on the application. </a:t>
            </a:r>
          </a:p>
          <a:p>
            <a:pPr marL="0" lvl="0" indent="0" algn="l" rtl="0">
              <a:spcBef>
                <a:spcPts val="0"/>
              </a:spcBef>
              <a:spcAft>
                <a:spcPts val="1600"/>
              </a:spcAft>
              <a:buNone/>
            </a:pPr>
            <a:r>
              <a:rPr lang="en" dirty="0"/>
              <a:t>Example:</a:t>
            </a:r>
          </a:p>
          <a:p>
            <a:pPr marL="0" lvl="0" indent="0" algn="l" rtl="0">
              <a:spcBef>
                <a:spcPts val="0"/>
              </a:spcBef>
              <a:spcAft>
                <a:spcPts val="1600"/>
              </a:spcAft>
              <a:buNone/>
            </a:pPr>
            <a:r>
              <a:rPr lang="en" dirty="0"/>
              <a:t>PUT /students/robin</a:t>
            </a:r>
            <a:endParaRPr dirty="0"/>
          </a:p>
        </p:txBody>
      </p:sp>
      <p:sp>
        <p:nvSpPr>
          <p:cNvPr id="405" name="Google Shape;405;p47"/>
          <p:cNvSpPr txBox="1">
            <a:spLocks noGrp="1"/>
          </p:cNvSpPr>
          <p:nvPr>
            <p:ph type="subTitle" idx="3"/>
          </p:nvPr>
        </p:nvSpPr>
        <p:spPr>
          <a:xfrm>
            <a:off x="943125" y="1100773"/>
            <a:ext cx="22857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Deployment</a:t>
            </a:r>
            <a:endParaRPr dirty="0"/>
          </a:p>
        </p:txBody>
      </p:sp>
      <p:sp>
        <p:nvSpPr>
          <p:cNvPr id="406" name="Google Shape;406;p47"/>
          <p:cNvSpPr txBox="1">
            <a:spLocks noGrp="1"/>
          </p:cNvSpPr>
          <p:nvPr>
            <p:ph type="subTitle" idx="4"/>
          </p:nvPr>
        </p:nvSpPr>
        <p:spPr>
          <a:xfrm>
            <a:off x="969650" y="2864233"/>
            <a:ext cx="22857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Deploymnet</a:t>
            </a:r>
            <a:endParaRPr dirty="0"/>
          </a:p>
        </p:txBody>
      </p:sp>
      <p:sp>
        <p:nvSpPr>
          <p:cNvPr id="411" name="Google Shape;411;p47"/>
          <p:cNvSpPr/>
          <p:nvPr/>
        </p:nvSpPr>
        <p:spPr>
          <a:xfrm>
            <a:off x="838350" y="1092173"/>
            <a:ext cx="26525" cy="937598"/>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7"/>
          <p:cNvSpPr/>
          <p:nvPr/>
        </p:nvSpPr>
        <p:spPr>
          <a:xfrm>
            <a:off x="864875" y="2855633"/>
            <a:ext cx="26525" cy="937598"/>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44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a:spLocks noGrp="1"/>
          </p:cNvSpPr>
          <p:nvPr>
            <p:ph type="title"/>
          </p:nvPr>
        </p:nvSpPr>
        <p:spPr>
          <a:xfrm>
            <a:off x="923702" y="329846"/>
            <a:ext cx="3847020" cy="4684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Scaling SOA</a:t>
            </a:r>
            <a:endParaRPr dirty="0"/>
          </a:p>
        </p:txBody>
      </p:sp>
      <p:sp>
        <p:nvSpPr>
          <p:cNvPr id="403" name="Google Shape;403;p47"/>
          <p:cNvSpPr txBox="1">
            <a:spLocks noGrp="1"/>
          </p:cNvSpPr>
          <p:nvPr>
            <p:ph type="subTitle" idx="1"/>
          </p:nvPr>
        </p:nvSpPr>
        <p:spPr>
          <a:xfrm>
            <a:off x="944553" y="1463261"/>
            <a:ext cx="7652337" cy="315563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Scalability means being able to expand a service by connecting different software and hardwate components. </a:t>
            </a:r>
          </a:p>
          <a:p>
            <a:pPr marL="0" lvl="0" indent="0" algn="l" rtl="0">
              <a:spcBef>
                <a:spcPts val="0"/>
              </a:spcBef>
              <a:spcAft>
                <a:spcPts val="1600"/>
              </a:spcAft>
              <a:buNone/>
            </a:pPr>
            <a:r>
              <a:rPr lang="en" dirty="0"/>
              <a:t>In order to create a scalable SOA scalabilty requirements and design time issues must be taken into consideration. Among the things we need to consider are: </a:t>
            </a:r>
          </a:p>
          <a:p>
            <a:pPr marL="0" lvl="0" indent="0" algn="l" rtl="0">
              <a:spcBef>
                <a:spcPts val="0"/>
              </a:spcBef>
              <a:spcAft>
                <a:spcPts val="1600"/>
              </a:spcAft>
              <a:buNone/>
            </a:pPr>
            <a:r>
              <a:rPr lang="en-US" dirty="0"/>
              <a:t>Properly  estimating usage patterns, Managing user authentication/authorization, Managing session state (where applicable), Scaling customer or internal-facing web sites, Scaling data resources, Scaling CPU load.</a:t>
            </a:r>
          </a:p>
          <a:p>
            <a:pPr marL="0" lvl="0" indent="0" algn="l" rtl="0">
              <a:spcBef>
                <a:spcPts val="0"/>
              </a:spcBef>
              <a:spcAft>
                <a:spcPts val="1600"/>
              </a:spcAft>
              <a:buNone/>
            </a:pPr>
            <a:endParaRPr lang="en" dirty="0"/>
          </a:p>
          <a:p>
            <a:pPr marL="0" lvl="0" indent="0" algn="l" rtl="0">
              <a:spcBef>
                <a:spcPts val="0"/>
              </a:spcBef>
              <a:spcAft>
                <a:spcPts val="1600"/>
              </a:spcAft>
              <a:buNone/>
            </a:pPr>
            <a:endParaRPr lang="en" dirty="0"/>
          </a:p>
          <a:p>
            <a:pPr marL="0" lvl="0" indent="0" algn="l" rtl="0">
              <a:spcBef>
                <a:spcPts val="0"/>
              </a:spcBef>
              <a:spcAft>
                <a:spcPts val="1600"/>
              </a:spcAft>
              <a:buNone/>
            </a:pPr>
            <a:endParaRPr lang="en" dirty="0"/>
          </a:p>
          <a:p>
            <a:pPr marL="0" lvl="0" indent="0" algn="l" rtl="0">
              <a:spcBef>
                <a:spcPts val="0"/>
              </a:spcBef>
              <a:spcAft>
                <a:spcPts val="1600"/>
              </a:spcAft>
              <a:buNone/>
            </a:pPr>
            <a:endParaRPr lang="en" dirty="0"/>
          </a:p>
        </p:txBody>
      </p:sp>
      <p:sp>
        <p:nvSpPr>
          <p:cNvPr id="406" name="Google Shape;406;p47"/>
          <p:cNvSpPr txBox="1">
            <a:spLocks noGrp="1"/>
          </p:cNvSpPr>
          <p:nvPr>
            <p:ph type="subTitle" idx="4"/>
          </p:nvPr>
        </p:nvSpPr>
        <p:spPr>
          <a:xfrm>
            <a:off x="2107074" y="5565223"/>
            <a:ext cx="22857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POST</a:t>
            </a:r>
            <a:endParaRPr dirty="0"/>
          </a:p>
        </p:txBody>
      </p:sp>
      <p:sp>
        <p:nvSpPr>
          <p:cNvPr id="411" name="Google Shape;411;p47"/>
          <p:cNvSpPr/>
          <p:nvPr/>
        </p:nvSpPr>
        <p:spPr>
          <a:xfrm>
            <a:off x="757169" y="1194570"/>
            <a:ext cx="45719" cy="2599416"/>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087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2343150" y="1087664"/>
            <a:ext cx="4457699" cy="724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D84E2E"/>
                </a:solidFill>
              </a:rPr>
              <a:t>References</a:t>
            </a:r>
            <a:endParaRPr dirty="0">
              <a:solidFill>
                <a:srgbClr val="D84E2E"/>
              </a:solidFill>
            </a:endParaRPr>
          </a:p>
        </p:txBody>
      </p:sp>
      <p:sp>
        <p:nvSpPr>
          <p:cNvPr id="223" name="Google Shape;223;p36"/>
          <p:cNvSpPr txBox="1">
            <a:spLocks noGrp="1"/>
          </p:cNvSpPr>
          <p:nvPr>
            <p:ph type="title" idx="2"/>
          </p:nvPr>
        </p:nvSpPr>
        <p:spPr>
          <a:xfrm>
            <a:off x="489441" y="1723291"/>
            <a:ext cx="8393723" cy="2942493"/>
          </a:xfrm>
          <a:prstGeom prst="rect">
            <a:avLst/>
          </a:prstGeom>
        </p:spPr>
        <p:txBody>
          <a:bodyPr spcFirstLastPara="1" wrap="square" lIns="91425" tIns="91425" rIns="83775" bIns="91425" anchor="t" anchorCtr="0">
            <a:noAutofit/>
          </a:bodyPr>
          <a:lstStyle/>
          <a:p>
            <a:pPr marL="0" lvl="0" indent="0" algn="l" rtl="0">
              <a:spcBef>
                <a:spcPts val="0"/>
              </a:spcBef>
              <a:spcAft>
                <a:spcPts val="0"/>
              </a:spcAft>
              <a:buNone/>
            </a:pPr>
            <a:r>
              <a:rPr lang="en-US" sz="1200" dirty="0" err="1">
                <a:solidFill>
                  <a:schemeClr val="tx1">
                    <a:lumMod val="50000"/>
                    <a:lumOff val="50000"/>
                  </a:schemeClr>
                </a:solidFill>
              </a:rPr>
              <a:t>Soa</a:t>
            </a:r>
            <a:r>
              <a:rPr lang="en-US" sz="1200" dirty="0">
                <a:solidFill>
                  <a:schemeClr val="tx1">
                    <a:lumMod val="50000"/>
                    <a:lumOff val="50000"/>
                  </a:schemeClr>
                </a:solidFill>
              </a:rPr>
              <a:t>. (n.d.). Retrieved November 30, 2020, from https://www.ibm.com/cloud/learn/soa</a:t>
            </a:r>
            <a:br>
              <a:rPr lang="en-US" sz="1200" dirty="0">
                <a:solidFill>
                  <a:schemeClr val="tx1">
                    <a:lumMod val="50000"/>
                    <a:lumOff val="50000"/>
                  </a:schemeClr>
                </a:solidFill>
              </a:rPr>
            </a:br>
            <a:br>
              <a:rPr lang="en-US" sz="1200" dirty="0">
                <a:solidFill>
                  <a:schemeClr val="tx1">
                    <a:lumMod val="50000"/>
                    <a:lumOff val="50000"/>
                  </a:schemeClr>
                </a:solidFill>
              </a:rPr>
            </a:br>
            <a:r>
              <a:rPr lang="en-US" sz="1200" dirty="0">
                <a:solidFill>
                  <a:schemeClr val="tx1">
                    <a:lumMod val="50000"/>
                    <a:lumOff val="50000"/>
                  </a:schemeClr>
                </a:solidFill>
              </a:rPr>
              <a:t>Enterprise Service Bus (ESB). (n.d.). Retrieved November 30, 2020, from https://www.ibm.com/cloud/learn/esb</a:t>
            </a:r>
            <a:br>
              <a:rPr lang="en-US" sz="1200" dirty="0">
                <a:solidFill>
                  <a:schemeClr val="tx1">
                    <a:lumMod val="50000"/>
                    <a:lumOff val="50000"/>
                  </a:schemeClr>
                </a:solidFill>
              </a:rPr>
            </a:br>
            <a:br>
              <a:rPr lang="en-US" sz="1200" dirty="0">
                <a:solidFill>
                  <a:schemeClr val="tx1">
                    <a:lumMod val="50000"/>
                    <a:lumOff val="50000"/>
                  </a:schemeClr>
                </a:solidFill>
              </a:rPr>
            </a:br>
            <a:r>
              <a:rPr lang="en-US" sz="1200" dirty="0">
                <a:solidFill>
                  <a:schemeClr val="tx1">
                    <a:lumMod val="50000"/>
                    <a:lumOff val="50000"/>
                  </a:schemeClr>
                </a:solidFill>
              </a:rPr>
              <a:t>SOA Disadvantages: IT Training and Consulting. (n.d.). Retrieved November 30, 2020, from http://www.exforsys.com/tutorials/soa/soa-disadvantages.html</a:t>
            </a:r>
            <a:br>
              <a:rPr lang="en-US" sz="1200" dirty="0">
                <a:solidFill>
                  <a:schemeClr val="tx1">
                    <a:lumMod val="50000"/>
                    <a:lumOff val="50000"/>
                  </a:schemeClr>
                </a:solidFill>
              </a:rPr>
            </a:br>
            <a:br>
              <a:rPr lang="en-US" sz="1200" dirty="0">
                <a:solidFill>
                  <a:schemeClr val="tx1">
                    <a:lumMod val="50000"/>
                    <a:lumOff val="50000"/>
                  </a:schemeClr>
                </a:solidFill>
              </a:rPr>
            </a:br>
            <a:r>
              <a:rPr lang="en-US" sz="1200" dirty="0">
                <a:solidFill>
                  <a:schemeClr val="tx1">
                    <a:lumMod val="50000"/>
                    <a:lumOff val="50000"/>
                  </a:schemeClr>
                </a:solidFill>
              </a:rPr>
              <a:t>What is SOA?: Uses &amp;amp; Need: Advantages And Disadvantages. (2020, August 01). Retrieved November 30, 2020, from https://www.educba.com/what-is-soa/</a:t>
            </a:r>
            <a:br>
              <a:rPr lang="en-US" sz="1200" dirty="0">
                <a:solidFill>
                  <a:schemeClr val="tx1">
                    <a:lumMod val="50000"/>
                    <a:lumOff val="50000"/>
                  </a:schemeClr>
                </a:solidFill>
              </a:rPr>
            </a:br>
            <a:br>
              <a:rPr lang="en-US" sz="1200" dirty="0">
                <a:solidFill>
                  <a:schemeClr val="tx1">
                    <a:lumMod val="50000"/>
                    <a:lumOff val="50000"/>
                  </a:schemeClr>
                </a:solidFill>
              </a:rPr>
            </a:br>
            <a:r>
              <a:rPr lang="en-US" sz="1200" dirty="0">
                <a:solidFill>
                  <a:schemeClr val="tx1">
                    <a:lumMod val="50000"/>
                    <a:lumOff val="50000"/>
                  </a:schemeClr>
                </a:solidFill>
              </a:rPr>
              <a:t>Robert W. Anderson and Daniel </a:t>
            </a:r>
            <a:r>
              <a:rPr lang="en-US" sz="1200" dirty="0" err="1">
                <a:solidFill>
                  <a:schemeClr val="tx1">
                    <a:lumMod val="50000"/>
                    <a:lumOff val="50000"/>
                  </a:schemeClr>
                </a:solidFill>
              </a:rPr>
              <a:t>Ciruli</a:t>
            </a:r>
            <a:r>
              <a:rPr lang="en-US" sz="1200" dirty="0">
                <a:solidFill>
                  <a:schemeClr val="tx1">
                    <a:lumMod val="50000"/>
                    <a:lumOff val="50000"/>
                  </a:schemeClr>
                </a:solidFill>
              </a:rPr>
              <a:t>, O., &amp;amp; Robert W. Anderson and Daniel </a:t>
            </a:r>
            <a:r>
              <a:rPr lang="en-US" sz="1200" dirty="0" err="1">
                <a:solidFill>
                  <a:schemeClr val="tx1">
                    <a:lumMod val="50000"/>
                    <a:lumOff val="50000"/>
                  </a:schemeClr>
                </a:solidFill>
              </a:rPr>
              <a:t>Ciruli</a:t>
            </a:r>
            <a:r>
              <a:rPr lang="en-US" sz="1200" dirty="0">
                <a:solidFill>
                  <a:schemeClr val="tx1">
                    <a:lumMod val="50000"/>
                    <a:lumOff val="50000"/>
                  </a:schemeClr>
                </a:solidFill>
              </a:rPr>
              <a:t>. (n.d.). Scaling SOA with Distributed Computing. Retrieved November 30, 2020, from https://www.drdobbs.com/web-development/scaling-soa-with-distributed-computing/193104809</a:t>
            </a:r>
          </a:p>
        </p:txBody>
      </p:sp>
    </p:spTree>
    <p:extLst>
      <p:ext uri="{BB962C8B-B14F-4D97-AF65-F5344CB8AC3E}">
        <p14:creationId xmlns:p14="http://schemas.microsoft.com/office/powerpoint/2010/main" val="162674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1" name="Google Shape;207;p35">
            <a:extLst>
              <a:ext uri="{FF2B5EF4-FFF2-40B4-BE49-F238E27FC236}">
                <a16:creationId xmlns:a16="http://schemas.microsoft.com/office/drawing/2014/main" id="{C5A47D19-7FD8-46BF-B21E-E5D7EC1FB077}"/>
              </a:ext>
            </a:extLst>
          </p:cNvPr>
          <p:cNvSpPr txBox="1">
            <a:spLocks/>
          </p:cNvSpPr>
          <p:nvPr/>
        </p:nvSpPr>
        <p:spPr>
          <a:xfrm>
            <a:off x="679449" y="1219200"/>
            <a:ext cx="7785102" cy="361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endParaRPr lang="en-US" sz="1800" dirty="0"/>
          </a:p>
          <a:p>
            <a:pPr marL="0" indent="0">
              <a:spcAft>
                <a:spcPts val="1600"/>
              </a:spcAft>
            </a:pPr>
            <a:r>
              <a:rPr lang="en-US" sz="1800" dirty="0"/>
              <a:t>Service Oriented Architecture defines a way of making application components reusable via service interfaces that use common communication standards. </a:t>
            </a:r>
          </a:p>
          <a:p>
            <a:pPr marL="0" indent="0">
              <a:spcAft>
                <a:spcPts val="1600"/>
              </a:spcAft>
            </a:pPr>
            <a:r>
              <a:rPr lang="en-US" sz="1800" dirty="0"/>
              <a:t>These components can be incorporated quickly without the need of deep integration every time they are being used.</a:t>
            </a:r>
          </a:p>
          <a:p>
            <a:pPr marL="0" indent="0">
              <a:spcAft>
                <a:spcPts val="1600"/>
              </a:spcAft>
            </a:pPr>
            <a:r>
              <a:rPr lang="en-US" sz="1800" dirty="0"/>
              <a:t>The services are exposed using standard network protocols and published in a way that makes developers find and re-use them to put together new applications quickly.</a:t>
            </a:r>
          </a:p>
          <a:p>
            <a:pPr marL="0" indent="0">
              <a:spcAft>
                <a:spcPts val="1600"/>
              </a:spcAft>
            </a:pPr>
            <a:endParaRPr lang="en-US" sz="1800" dirty="0"/>
          </a:p>
          <a:p>
            <a:pPr marL="0" indent="0">
              <a:spcAft>
                <a:spcPts val="1600"/>
              </a:spcAft>
            </a:pPr>
            <a:endParaRPr lang="en-US" sz="1800" dirty="0"/>
          </a:p>
          <a:p>
            <a:pPr marL="0" indent="0">
              <a:spcAft>
                <a:spcPts val="1600"/>
              </a:spcAft>
            </a:pPr>
            <a:endParaRPr lang="en-US" sz="1800" dirty="0"/>
          </a:p>
          <a:p>
            <a:pPr marL="0" indent="0">
              <a:spcAft>
                <a:spcPts val="1600"/>
              </a:spcAft>
            </a:pPr>
            <a:endParaRPr lang="en-US" sz="1800" dirty="0"/>
          </a:p>
          <a:p>
            <a:pPr marL="0" indent="0">
              <a:spcAft>
                <a:spcPts val="1600"/>
              </a:spcAft>
            </a:pPr>
            <a:endParaRPr lang="en-US" sz="1800" dirty="0"/>
          </a:p>
        </p:txBody>
      </p:sp>
      <p:sp>
        <p:nvSpPr>
          <p:cNvPr id="44" name="Google Shape;202;p35">
            <a:extLst>
              <a:ext uri="{FF2B5EF4-FFF2-40B4-BE49-F238E27FC236}">
                <a16:creationId xmlns:a16="http://schemas.microsoft.com/office/drawing/2014/main" id="{77981CA6-8080-4836-8A4C-4D2D3CE2FBEF}"/>
              </a:ext>
            </a:extLst>
          </p:cNvPr>
          <p:cNvSpPr txBox="1">
            <a:spLocks noGrp="1"/>
          </p:cNvSpPr>
          <p:nvPr>
            <p:ph type="title" idx="2"/>
          </p:nvPr>
        </p:nvSpPr>
        <p:spPr>
          <a:xfrm>
            <a:off x="679449" y="399932"/>
            <a:ext cx="2768600" cy="134631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200" dirty="0"/>
              <a:t>What is SOA?</a:t>
            </a:r>
            <a:br>
              <a:rPr lang="en-US" dirty="0"/>
            </a:b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body" idx="1"/>
          </p:nvPr>
        </p:nvSpPr>
        <p:spPr>
          <a:xfrm>
            <a:off x="1340762" y="2245922"/>
            <a:ext cx="6462476" cy="145401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600" dirty="0"/>
              <a:t>An ESB is a pattern by which a centralized software components perform integrations to back end systems and makes them available as service interfaces for reuse by new applications. </a:t>
            </a:r>
            <a:endParaRPr sz="1600" dirty="0"/>
          </a:p>
        </p:txBody>
      </p:sp>
      <p:sp>
        <p:nvSpPr>
          <p:cNvPr id="196" name="Google Shape;196;p34"/>
          <p:cNvSpPr txBox="1">
            <a:spLocks noGrp="1"/>
          </p:cNvSpPr>
          <p:nvPr>
            <p:ph type="title"/>
          </p:nvPr>
        </p:nvSpPr>
        <p:spPr>
          <a:xfrm>
            <a:off x="1340762" y="1061363"/>
            <a:ext cx="6462476"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What is an ESB (enterprise service bus)?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1171500" y="1847429"/>
            <a:ext cx="6801000" cy="724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solidFill>
                  <a:srgbClr val="D84E2E"/>
                </a:solidFill>
              </a:rPr>
              <a:t>Relationship between architectures</a:t>
            </a:r>
          </a:p>
        </p:txBody>
      </p:sp>
      <p:sp>
        <p:nvSpPr>
          <p:cNvPr id="223" name="Google Shape;223;p36"/>
          <p:cNvSpPr txBox="1">
            <a:spLocks noGrp="1"/>
          </p:cNvSpPr>
          <p:nvPr>
            <p:ph type="title" idx="2"/>
          </p:nvPr>
        </p:nvSpPr>
        <p:spPr>
          <a:xfrm>
            <a:off x="5826200" y="2461841"/>
            <a:ext cx="2146300"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US" dirty="0">
                <a:solidFill>
                  <a:schemeClr val="lt2"/>
                </a:solidFill>
              </a:rPr>
              <a:t>ESB and SOA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1460920" y="322801"/>
            <a:ext cx="3556800" cy="6169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ESB &amp; SOA</a:t>
            </a:r>
          </a:p>
        </p:txBody>
      </p:sp>
      <p:sp>
        <p:nvSpPr>
          <p:cNvPr id="355" name="Google Shape;355;p44"/>
          <p:cNvSpPr txBox="1">
            <a:spLocks noGrp="1"/>
          </p:cNvSpPr>
          <p:nvPr>
            <p:ph type="subTitle" idx="1"/>
          </p:nvPr>
        </p:nvSpPr>
        <p:spPr>
          <a:xfrm>
            <a:off x="668319" y="1571339"/>
            <a:ext cx="7533631" cy="93759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Can be used to reach SOAP.  While both ESB and SOAP are software architectures. ESB is the tool throgh that makes software application integration. It is considered the actual core of the architectural structure.</a:t>
            </a:r>
            <a:endParaRPr dirty="0"/>
          </a:p>
        </p:txBody>
      </p:sp>
      <p:sp>
        <p:nvSpPr>
          <p:cNvPr id="356" name="Google Shape;356;p44"/>
          <p:cNvSpPr txBox="1">
            <a:spLocks noGrp="1"/>
          </p:cNvSpPr>
          <p:nvPr>
            <p:ph type="subTitle" idx="2"/>
          </p:nvPr>
        </p:nvSpPr>
        <p:spPr>
          <a:xfrm>
            <a:off x="668320" y="1165165"/>
            <a:ext cx="1585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ESB</a:t>
            </a:r>
            <a:endParaRPr dirty="0"/>
          </a:p>
        </p:txBody>
      </p:sp>
      <p:sp>
        <p:nvSpPr>
          <p:cNvPr id="363" name="Google Shape;363;p44"/>
          <p:cNvSpPr txBox="1">
            <a:spLocks noGrp="1"/>
          </p:cNvSpPr>
          <p:nvPr>
            <p:ph type="subTitle" idx="9"/>
          </p:nvPr>
        </p:nvSpPr>
        <p:spPr>
          <a:xfrm>
            <a:off x="698794" y="3321795"/>
            <a:ext cx="7503156" cy="937596"/>
          </a:xfrm>
          <a:prstGeom prst="rect">
            <a:avLst/>
          </a:prstGeom>
        </p:spPr>
        <p:txBody>
          <a:bodyPr spcFirstLastPara="1" wrap="square" lIns="91425" tIns="91425" rIns="91425" bIns="91425" anchor="t" anchorCtr="0">
            <a:noAutofit/>
          </a:bodyPr>
          <a:lstStyle/>
          <a:p>
            <a:pPr marL="0" lvl="0" indent="0">
              <a:spcAft>
                <a:spcPts val="1600"/>
              </a:spcAft>
            </a:pPr>
            <a:r>
              <a:rPr lang="en" dirty="0"/>
              <a:t>SOA is perceived as a set of ideas to the application integration approach. It is a type of software design where services are provided by application components through a series of communication protocols within a network.</a:t>
            </a:r>
            <a:endParaRPr dirty="0"/>
          </a:p>
        </p:txBody>
      </p:sp>
      <p:sp>
        <p:nvSpPr>
          <p:cNvPr id="364" name="Google Shape;364;p44"/>
          <p:cNvSpPr txBox="1">
            <a:spLocks noGrp="1"/>
          </p:cNvSpPr>
          <p:nvPr>
            <p:ph type="subTitle" idx="13"/>
          </p:nvPr>
        </p:nvSpPr>
        <p:spPr>
          <a:xfrm>
            <a:off x="668319" y="2915621"/>
            <a:ext cx="1810035" cy="37834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SOA</a:t>
            </a:r>
            <a:endParaRPr dirty="0"/>
          </a:p>
        </p:txBody>
      </p:sp>
      <p:sp>
        <p:nvSpPr>
          <p:cNvPr id="367" name="Google Shape;367;p44"/>
          <p:cNvSpPr/>
          <p:nvPr/>
        </p:nvSpPr>
        <p:spPr>
          <a:xfrm>
            <a:off x="563545" y="1156565"/>
            <a:ext cx="26525" cy="937598"/>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4"/>
          <p:cNvSpPr/>
          <p:nvPr/>
        </p:nvSpPr>
        <p:spPr>
          <a:xfrm>
            <a:off x="563535" y="2907021"/>
            <a:ext cx="26525" cy="937598"/>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86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415545" y="348202"/>
            <a:ext cx="493686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SOA Data Transmission</a:t>
            </a:r>
            <a:endParaRPr sz="2400" dirty="0"/>
          </a:p>
        </p:txBody>
      </p:sp>
      <p:sp>
        <p:nvSpPr>
          <p:cNvPr id="365" name="Google Shape;365;p44"/>
          <p:cNvSpPr txBox="1">
            <a:spLocks noGrp="1"/>
          </p:cNvSpPr>
          <p:nvPr>
            <p:ph type="subTitle" idx="14"/>
          </p:nvPr>
        </p:nvSpPr>
        <p:spPr>
          <a:xfrm>
            <a:off x="1003300" y="1714500"/>
            <a:ext cx="7137399" cy="195225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Data is transmitted from a browser to a sever through an HTTP request. There might be a response from the server. Data is transmitted in a text-based format. </a:t>
            </a:r>
          </a:p>
          <a:p>
            <a:pPr marL="0" lvl="0" indent="0" algn="l" rtl="0">
              <a:spcBef>
                <a:spcPts val="0"/>
              </a:spcBef>
              <a:spcAft>
                <a:spcPts val="1600"/>
              </a:spcAft>
              <a:buNone/>
            </a:pPr>
            <a:r>
              <a:rPr lang="en-US" dirty="0"/>
              <a:t>The HTTP request consists of 3 elements: Envelope, header, and body.</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184492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465075" y="326574"/>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Advantages of SOA</a:t>
            </a:r>
            <a:endParaRPr sz="2800" dirty="0"/>
          </a:p>
        </p:txBody>
      </p:sp>
      <p:sp>
        <p:nvSpPr>
          <p:cNvPr id="202" name="Google Shape;202;p35"/>
          <p:cNvSpPr txBox="1">
            <a:spLocks noGrp="1"/>
          </p:cNvSpPr>
          <p:nvPr>
            <p:ph type="title" idx="2"/>
          </p:nvPr>
        </p:nvSpPr>
        <p:spPr>
          <a:xfrm>
            <a:off x="114525" y="1729067"/>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203" name="Google Shape;203;p35"/>
          <p:cNvSpPr txBox="1">
            <a:spLocks noGrp="1"/>
          </p:cNvSpPr>
          <p:nvPr>
            <p:ph type="subTitle" idx="1"/>
          </p:nvPr>
        </p:nvSpPr>
        <p:spPr>
          <a:xfrm>
            <a:off x="1171575" y="1663317"/>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Agility</a:t>
            </a:r>
            <a:endParaRPr dirty="0"/>
          </a:p>
        </p:txBody>
      </p:sp>
      <p:sp>
        <p:nvSpPr>
          <p:cNvPr id="204" name="Google Shape;204;p35"/>
          <p:cNvSpPr txBox="1">
            <a:spLocks noGrp="1"/>
          </p:cNvSpPr>
          <p:nvPr>
            <p:ph type="subTitle" idx="3"/>
          </p:nvPr>
        </p:nvSpPr>
        <p:spPr>
          <a:xfrm>
            <a:off x="1171575" y="1958592"/>
            <a:ext cx="30904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Reusable service interfaces allows developers to build applications faster.</a:t>
            </a:r>
            <a:endParaRPr dirty="0"/>
          </a:p>
        </p:txBody>
      </p:sp>
      <p:sp>
        <p:nvSpPr>
          <p:cNvPr id="205" name="Google Shape;205;p35"/>
          <p:cNvSpPr txBox="1">
            <a:spLocks noGrp="1"/>
          </p:cNvSpPr>
          <p:nvPr>
            <p:ph type="title" idx="4"/>
          </p:nvPr>
        </p:nvSpPr>
        <p:spPr>
          <a:xfrm>
            <a:off x="114525" y="3308415"/>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
        <p:nvSpPr>
          <p:cNvPr id="206" name="Google Shape;206;p35"/>
          <p:cNvSpPr txBox="1">
            <a:spLocks noGrp="1"/>
          </p:cNvSpPr>
          <p:nvPr>
            <p:ph type="subTitle" idx="5"/>
          </p:nvPr>
        </p:nvSpPr>
        <p:spPr>
          <a:xfrm>
            <a:off x="1171575" y="324266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PUT</a:t>
            </a:r>
            <a:endParaRPr dirty="0"/>
          </a:p>
        </p:txBody>
      </p:sp>
      <p:sp>
        <p:nvSpPr>
          <p:cNvPr id="207" name="Google Shape;207;p35"/>
          <p:cNvSpPr txBox="1">
            <a:spLocks noGrp="1"/>
          </p:cNvSpPr>
          <p:nvPr>
            <p:ph type="subTitle" idx="6"/>
          </p:nvPr>
        </p:nvSpPr>
        <p:spPr>
          <a:xfrm>
            <a:off x="1171575" y="3537940"/>
            <a:ext cx="22857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Used to change the state of or to update a resource</a:t>
            </a:r>
            <a:endParaRPr dirty="0"/>
          </a:p>
        </p:txBody>
      </p:sp>
      <p:sp>
        <p:nvSpPr>
          <p:cNvPr id="208" name="Google Shape;208;p35"/>
          <p:cNvSpPr txBox="1">
            <a:spLocks noGrp="1"/>
          </p:cNvSpPr>
          <p:nvPr>
            <p:ph type="title" idx="7"/>
          </p:nvPr>
        </p:nvSpPr>
        <p:spPr>
          <a:xfrm>
            <a:off x="4251325" y="1729067"/>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209" name="Google Shape;209;p35"/>
          <p:cNvSpPr txBox="1">
            <a:spLocks noGrp="1"/>
          </p:cNvSpPr>
          <p:nvPr>
            <p:ph type="subTitle" idx="8"/>
          </p:nvPr>
        </p:nvSpPr>
        <p:spPr>
          <a:xfrm>
            <a:off x="5359175" y="1663317"/>
            <a:ext cx="29210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Leverage legacy functionality</a:t>
            </a:r>
            <a:endParaRPr dirty="0"/>
          </a:p>
        </p:txBody>
      </p:sp>
      <p:sp>
        <p:nvSpPr>
          <p:cNvPr id="210" name="Google Shape;210;p35"/>
          <p:cNvSpPr txBox="1">
            <a:spLocks noGrp="1"/>
          </p:cNvSpPr>
          <p:nvPr>
            <p:ph type="subTitle" idx="9"/>
          </p:nvPr>
        </p:nvSpPr>
        <p:spPr>
          <a:xfrm>
            <a:off x="5359174" y="1958592"/>
            <a:ext cx="3105151"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SOA can enable developers to extend legacy functionalities into new environments</a:t>
            </a:r>
            <a:endParaRPr dirty="0"/>
          </a:p>
        </p:txBody>
      </p:sp>
      <p:sp>
        <p:nvSpPr>
          <p:cNvPr id="211" name="Google Shape;211;p35"/>
          <p:cNvSpPr txBox="1">
            <a:spLocks noGrp="1"/>
          </p:cNvSpPr>
          <p:nvPr>
            <p:ph type="title" idx="13"/>
          </p:nvPr>
        </p:nvSpPr>
        <p:spPr>
          <a:xfrm>
            <a:off x="4251325" y="3308415"/>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sp>
        <p:nvSpPr>
          <p:cNvPr id="212" name="Google Shape;212;p35"/>
          <p:cNvSpPr txBox="1">
            <a:spLocks noGrp="1"/>
          </p:cNvSpPr>
          <p:nvPr>
            <p:ph type="subTitle" idx="14"/>
          </p:nvPr>
        </p:nvSpPr>
        <p:spPr>
          <a:xfrm>
            <a:off x="5371874" y="3242665"/>
            <a:ext cx="3721326"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Better collaboration</a:t>
            </a:r>
            <a:endParaRPr dirty="0"/>
          </a:p>
        </p:txBody>
      </p:sp>
      <p:sp>
        <p:nvSpPr>
          <p:cNvPr id="213" name="Google Shape;213;p35"/>
          <p:cNvSpPr txBox="1">
            <a:spLocks noGrp="1"/>
          </p:cNvSpPr>
          <p:nvPr>
            <p:ph type="subTitle" idx="15"/>
          </p:nvPr>
        </p:nvSpPr>
        <p:spPr>
          <a:xfrm>
            <a:off x="5359174" y="3537940"/>
            <a:ext cx="3505425"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SOAP services can be defined in business terms allowing for better collaboration between IT and business departments</a:t>
            </a:r>
            <a:endParaRPr dirty="0"/>
          </a:p>
        </p:txBody>
      </p:sp>
      <p:sp>
        <p:nvSpPr>
          <p:cNvPr id="214" name="Google Shape;214;p35"/>
          <p:cNvSpPr/>
          <p:nvPr/>
        </p:nvSpPr>
        <p:spPr>
          <a:xfrm>
            <a:off x="1066800" y="1729094"/>
            <a:ext cx="49674" cy="1052206"/>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1066800" y="3308442"/>
            <a:ext cx="49674" cy="1276258"/>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5254400" y="1729094"/>
            <a:ext cx="49674" cy="1052206"/>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flipH="1">
            <a:off x="5214814" y="3308415"/>
            <a:ext cx="49674" cy="1276285"/>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7;p35">
            <a:extLst>
              <a:ext uri="{FF2B5EF4-FFF2-40B4-BE49-F238E27FC236}">
                <a16:creationId xmlns:a16="http://schemas.microsoft.com/office/drawing/2014/main" id="{C5A47D19-7FD8-46BF-B21E-E5D7EC1FB077}"/>
              </a:ext>
            </a:extLst>
          </p:cNvPr>
          <p:cNvSpPr txBox="1">
            <a:spLocks/>
          </p:cNvSpPr>
          <p:nvPr/>
        </p:nvSpPr>
        <p:spPr>
          <a:xfrm>
            <a:off x="379380" y="1162845"/>
            <a:ext cx="8393319" cy="4643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US" dirty="0"/>
              <a:t>SOA offers major benefits to the enterprise:</a:t>
            </a:r>
          </a:p>
        </p:txBody>
      </p:sp>
    </p:spTree>
    <p:extLst>
      <p:ext uri="{BB962C8B-B14F-4D97-AF65-F5344CB8AC3E}">
        <p14:creationId xmlns:p14="http://schemas.microsoft.com/office/powerpoint/2010/main" val="24452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79380" y="365169"/>
            <a:ext cx="34973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Disadvantages of SOA</a:t>
            </a:r>
            <a:endParaRPr sz="2600" dirty="0"/>
          </a:p>
        </p:txBody>
      </p:sp>
      <p:sp>
        <p:nvSpPr>
          <p:cNvPr id="202" name="Google Shape;202;p35"/>
          <p:cNvSpPr txBox="1">
            <a:spLocks noGrp="1"/>
          </p:cNvSpPr>
          <p:nvPr>
            <p:ph type="title" idx="2"/>
          </p:nvPr>
        </p:nvSpPr>
        <p:spPr>
          <a:xfrm>
            <a:off x="322558" y="1465570"/>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203" name="Google Shape;203;p35"/>
          <p:cNvSpPr txBox="1">
            <a:spLocks noGrp="1"/>
          </p:cNvSpPr>
          <p:nvPr>
            <p:ph type="subTitle" idx="1"/>
          </p:nvPr>
        </p:nvSpPr>
        <p:spPr>
          <a:xfrm>
            <a:off x="1379608" y="1399820"/>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Loose Coupling</a:t>
            </a:r>
            <a:endParaRPr dirty="0"/>
          </a:p>
        </p:txBody>
      </p:sp>
      <p:sp>
        <p:nvSpPr>
          <p:cNvPr id="204" name="Google Shape;204;p35"/>
          <p:cNvSpPr txBox="1">
            <a:spLocks noGrp="1"/>
          </p:cNvSpPr>
          <p:nvPr>
            <p:ph type="subTitle" idx="3"/>
          </p:nvPr>
        </p:nvSpPr>
        <p:spPr>
          <a:xfrm>
            <a:off x="1379608" y="1695095"/>
            <a:ext cx="3192392"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SOA is not recommended in applications where one way asynchronous communication is necessary, and where loose is undesirable.</a:t>
            </a:r>
            <a:endParaRPr dirty="0"/>
          </a:p>
        </p:txBody>
      </p:sp>
      <p:sp>
        <p:nvSpPr>
          <p:cNvPr id="205" name="Google Shape;205;p35"/>
          <p:cNvSpPr txBox="1">
            <a:spLocks noGrp="1"/>
          </p:cNvSpPr>
          <p:nvPr>
            <p:ph type="title" idx="4"/>
          </p:nvPr>
        </p:nvSpPr>
        <p:spPr>
          <a:xfrm>
            <a:off x="322558" y="3213701"/>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
        <p:nvSpPr>
          <p:cNvPr id="206" name="Google Shape;206;p35"/>
          <p:cNvSpPr txBox="1">
            <a:spLocks noGrp="1"/>
          </p:cNvSpPr>
          <p:nvPr>
            <p:ph type="subTitle" idx="5"/>
          </p:nvPr>
        </p:nvSpPr>
        <p:spPr>
          <a:xfrm>
            <a:off x="1379608" y="3147951"/>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High Cost</a:t>
            </a:r>
            <a:endParaRPr dirty="0"/>
          </a:p>
        </p:txBody>
      </p:sp>
      <p:sp>
        <p:nvSpPr>
          <p:cNvPr id="207" name="Google Shape;207;p35"/>
          <p:cNvSpPr txBox="1">
            <a:spLocks noGrp="1"/>
          </p:cNvSpPr>
          <p:nvPr>
            <p:ph type="subTitle" idx="6"/>
          </p:nvPr>
        </p:nvSpPr>
        <p:spPr>
          <a:xfrm>
            <a:off x="1379608" y="3443226"/>
            <a:ext cx="29210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It is expensive in terms of human resource, development, and technology.</a:t>
            </a:r>
            <a:endParaRPr dirty="0"/>
          </a:p>
        </p:txBody>
      </p:sp>
      <p:sp>
        <p:nvSpPr>
          <p:cNvPr id="208" name="Google Shape;208;p35"/>
          <p:cNvSpPr txBox="1">
            <a:spLocks noGrp="1"/>
          </p:cNvSpPr>
          <p:nvPr>
            <p:ph type="title" idx="7"/>
          </p:nvPr>
        </p:nvSpPr>
        <p:spPr>
          <a:xfrm>
            <a:off x="4302125" y="1465570"/>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209" name="Google Shape;209;p35"/>
          <p:cNvSpPr txBox="1">
            <a:spLocks noGrp="1"/>
          </p:cNvSpPr>
          <p:nvPr>
            <p:ph type="subTitle" idx="8"/>
          </p:nvPr>
        </p:nvSpPr>
        <p:spPr>
          <a:xfrm>
            <a:off x="5409975" y="1399820"/>
            <a:ext cx="29210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High Bandwidth Server</a:t>
            </a:r>
            <a:endParaRPr dirty="0"/>
          </a:p>
        </p:txBody>
      </p:sp>
      <p:sp>
        <p:nvSpPr>
          <p:cNvPr id="210" name="Google Shape;210;p35"/>
          <p:cNvSpPr txBox="1">
            <a:spLocks noGrp="1"/>
          </p:cNvSpPr>
          <p:nvPr>
            <p:ph type="subTitle" idx="9"/>
          </p:nvPr>
        </p:nvSpPr>
        <p:spPr>
          <a:xfrm>
            <a:off x="5409974" y="1695095"/>
            <a:ext cx="3105151"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High speed server is needed to run an internet service that sends and receives messages.</a:t>
            </a:r>
            <a:endParaRPr dirty="0"/>
          </a:p>
        </p:txBody>
      </p:sp>
      <p:sp>
        <p:nvSpPr>
          <p:cNvPr id="211" name="Google Shape;211;p35"/>
          <p:cNvSpPr txBox="1">
            <a:spLocks noGrp="1"/>
          </p:cNvSpPr>
          <p:nvPr>
            <p:ph type="title" idx="13"/>
          </p:nvPr>
        </p:nvSpPr>
        <p:spPr>
          <a:xfrm>
            <a:off x="4302125" y="3044918"/>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sp>
        <p:nvSpPr>
          <p:cNvPr id="212" name="Google Shape;212;p35"/>
          <p:cNvSpPr txBox="1">
            <a:spLocks noGrp="1"/>
          </p:cNvSpPr>
          <p:nvPr>
            <p:ph type="subTitle" idx="14"/>
          </p:nvPr>
        </p:nvSpPr>
        <p:spPr>
          <a:xfrm>
            <a:off x="5422674" y="2979168"/>
            <a:ext cx="3721326"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Extra Overload</a:t>
            </a:r>
            <a:endParaRPr dirty="0"/>
          </a:p>
        </p:txBody>
      </p:sp>
      <p:sp>
        <p:nvSpPr>
          <p:cNvPr id="213" name="Google Shape;213;p35"/>
          <p:cNvSpPr txBox="1">
            <a:spLocks noGrp="1"/>
          </p:cNvSpPr>
          <p:nvPr>
            <p:ph type="subTitle" idx="15"/>
          </p:nvPr>
        </p:nvSpPr>
        <p:spPr>
          <a:xfrm>
            <a:off x="5409974" y="3274443"/>
            <a:ext cx="3505425"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SOAP services can be defined in business terms allowing for better collaboration between IT and business departments</a:t>
            </a:r>
            <a:endParaRPr dirty="0"/>
          </a:p>
        </p:txBody>
      </p:sp>
      <p:sp>
        <p:nvSpPr>
          <p:cNvPr id="214" name="Google Shape;214;p35"/>
          <p:cNvSpPr/>
          <p:nvPr/>
        </p:nvSpPr>
        <p:spPr>
          <a:xfrm>
            <a:off x="1274833" y="1465597"/>
            <a:ext cx="49674" cy="1052206"/>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1274833" y="3213728"/>
            <a:ext cx="49674" cy="1276258"/>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5305200" y="1465597"/>
            <a:ext cx="49674" cy="1052206"/>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flipH="1">
            <a:off x="5265614" y="3044918"/>
            <a:ext cx="49674" cy="1276285"/>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30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804237" y="1847429"/>
            <a:ext cx="1535525" cy="724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D84E2E"/>
                </a:solidFill>
              </a:rPr>
              <a:t>SOA</a:t>
            </a:r>
            <a:endParaRPr dirty="0">
              <a:solidFill>
                <a:srgbClr val="D84E2E"/>
              </a:solidFill>
            </a:endParaRPr>
          </a:p>
        </p:txBody>
      </p:sp>
      <p:sp>
        <p:nvSpPr>
          <p:cNvPr id="223" name="Google Shape;223;p36"/>
          <p:cNvSpPr txBox="1">
            <a:spLocks noGrp="1"/>
          </p:cNvSpPr>
          <p:nvPr>
            <p:ph type="title" idx="2"/>
          </p:nvPr>
        </p:nvSpPr>
        <p:spPr>
          <a:xfrm>
            <a:off x="2285152" y="2266950"/>
            <a:ext cx="4573694"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US" dirty="0">
                <a:solidFill>
                  <a:schemeClr val="lt2"/>
                </a:solidFill>
              </a:rPr>
              <a:t>Deployment and Production</a:t>
            </a:r>
          </a:p>
        </p:txBody>
      </p:sp>
    </p:spTree>
    <p:extLst>
      <p:ext uri="{BB962C8B-B14F-4D97-AF65-F5344CB8AC3E}">
        <p14:creationId xmlns:p14="http://schemas.microsoft.com/office/powerpoint/2010/main" val="135432084"/>
      </p:ext>
    </p:extLst>
  </p:cSld>
  <p:clrMapOvr>
    <a:masterClrMapping/>
  </p:clrMapOvr>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On-screen Show (16:9)</PresentationFormat>
  <Paragraphs>68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Reem Kufi</vt:lpstr>
      <vt:lpstr>Source Sans Pro</vt:lpstr>
      <vt:lpstr>Simple Meeting by Slidesgo</vt:lpstr>
      <vt:lpstr>Service-Oriented Architecture and Enterprise Service Bus</vt:lpstr>
      <vt:lpstr>What is SOA? </vt:lpstr>
      <vt:lpstr>What is an ESB (enterprise service bus)?</vt:lpstr>
      <vt:lpstr>Relationship between architectures</vt:lpstr>
      <vt:lpstr>ESB &amp; SOA</vt:lpstr>
      <vt:lpstr>SOA Data Transmission</vt:lpstr>
      <vt:lpstr>Advantages of SOA</vt:lpstr>
      <vt:lpstr>Disadvantages of SOA</vt:lpstr>
      <vt:lpstr>SOA</vt:lpstr>
      <vt:lpstr>SOA</vt:lpstr>
      <vt:lpstr>Scaling SOA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Wen-D</dc:creator>
  <cp:lastModifiedBy>Wendy Leon</cp:lastModifiedBy>
  <cp:revision>112</cp:revision>
  <dcterms:modified xsi:type="dcterms:W3CDTF">2020-11-30T03:17:27Z</dcterms:modified>
</cp:coreProperties>
</file>