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464" r:id="rId2"/>
    <p:sldId id="2323" r:id="rId3"/>
    <p:sldId id="2480" r:id="rId4"/>
    <p:sldId id="2479" r:id="rId5"/>
    <p:sldId id="2481" r:id="rId6"/>
    <p:sldId id="2482" r:id="rId7"/>
    <p:sldId id="2483" r:id="rId8"/>
    <p:sldId id="2484" r:id="rId9"/>
    <p:sldId id="2486" r:id="rId10"/>
    <p:sldId id="2485" r:id="rId11"/>
    <p:sldId id="2487" r:id="rId12"/>
    <p:sldId id="2488" r:id="rId13"/>
    <p:sldId id="2489" r:id="rId14"/>
    <p:sldId id="2490" r:id="rId15"/>
    <p:sldId id="2491" r:id="rId16"/>
    <p:sldId id="2492" r:id="rId17"/>
    <p:sldId id="2478" r:id="rId18"/>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0C363AB5-BF48-4B6A-9EAA-480AB5A8D63D}">
          <p14:sldIdLst>
            <p14:sldId id="2464"/>
            <p14:sldId id="2323"/>
            <p14:sldId id="2480"/>
            <p14:sldId id="2479"/>
            <p14:sldId id="2481"/>
            <p14:sldId id="2482"/>
            <p14:sldId id="2483"/>
            <p14:sldId id="2484"/>
            <p14:sldId id="2486"/>
            <p14:sldId id="2485"/>
            <p14:sldId id="2487"/>
            <p14:sldId id="2488"/>
            <p14:sldId id="2489"/>
            <p14:sldId id="2490"/>
            <p14:sldId id="2491"/>
            <p14:sldId id="2492"/>
            <p14:sldId id="2478"/>
          </p14:sldIdLst>
        </p14:section>
      </p14:sectionLst>
    </p:ext>
    <p:ext uri="{EFAFB233-063F-42B5-8137-9DF3F51BA10A}">
      <p15:sldGuideLst xmlns:p15="http://schemas.microsoft.com/office/powerpoint/2012/main">
        <p15:guide id="1" orient="horz" pos="4320" userDrawn="1">
          <p15:clr>
            <a:srgbClr val="A4A3A4"/>
          </p15:clr>
        </p15:guide>
        <p15:guide id="2" pos="767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334"/>
    <a:srgbClr val="2D477B"/>
    <a:srgbClr val="002452"/>
    <a:srgbClr val="E3E4E6"/>
    <a:srgbClr val="583F52"/>
    <a:srgbClr val="000C28"/>
    <a:srgbClr val="000820"/>
    <a:srgbClr val="F52552"/>
    <a:srgbClr val="FFC737"/>
    <a:srgbClr val="D2D3D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49" autoAdjust="0"/>
    <p:restoredTop sz="83516" autoAdjust="0"/>
  </p:normalViewPr>
  <p:slideViewPr>
    <p:cSldViewPr snapToGrid="0" snapToObjects="1">
      <p:cViewPr varScale="1">
        <p:scale>
          <a:sx n="32" d="100"/>
          <a:sy n="32" d="100"/>
        </p:scale>
        <p:origin x="24" y="726"/>
      </p:cViewPr>
      <p:guideLst>
        <p:guide orient="horz" pos="4320"/>
        <p:guide pos="7678"/>
      </p:guideLst>
    </p:cSldViewPr>
  </p:slideViewPr>
  <p:notesTextViewPr>
    <p:cViewPr>
      <p:scale>
        <a:sx n="100" d="100"/>
        <a:sy n="100" d="100"/>
      </p:scale>
      <p:origin x="0" y="0"/>
    </p:cViewPr>
  </p:notesTextViewPr>
  <p:sorterViewPr>
    <p:cViewPr>
      <p:scale>
        <a:sx n="52" d="100"/>
        <a:sy n="52"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Ligh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Light"/>
              </a:defRPr>
            </a:lvl1pPr>
          </a:lstStyle>
          <a:p>
            <a:fld id="{EFC10EE1-B198-C942-8235-326C972CBB30}" type="datetimeFigureOut">
              <a:rPr lang="en-US" smtClean="0"/>
              <a:pPr/>
              <a:t>1/14/2021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Ligh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alibri Light"/>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kern="1200">
        <a:solidFill>
          <a:schemeClr val="tx1"/>
        </a:solidFill>
        <a:latin typeface="Calibri Light"/>
        <a:ea typeface="+mn-ea"/>
        <a:cs typeface="+mn-cs"/>
      </a:defRPr>
    </a:lvl1pPr>
    <a:lvl2pPr marL="914217" algn="l" defTabSz="914217" rtl="0" eaLnBrk="1" latinLnBrk="0" hangingPunct="1">
      <a:defRPr sz="2400" kern="1200">
        <a:solidFill>
          <a:schemeClr val="tx1"/>
        </a:solidFill>
        <a:latin typeface="Calibri Light"/>
        <a:ea typeface="+mn-ea"/>
        <a:cs typeface="+mn-cs"/>
      </a:defRPr>
    </a:lvl2pPr>
    <a:lvl3pPr marL="1828434" algn="l" defTabSz="914217" rtl="0" eaLnBrk="1" latinLnBrk="0" hangingPunct="1">
      <a:defRPr sz="2400" kern="1200">
        <a:solidFill>
          <a:schemeClr val="tx1"/>
        </a:solidFill>
        <a:latin typeface="Calibri Light"/>
        <a:ea typeface="+mn-ea"/>
        <a:cs typeface="+mn-cs"/>
      </a:defRPr>
    </a:lvl3pPr>
    <a:lvl4pPr marL="2742651" algn="l" defTabSz="914217" rtl="0" eaLnBrk="1" latinLnBrk="0" hangingPunct="1">
      <a:defRPr sz="2400" kern="1200">
        <a:solidFill>
          <a:schemeClr val="tx1"/>
        </a:solidFill>
        <a:latin typeface="Calibri Light"/>
        <a:ea typeface="+mn-ea"/>
        <a:cs typeface="+mn-cs"/>
      </a:defRPr>
    </a:lvl4pPr>
    <a:lvl5pPr marL="3656868" algn="l" defTabSz="914217" rtl="0" eaLnBrk="1" latinLnBrk="0" hangingPunct="1">
      <a:defRPr sz="2400" kern="1200">
        <a:solidFill>
          <a:schemeClr val="tx1"/>
        </a:solidFill>
        <a:latin typeface="Calibri Light"/>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a:t>
            </a:fld>
            <a:endParaRPr lang="en-US" dirty="0"/>
          </a:p>
        </p:txBody>
      </p:sp>
    </p:spTree>
    <p:extLst>
      <p:ext uri="{BB962C8B-B14F-4D97-AF65-F5344CB8AC3E}">
        <p14:creationId xmlns:p14="http://schemas.microsoft.com/office/powerpoint/2010/main" val="837141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10</a:t>
            </a:fld>
            <a:endParaRPr lang="en-US" dirty="0"/>
          </a:p>
        </p:txBody>
      </p:sp>
    </p:spTree>
    <p:extLst>
      <p:ext uri="{BB962C8B-B14F-4D97-AF65-F5344CB8AC3E}">
        <p14:creationId xmlns:p14="http://schemas.microsoft.com/office/powerpoint/2010/main" val="31720578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11</a:t>
            </a:fld>
            <a:endParaRPr lang="en-US" dirty="0"/>
          </a:p>
        </p:txBody>
      </p:sp>
    </p:spTree>
    <p:extLst>
      <p:ext uri="{BB962C8B-B14F-4D97-AF65-F5344CB8AC3E}">
        <p14:creationId xmlns:p14="http://schemas.microsoft.com/office/powerpoint/2010/main" val="15838800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12</a:t>
            </a:fld>
            <a:endParaRPr lang="en-US" dirty="0"/>
          </a:p>
        </p:txBody>
      </p:sp>
    </p:spTree>
    <p:extLst>
      <p:ext uri="{BB962C8B-B14F-4D97-AF65-F5344CB8AC3E}">
        <p14:creationId xmlns:p14="http://schemas.microsoft.com/office/powerpoint/2010/main" val="38556242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13</a:t>
            </a:fld>
            <a:endParaRPr lang="en-US" dirty="0"/>
          </a:p>
        </p:txBody>
      </p:sp>
    </p:spTree>
    <p:extLst>
      <p:ext uri="{BB962C8B-B14F-4D97-AF65-F5344CB8AC3E}">
        <p14:creationId xmlns:p14="http://schemas.microsoft.com/office/powerpoint/2010/main" val="42333644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14</a:t>
            </a:fld>
            <a:endParaRPr lang="en-US" dirty="0"/>
          </a:p>
        </p:txBody>
      </p:sp>
    </p:spTree>
    <p:extLst>
      <p:ext uri="{BB962C8B-B14F-4D97-AF65-F5344CB8AC3E}">
        <p14:creationId xmlns:p14="http://schemas.microsoft.com/office/powerpoint/2010/main" val="19010019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15</a:t>
            </a:fld>
            <a:endParaRPr lang="en-US" dirty="0"/>
          </a:p>
        </p:txBody>
      </p:sp>
    </p:spTree>
    <p:extLst>
      <p:ext uri="{BB962C8B-B14F-4D97-AF65-F5344CB8AC3E}">
        <p14:creationId xmlns:p14="http://schemas.microsoft.com/office/powerpoint/2010/main" val="2984484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16</a:t>
            </a:fld>
            <a:endParaRPr lang="en-US" dirty="0"/>
          </a:p>
        </p:txBody>
      </p:sp>
    </p:spTree>
    <p:extLst>
      <p:ext uri="{BB962C8B-B14F-4D97-AF65-F5344CB8AC3E}">
        <p14:creationId xmlns:p14="http://schemas.microsoft.com/office/powerpoint/2010/main" val="39937687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17</a:t>
            </a:fld>
            <a:endParaRPr lang="en-US" dirty="0"/>
          </a:p>
        </p:txBody>
      </p:sp>
    </p:spTree>
    <p:extLst>
      <p:ext uri="{BB962C8B-B14F-4D97-AF65-F5344CB8AC3E}">
        <p14:creationId xmlns:p14="http://schemas.microsoft.com/office/powerpoint/2010/main" val="2459024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a:t>
            </a:fld>
            <a:endParaRPr lang="en-US" dirty="0"/>
          </a:p>
        </p:txBody>
      </p:sp>
    </p:spTree>
    <p:extLst>
      <p:ext uri="{BB962C8B-B14F-4D97-AF65-F5344CB8AC3E}">
        <p14:creationId xmlns:p14="http://schemas.microsoft.com/office/powerpoint/2010/main" val="186533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3</a:t>
            </a:fld>
            <a:endParaRPr lang="en-US" dirty="0"/>
          </a:p>
        </p:txBody>
      </p:sp>
    </p:spTree>
    <p:extLst>
      <p:ext uri="{BB962C8B-B14F-4D97-AF65-F5344CB8AC3E}">
        <p14:creationId xmlns:p14="http://schemas.microsoft.com/office/powerpoint/2010/main" val="135139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4</a:t>
            </a:fld>
            <a:endParaRPr lang="en-US" dirty="0"/>
          </a:p>
        </p:txBody>
      </p:sp>
    </p:spTree>
    <p:extLst>
      <p:ext uri="{BB962C8B-B14F-4D97-AF65-F5344CB8AC3E}">
        <p14:creationId xmlns:p14="http://schemas.microsoft.com/office/powerpoint/2010/main" val="1475204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5</a:t>
            </a:fld>
            <a:endParaRPr lang="en-US" dirty="0"/>
          </a:p>
        </p:txBody>
      </p:sp>
    </p:spTree>
    <p:extLst>
      <p:ext uri="{BB962C8B-B14F-4D97-AF65-F5344CB8AC3E}">
        <p14:creationId xmlns:p14="http://schemas.microsoft.com/office/powerpoint/2010/main" val="2360045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6</a:t>
            </a:fld>
            <a:endParaRPr lang="en-US" dirty="0"/>
          </a:p>
        </p:txBody>
      </p:sp>
    </p:spTree>
    <p:extLst>
      <p:ext uri="{BB962C8B-B14F-4D97-AF65-F5344CB8AC3E}">
        <p14:creationId xmlns:p14="http://schemas.microsoft.com/office/powerpoint/2010/main" val="1305205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7</a:t>
            </a:fld>
            <a:endParaRPr lang="en-US" dirty="0"/>
          </a:p>
        </p:txBody>
      </p:sp>
    </p:spTree>
    <p:extLst>
      <p:ext uri="{BB962C8B-B14F-4D97-AF65-F5344CB8AC3E}">
        <p14:creationId xmlns:p14="http://schemas.microsoft.com/office/powerpoint/2010/main" val="361423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8</a:t>
            </a:fld>
            <a:endParaRPr lang="en-US" dirty="0"/>
          </a:p>
        </p:txBody>
      </p:sp>
    </p:spTree>
    <p:extLst>
      <p:ext uri="{BB962C8B-B14F-4D97-AF65-F5344CB8AC3E}">
        <p14:creationId xmlns:p14="http://schemas.microsoft.com/office/powerpoint/2010/main" val="28269471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9</a:t>
            </a:fld>
            <a:endParaRPr lang="en-US" dirty="0"/>
          </a:p>
        </p:txBody>
      </p:sp>
    </p:spTree>
    <p:extLst>
      <p:ext uri="{BB962C8B-B14F-4D97-AF65-F5344CB8AC3E}">
        <p14:creationId xmlns:p14="http://schemas.microsoft.com/office/powerpoint/2010/main" val="3830305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973651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10" name="Picture Placeholder 13"/>
          <p:cNvSpPr>
            <a:spLocks noGrp="1"/>
          </p:cNvSpPr>
          <p:nvPr>
            <p:ph type="pic" sz="quarter" idx="20"/>
          </p:nvPr>
        </p:nvSpPr>
        <p:spPr>
          <a:xfrm>
            <a:off x="15790412" y="4036740"/>
            <a:ext cx="4136597" cy="7828154"/>
          </a:xfrm>
          <a:prstGeom prst="rect">
            <a:avLst/>
          </a:prstGeom>
          <a:effectLst/>
        </p:spPr>
        <p:txBody>
          <a:bodyPr>
            <a:normAutofit/>
          </a:bodyPr>
          <a:lstStyle>
            <a:lvl1pPr marL="0" indent="0">
              <a:buNone/>
              <a:defRPr sz="26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11" name="Picture Placeholder 13"/>
          <p:cNvSpPr>
            <a:spLocks noGrp="1"/>
          </p:cNvSpPr>
          <p:nvPr>
            <p:ph type="pic" sz="quarter" idx="21"/>
          </p:nvPr>
        </p:nvSpPr>
        <p:spPr>
          <a:xfrm>
            <a:off x="20256392" y="4036740"/>
            <a:ext cx="4136597" cy="7828154"/>
          </a:xfrm>
          <a:prstGeom prst="rect">
            <a:avLst/>
          </a:prstGeom>
          <a:effectLst/>
        </p:spPr>
        <p:txBody>
          <a:bodyPr>
            <a:normAutofit/>
          </a:bodyPr>
          <a:lstStyle>
            <a:lvl1pPr marL="0" indent="0">
              <a:buNone/>
              <a:defRPr sz="26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12" name="Picture Placeholder 13"/>
          <p:cNvSpPr>
            <a:spLocks noGrp="1"/>
          </p:cNvSpPr>
          <p:nvPr>
            <p:ph type="pic" sz="quarter" idx="22"/>
          </p:nvPr>
        </p:nvSpPr>
        <p:spPr>
          <a:xfrm>
            <a:off x="11319509" y="4036740"/>
            <a:ext cx="4136597" cy="7828154"/>
          </a:xfrm>
          <a:prstGeom prst="rect">
            <a:avLst/>
          </a:prstGeom>
          <a:effectLst/>
        </p:spPr>
        <p:txBody>
          <a:bodyPr>
            <a:normAutofit/>
          </a:bodyPr>
          <a:lstStyle>
            <a:lvl1pPr marL="0" indent="0">
              <a:buNone/>
              <a:defRPr sz="26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174795366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ission">
    <p:spTree>
      <p:nvGrpSpPr>
        <p:cNvPr id="1" name=""/>
        <p:cNvGrpSpPr/>
        <p:nvPr/>
      </p:nvGrpSpPr>
      <p:grpSpPr>
        <a:xfrm>
          <a:off x="0" y="0"/>
          <a:ext cx="0" cy="0"/>
          <a:chOff x="0" y="0"/>
          <a:chExt cx="0" cy="0"/>
        </a:xfrm>
      </p:grpSpPr>
      <p:sp>
        <p:nvSpPr>
          <p:cNvPr id="8" name="Picture Placeholder 13"/>
          <p:cNvSpPr>
            <a:spLocks noGrp="1"/>
          </p:cNvSpPr>
          <p:nvPr>
            <p:ph type="pic" sz="quarter" idx="16"/>
          </p:nvPr>
        </p:nvSpPr>
        <p:spPr>
          <a:xfrm>
            <a:off x="0" y="6623824"/>
            <a:ext cx="12188825" cy="7092176"/>
          </a:xfrm>
          <a:prstGeom prst="rect">
            <a:avLst/>
          </a:prstGeom>
          <a:effectLst/>
        </p:spPr>
        <p:txBody>
          <a:bodyPr>
            <a:normAutofit/>
          </a:bodyPr>
          <a:lstStyle>
            <a:lvl1pPr marL="0" indent="0">
              <a:buNone/>
              <a:defRPr sz="26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6" name="Picture Placeholder 13"/>
          <p:cNvSpPr>
            <a:spLocks noGrp="1"/>
          </p:cNvSpPr>
          <p:nvPr>
            <p:ph type="pic" sz="quarter" idx="17"/>
          </p:nvPr>
        </p:nvSpPr>
        <p:spPr>
          <a:xfrm>
            <a:off x="12188825" y="6623824"/>
            <a:ext cx="12188825" cy="7092176"/>
          </a:xfrm>
          <a:prstGeom prst="rect">
            <a:avLst/>
          </a:prstGeom>
          <a:effectLst/>
        </p:spPr>
        <p:txBody>
          <a:bodyPr>
            <a:normAutofit/>
          </a:bodyPr>
          <a:lstStyle>
            <a:lvl1pPr marL="0" indent="0">
              <a:buNone/>
              <a:defRPr sz="26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7060598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Welcome Message">
    <p:spTree>
      <p:nvGrpSpPr>
        <p:cNvPr id="1" name=""/>
        <p:cNvGrpSpPr/>
        <p:nvPr/>
      </p:nvGrpSpPr>
      <p:grpSpPr>
        <a:xfrm>
          <a:off x="0" y="0"/>
          <a:ext cx="0" cy="0"/>
          <a:chOff x="0" y="0"/>
          <a:chExt cx="0" cy="0"/>
        </a:xfrm>
      </p:grpSpPr>
      <p:sp>
        <p:nvSpPr>
          <p:cNvPr id="5" name="Picture Placeholder 8"/>
          <p:cNvSpPr>
            <a:spLocks noGrp="1"/>
          </p:cNvSpPr>
          <p:nvPr>
            <p:ph type="pic" sz="quarter" idx="18"/>
          </p:nvPr>
        </p:nvSpPr>
        <p:spPr>
          <a:xfrm>
            <a:off x="10372479" y="4043359"/>
            <a:ext cx="3665318" cy="3665318"/>
          </a:xfrm>
          <a:prstGeom prst="ellipse">
            <a:avLst/>
          </a:prstGeom>
          <a:effectLst/>
        </p:spPr>
        <p:txBody>
          <a:bodyPr wrap="square">
            <a:noAutofit/>
          </a:bodyPr>
          <a:lstStyle>
            <a:lvl1pPr marL="0" indent="0">
              <a:buNone/>
              <a:defRPr sz="26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2797187889"/>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4" name="Oval 13"/>
          <p:cNvSpPr/>
          <p:nvPr userDrawn="1"/>
        </p:nvSpPr>
        <p:spPr>
          <a:xfrm rot="5400000">
            <a:off x="22455818" y="535452"/>
            <a:ext cx="658368" cy="658368"/>
          </a:xfrm>
          <a:prstGeom prst="ellipse">
            <a:avLst/>
          </a:prstGeom>
          <a:solidFill>
            <a:srgbClr val="2D47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userDrawn="1"/>
        </p:nvSpPr>
        <p:spPr>
          <a:xfrm>
            <a:off x="22383961" y="535452"/>
            <a:ext cx="877410" cy="553961"/>
          </a:xfrm>
          <a:prstGeom prst="rect">
            <a:avLst/>
          </a:prstGeom>
          <a:noFill/>
        </p:spPr>
        <p:txBody>
          <a:bodyPr wrap="none" lIns="182843" tIns="91422" rIns="182843" bIns="91422" rtlCol="0">
            <a:spAutoFit/>
          </a:bodyPr>
          <a:lstStyle/>
          <a:p>
            <a:pPr algn="ctr"/>
            <a:fld id="{260E2A6B-A809-4840-BF14-8648BC0BDF87}" type="slidenum">
              <a:rPr lang="id-ID" sz="2400" b="1" i="0" smtClean="0">
                <a:solidFill>
                  <a:schemeClr val="bg1"/>
                </a:solidFill>
                <a:latin typeface="Lato" charset="0"/>
                <a:ea typeface="Lato" charset="0"/>
                <a:cs typeface="Lato" charset="0"/>
              </a:rPr>
              <a:pPr algn="ctr"/>
              <a:t>‹#›</a:t>
            </a:fld>
            <a:r>
              <a:rPr lang="id-ID" sz="2400" b="1" i="0" dirty="0">
                <a:solidFill>
                  <a:schemeClr val="tx2"/>
                </a:solidFill>
                <a:latin typeface="Lato" charset="0"/>
                <a:ea typeface="Lato" charset="0"/>
                <a:cs typeface="Lato" charset="0"/>
              </a:rPr>
              <a:t>  </a:t>
            </a:r>
          </a:p>
        </p:txBody>
      </p:sp>
    </p:spTree>
    <p:extLst>
      <p:ext uri="{BB962C8B-B14F-4D97-AF65-F5344CB8AC3E}">
        <p14:creationId xmlns:p14="http://schemas.microsoft.com/office/powerpoint/2010/main" val="1422848046"/>
      </p:ext>
    </p:extLst>
  </p:cSld>
  <p:clrMap bg1="lt1" tx1="dk1" bg2="lt2" tx2="dk2" accent1="accent1" accent2="accent2" accent3="accent3" accent4="accent4" accent5="accent5" accent6="accent6" hlink="hlink" folHlink="folHlink"/>
  <p:sldLayoutIdLst>
    <p:sldLayoutId id="2147483754" r:id="rId1"/>
    <p:sldLayoutId id="2147484041" r:id="rId2"/>
    <p:sldLayoutId id="2147484034" r:id="rId3"/>
    <p:sldLayoutId id="2147484043" r:id="rId4"/>
  </p:sldLayoutIdLst>
  <p:hf hdr="0" ftr="0" dt="0"/>
  <p:txStyles>
    <p:titleStyle>
      <a:lvl1pPr algn="l" defTabSz="1828434" rtl="0" eaLnBrk="1" latinLnBrk="0" hangingPunct="1">
        <a:lnSpc>
          <a:spcPct val="90000"/>
        </a:lnSpc>
        <a:spcBef>
          <a:spcPct val="0"/>
        </a:spcBef>
        <a:buNone/>
        <a:defRPr lang="en-US" sz="6000" kern="1200">
          <a:solidFill>
            <a:schemeClr val="tx1"/>
          </a:solidFill>
          <a:latin typeface="Lato Light" charset="0"/>
          <a:ea typeface="Lato Light" charset="0"/>
          <a:cs typeface="Lato Light" charset="0"/>
        </a:defRPr>
      </a:lvl1pPr>
    </p:titleStyle>
    <p:bodyStyle>
      <a:lvl1pPr marL="457109" indent="-457109" algn="l" defTabSz="1828434" rtl="0" eaLnBrk="1" latinLnBrk="0" hangingPunct="1">
        <a:lnSpc>
          <a:spcPct val="90000"/>
        </a:lnSpc>
        <a:spcBef>
          <a:spcPts val="2000"/>
        </a:spcBef>
        <a:buFont typeface="Arial" panose="020B0604020202020204" pitchFamily="34" charset="0"/>
        <a:buChar char="•"/>
        <a:defRPr lang="en-US" sz="4800" kern="1200" dirty="0" smtClean="0">
          <a:solidFill>
            <a:schemeClr val="tx1"/>
          </a:solidFill>
          <a:effectLst/>
          <a:latin typeface="Lato Light" charset="0"/>
          <a:ea typeface="Lato Light" charset="0"/>
          <a:cs typeface="Lato Light" charset="0"/>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kern="1200" dirty="0" smtClean="0">
          <a:solidFill>
            <a:schemeClr val="tx1"/>
          </a:solidFill>
          <a:effectLst/>
          <a:latin typeface="Lato Light" charset="0"/>
          <a:ea typeface="Lato Light" charset="0"/>
          <a:cs typeface="Lato Light" charset="0"/>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kern="1200" dirty="0" smtClean="0">
          <a:solidFill>
            <a:schemeClr val="tx1"/>
          </a:solidFill>
          <a:effectLst/>
          <a:latin typeface="Lato Light" charset="0"/>
          <a:ea typeface="Lato Light" charset="0"/>
          <a:cs typeface="Lato Light" charset="0"/>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kern="1200" dirty="0" smtClean="0">
          <a:solidFill>
            <a:schemeClr val="tx1"/>
          </a:solidFill>
          <a:effectLst/>
          <a:latin typeface="Lato Light" charset="0"/>
          <a:ea typeface="Lato Light" charset="0"/>
          <a:cs typeface="Lato Light" charset="0"/>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kern="1200" dirty="0">
          <a:solidFill>
            <a:schemeClr val="tx1"/>
          </a:solidFill>
          <a:effectLst/>
          <a:latin typeface="Lato Light" charset="0"/>
          <a:ea typeface="Lato Light" charset="0"/>
          <a:cs typeface="Lato Light"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www.softwaretestinghelp.com/how-to-write-test-plan-document-software-testing-training-day3/"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www.softwaretestinghelp.com/devops-automation/"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Hexagon 7">
            <a:extLst>
              <a:ext uri="{FF2B5EF4-FFF2-40B4-BE49-F238E27FC236}">
                <a16:creationId xmlns:a16="http://schemas.microsoft.com/office/drawing/2014/main" id="{848DBD50-D29C-154E-BC7C-F3512DC27413}"/>
              </a:ext>
            </a:extLst>
          </p:cNvPr>
          <p:cNvSpPr/>
          <p:nvPr/>
        </p:nvSpPr>
        <p:spPr>
          <a:xfrm flipV="1">
            <a:off x="11681337" y="6527185"/>
            <a:ext cx="1611789" cy="1389473"/>
          </a:xfrm>
          <a:prstGeom prst="hexag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a:cxnSpLocks/>
          </p:cNvCxnSpPr>
          <p:nvPr/>
        </p:nvCxnSpPr>
        <p:spPr>
          <a:xfrm>
            <a:off x="7489825" y="9334304"/>
            <a:ext cx="9398000" cy="0"/>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703469" y="4262662"/>
            <a:ext cx="11567522" cy="4708981"/>
          </a:xfrm>
          <a:prstGeom prst="rect">
            <a:avLst/>
          </a:prstGeom>
          <a:noFill/>
        </p:spPr>
        <p:txBody>
          <a:bodyPr wrap="square" rtlCol="0">
            <a:spAutoFit/>
          </a:bodyPr>
          <a:lstStyle/>
          <a:p>
            <a:pPr algn="ctr"/>
            <a:endParaRPr lang="en-US" sz="10000" b="1" spc="800" dirty="0">
              <a:solidFill>
                <a:schemeClr val="tx2"/>
              </a:solidFill>
              <a:latin typeface="Lato Black" charset="0"/>
              <a:ea typeface="Lato Black" charset="0"/>
              <a:cs typeface="Lato Black" charset="0"/>
            </a:endParaRPr>
          </a:p>
          <a:p>
            <a:pPr algn="ctr"/>
            <a:r>
              <a:rPr lang="en-US" sz="10000" b="1" spc="800" dirty="0" err="1">
                <a:solidFill>
                  <a:schemeClr val="tx2"/>
                </a:solidFill>
                <a:latin typeface="Lato Black" charset="0"/>
                <a:ea typeface="Lato Black" charset="0"/>
                <a:cs typeface="Lato Black" charset="0"/>
              </a:rPr>
              <a:t>Devops</a:t>
            </a:r>
            <a:endParaRPr lang="en-US" sz="10000" b="1" spc="800" dirty="0">
              <a:solidFill>
                <a:schemeClr val="tx2"/>
              </a:solidFill>
              <a:latin typeface="Lato Black" charset="0"/>
              <a:ea typeface="Lato Black" charset="0"/>
              <a:cs typeface="Lato Black" charset="0"/>
            </a:endParaRPr>
          </a:p>
          <a:p>
            <a:pPr algn="ctr"/>
            <a:r>
              <a:rPr lang="en-US" sz="10000" b="1" spc="800" dirty="0">
                <a:solidFill>
                  <a:schemeClr val="tx2"/>
                </a:solidFill>
                <a:latin typeface="Lato Black" charset="0"/>
                <a:ea typeface="Lato Black" charset="0"/>
                <a:cs typeface="Lato Black" charset="0"/>
              </a:rPr>
              <a:t>Testing</a:t>
            </a:r>
          </a:p>
        </p:txBody>
      </p:sp>
      <p:cxnSp>
        <p:nvCxnSpPr>
          <p:cNvPr id="17" name="Straight Connector 16">
            <a:extLst>
              <a:ext uri="{FF2B5EF4-FFF2-40B4-BE49-F238E27FC236}">
                <a16:creationId xmlns:a16="http://schemas.microsoft.com/office/drawing/2014/main" id="{57E868CD-3022-7541-B0B9-7FF9CAF7A4E1}"/>
              </a:ext>
            </a:extLst>
          </p:cNvPr>
          <p:cNvCxnSpPr>
            <a:cxnSpLocks/>
          </p:cNvCxnSpPr>
          <p:nvPr/>
        </p:nvCxnSpPr>
        <p:spPr>
          <a:xfrm>
            <a:off x="7489825" y="4635321"/>
            <a:ext cx="9398000" cy="0"/>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B1BD23F-49AB-CA49-A064-42DF2BB2669A}"/>
              </a:ext>
            </a:extLst>
          </p:cNvPr>
          <p:cNvSpPr txBox="1"/>
          <p:nvPr/>
        </p:nvSpPr>
        <p:spPr>
          <a:xfrm>
            <a:off x="9276255" y="10059626"/>
            <a:ext cx="6421951" cy="461665"/>
          </a:xfrm>
          <a:prstGeom prst="rect">
            <a:avLst/>
          </a:prstGeom>
          <a:noFill/>
        </p:spPr>
        <p:txBody>
          <a:bodyPr wrap="none" rtlCol="0" anchor="ctr" anchorCtr="0">
            <a:spAutoFit/>
          </a:bodyPr>
          <a:lstStyle/>
          <a:p>
            <a:pPr algn="ctr"/>
            <a:r>
              <a:rPr lang="en-US" sz="2400" b="1" spc="600" dirty="0">
                <a:solidFill>
                  <a:schemeClr val="tx1">
                    <a:lumMod val="75000"/>
                  </a:schemeClr>
                </a:solidFill>
                <a:latin typeface="Poppins SemiBold" charset="0"/>
                <a:ea typeface="Poppins SemiBold" charset="0"/>
                <a:cs typeface="Poppins SemiBold" charset="0"/>
              </a:rPr>
              <a:t>Web 420 – Presentation 3.2</a:t>
            </a:r>
          </a:p>
        </p:txBody>
      </p:sp>
      <p:sp>
        <p:nvSpPr>
          <p:cNvPr id="2" name="Subtitle 2">
            <a:extLst>
              <a:ext uri="{FF2B5EF4-FFF2-40B4-BE49-F238E27FC236}">
                <a16:creationId xmlns:a16="http://schemas.microsoft.com/office/drawing/2014/main" id="{35A04974-B4D7-4587-BCA7-3B53D69C4FA1}"/>
              </a:ext>
            </a:extLst>
          </p:cNvPr>
          <p:cNvSpPr txBox="1">
            <a:spLocks/>
          </p:cNvSpPr>
          <p:nvPr/>
        </p:nvSpPr>
        <p:spPr>
          <a:xfrm>
            <a:off x="20693963" y="12464545"/>
            <a:ext cx="12241207" cy="732575"/>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40"/>
              </a:lnSpc>
            </a:pPr>
            <a:r>
              <a:rPr lang="en-US" dirty="0">
                <a:solidFill>
                  <a:schemeClr val="tx1"/>
                </a:solidFill>
                <a:latin typeface="Poppins Light" charset="0"/>
                <a:ea typeface="Poppins Light" charset="0"/>
                <a:cs typeface="Poppins Light" charset="0"/>
              </a:rPr>
              <a:t>Wendy Leon </a:t>
            </a:r>
          </a:p>
        </p:txBody>
      </p:sp>
    </p:spTree>
    <p:extLst>
      <p:ext uri="{BB962C8B-B14F-4D97-AF65-F5344CB8AC3E}">
        <p14:creationId xmlns:p14="http://schemas.microsoft.com/office/powerpoint/2010/main" val="3963181478"/>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ubtitle 2"/>
          <p:cNvSpPr txBox="1">
            <a:spLocks/>
          </p:cNvSpPr>
          <p:nvPr/>
        </p:nvSpPr>
        <p:spPr>
          <a:xfrm>
            <a:off x="4334997" y="4805097"/>
            <a:ext cx="16880269" cy="5722659"/>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40"/>
              </a:lnSpc>
            </a:pPr>
            <a:r>
              <a:rPr lang="en-US" sz="3600" dirty="0">
                <a:solidFill>
                  <a:schemeClr val="accent4"/>
                </a:solidFill>
                <a:latin typeface="Tahoma" panose="020B0604030504040204" pitchFamily="34" charset="0"/>
                <a:ea typeface="Tahoma" panose="020B0604030504040204" pitchFamily="34" charset="0"/>
                <a:cs typeface="Tahoma" panose="020B0604030504040204" pitchFamily="34" charset="0"/>
              </a:rPr>
              <a:t>A Unit test should test single unit of code and not code integration.</a:t>
            </a:r>
          </a:p>
          <a:p>
            <a:pPr algn="just">
              <a:lnSpc>
                <a:spcPts val="4040"/>
              </a:lnSpc>
            </a:pPr>
            <a:endParaRPr lang="en-US" sz="3600" dirty="0">
              <a:solidFill>
                <a:schemeClr val="accent4"/>
              </a:solidFill>
              <a:latin typeface="Tahoma" panose="020B0604030504040204" pitchFamily="34" charset="0"/>
              <a:ea typeface="Tahoma" panose="020B0604030504040204" pitchFamily="34" charset="0"/>
              <a:cs typeface="Tahoma" panose="020B0604030504040204" pitchFamily="34" charset="0"/>
            </a:endParaRPr>
          </a:p>
          <a:p>
            <a:pPr algn="just">
              <a:lnSpc>
                <a:spcPts val="4040"/>
              </a:lnSpc>
            </a:pPr>
            <a:r>
              <a:rPr lang="en-US" sz="3600" dirty="0">
                <a:solidFill>
                  <a:schemeClr val="accent4"/>
                </a:solidFill>
                <a:latin typeface="Tahoma" panose="020B0604030504040204" pitchFamily="34" charset="0"/>
                <a:ea typeface="Tahoma" panose="020B0604030504040204" pitchFamily="34" charset="0"/>
                <a:cs typeface="Tahoma" panose="020B0604030504040204" pitchFamily="34" charset="0"/>
              </a:rPr>
              <a:t>Small Unit tests with clear naming so easy to write and maintain.</a:t>
            </a:r>
          </a:p>
          <a:p>
            <a:pPr algn="just">
              <a:lnSpc>
                <a:spcPts val="4040"/>
              </a:lnSpc>
            </a:pPr>
            <a:endParaRPr lang="en-US" sz="3600" dirty="0">
              <a:solidFill>
                <a:schemeClr val="accent4"/>
              </a:solidFill>
              <a:latin typeface="Tahoma" panose="020B0604030504040204" pitchFamily="34" charset="0"/>
              <a:ea typeface="Tahoma" panose="020B0604030504040204" pitchFamily="34" charset="0"/>
              <a:cs typeface="Tahoma" panose="020B0604030504040204" pitchFamily="34" charset="0"/>
            </a:endParaRPr>
          </a:p>
          <a:p>
            <a:pPr algn="just">
              <a:lnSpc>
                <a:spcPts val="4040"/>
              </a:lnSpc>
            </a:pPr>
            <a:r>
              <a:rPr lang="en-US" sz="3600" dirty="0">
                <a:solidFill>
                  <a:schemeClr val="accent4"/>
                </a:solidFill>
                <a:latin typeface="Tahoma" panose="020B0604030504040204" pitchFamily="34" charset="0"/>
                <a:ea typeface="Tahoma" panose="020B0604030504040204" pitchFamily="34" charset="0"/>
                <a:cs typeface="Tahoma" panose="020B0604030504040204" pitchFamily="34" charset="0"/>
              </a:rPr>
              <a:t>Changing other parts of the software should not affect the Unit.</a:t>
            </a:r>
          </a:p>
          <a:p>
            <a:pPr algn="just">
              <a:lnSpc>
                <a:spcPts val="4040"/>
              </a:lnSpc>
            </a:pPr>
            <a:endParaRPr lang="en-US" sz="3600" dirty="0">
              <a:solidFill>
                <a:schemeClr val="accent4"/>
              </a:solidFill>
              <a:latin typeface="Tahoma" panose="020B0604030504040204" pitchFamily="34" charset="0"/>
              <a:ea typeface="Tahoma" panose="020B0604030504040204" pitchFamily="34" charset="0"/>
              <a:cs typeface="Tahoma" panose="020B0604030504040204" pitchFamily="34" charset="0"/>
            </a:endParaRPr>
          </a:p>
          <a:p>
            <a:pPr algn="just">
              <a:lnSpc>
                <a:spcPts val="4040"/>
              </a:lnSpc>
            </a:pPr>
            <a:r>
              <a:rPr lang="en-US" sz="3600" dirty="0">
                <a:solidFill>
                  <a:schemeClr val="accent4"/>
                </a:solidFill>
                <a:latin typeface="Tahoma" panose="020B0604030504040204" pitchFamily="34" charset="0"/>
                <a:ea typeface="Tahoma" panose="020B0604030504040204" pitchFamily="34" charset="0"/>
                <a:cs typeface="Tahoma" panose="020B0604030504040204" pitchFamily="34" charset="0"/>
              </a:rPr>
              <a:t>It should run quickly</a:t>
            </a:r>
          </a:p>
          <a:p>
            <a:pPr algn="just">
              <a:lnSpc>
                <a:spcPts val="4040"/>
              </a:lnSpc>
            </a:pPr>
            <a:endParaRPr lang="en-US" sz="3600" dirty="0">
              <a:solidFill>
                <a:schemeClr val="accent4"/>
              </a:solidFill>
              <a:latin typeface="Tahoma" panose="020B0604030504040204" pitchFamily="34" charset="0"/>
              <a:ea typeface="Tahoma" panose="020B0604030504040204" pitchFamily="34" charset="0"/>
              <a:cs typeface="Tahoma" panose="020B0604030504040204" pitchFamily="34" charset="0"/>
            </a:endParaRPr>
          </a:p>
          <a:p>
            <a:pPr algn="just">
              <a:lnSpc>
                <a:spcPts val="4040"/>
              </a:lnSpc>
            </a:pPr>
            <a:r>
              <a:rPr lang="en-US" sz="3600" dirty="0">
                <a:solidFill>
                  <a:schemeClr val="accent4"/>
                </a:solidFill>
                <a:latin typeface="Tahoma" panose="020B0604030504040204" pitchFamily="34" charset="0"/>
                <a:ea typeface="Tahoma" panose="020B0604030504040204" pitchFamily="34" charset="0"/>
                <a:cs typeface="Tahoma" panose="020B0604030504040204" pitchFamily="34" charset="0"/>
              </a:rPr>
              <a:t>A Unit test should be reusable</a:t>
            </a:r>
          </a:p>
        </p:txBody>
      </p:sp>
      <p:cxnSp>
        <p:nvCxnSpPr>
          <p:cNvPr id="10" name="Straight Connector 9"/>
          <p:cNvCxnSpPr/>
          <p:nvPr/>
        </p:nvCxnSpPr>
        <p:spPr>
          <a:xfrm>
            <a:off x="11582209" y="3486763"/>
            <a:ext cx="1192923"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489341" y="2168430"/>
            <a:ext cx="13398968" cy="1169551"/>
          </a:xfrm>
          <a:prstGeom prst="rect">
            <a:avLst/>
          </a:prstGeom>
          <a:noFill/>
        </p:spPr>
        <p:txBody>
          <a:bodyPr wrap="square" rtlCol="0">
            <a:spAutoFit/>
          </a:bodyPr>
          <a:lstStyle/>
          <a:p>
            <a:pPr algn="ctr"/>
            <a:r>
              <a:rPr lang="en-US" sz="7000" b="1" spc="800" dirty="0">
                <a:solidFill>
                  <a:schemeClr val="tx2"/>
                </a:solidFill>
                <a:latin typeface="Lato Black" charset="0"/>
                <a:ea typeface="Lato Black" charset="0"/>
                <a:cs typeface="Lato Black" charset="0"/>
              </a:rPr>
              <a:t>Unit Testing Guidelines</a:t>
            </a:r>
          </a:p>
        </p:txBody>
      </p:sp>
    </p:spTree>
    <p:extLst>
      <p:ext uri="{BB962C8B-B14F-4D97-AF65-F5344CB8AC3E}">
        <p14:creationId xmlns:p14="http://schemas.microsoft.com/office/powerpoint/2010/main" val="3543573084"/>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ubtitle 2"/>
          <p:cNvSpPr txBox="1">
            <a:spLocks/>
          </p:cNvSpPr>
          <p:nvPr/>
        </p:nvSpPr>
        <p:spPr>
          <a:xfrm>
            <a:off x="4334997" y="4805097"/>
            <a:ext cx="16880269" cy="630538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40"/>
              </a:lnSpc>
            </a:pPr>
            <a:r>
              <a:rPr lang="en-US" sz="3600" dirty="0">
                <a:solidFill>
                  <a:schemeClr val="accent4"/>
                </a:solidFill>
                <a:latin typeface="Tahoma" panose="020B0604030504040204" pitchFamily="34" charset="0"/>
                <a:ea typeface="Tahoma" panose="020B0604030504040204" pitchFamily="34" charset="0"/>
                <a:cs typeface="Tahoma" panose="020B0604030504040204" pitchFamily="34" charset="0"/>
              </a:rPr>
              <a:t>The last phase of the software testing process. This is where the customer decides GO / No-Go for the product and is required before leasing products to the market.</a:t>
            </a:r>
          </a:p>
          <a:p>
            <a:pPr algn="just">
              <a:lnSpc>
                <a:spcPts val="4040"/>
              </a:lnSpc>
            </a:pPr>
            <a:endParaRPr lang="en-US" sz="3600" dirty="0">
              <a:solidFill>
                <a:schemeClr val="accent4"/>
              </a:solidFill>
              <a:latin typeface="Tahoma" panose="020B0604030504040204" pitchFamily="34" charset="0"/>
              <a:ea typeface="Tahoma" panose="020B0604030504040204" pitchFamily="34" charset="0"/>
              <a:cs typeface="Tahoma" panose="020B0604030504040204" pitchFamily="34" charset="0"/>
            </a:endParaRPr>
          </a:p>
          <a:p>
            <a:pPr algn="just">
              <a:lnSpc>
                <a:spcPts val="4040"/>
              </a:lnSpc>
            </a:pPr>
            <a:r>
              <a:rPr lang="en-US" sz="3600" dirty="0">
                <a:solidFill>
                  <a:schemeClr val="accent4"/>
                </a:solidFill>
                <a:latin typeface="Tahoma" panose="020B0604030504040204" pitchFamily="34" charset="0"/>
                <a:ea typeface="Tahoma" panose="020B0604030504040204" pitchFamily="34" charset="0"/>
                <a:cs typeface="Tahoma" panose="020B0604030504040204" pitchFamily="34" charset="0"/>
              </a:rPr>
              <a:t>After the system testing process is completed and signed off by the testing team, the entire product / application is handed to the customers to test acceptability. It should flawlessly meet both critical and business requirements.</a:t>
            </a:r>
          </a:p>
          <a:p>
            <a:pPr algn="just">
              <a:lnSpc>
                <a:spcPts val="4040"/>
              </a:lnSpc>
            </a:pPr>
            <a:endParaRPr lang="en-US" sz="3600" dirty="0">
              <a:solidFill>
                <a:schemeClr val="accent4"/>
              </a:solidFill>
              <a:latin typeface="Tahoma" panose="020B0604030504040204" pitchFamily="34" charset="0"/>
              <a:ea typeface="Tahoma" panose="020B0604030504040204" pitchFamily="34" charset="0"/>
              <a:cs typeface="Tahoma" panose="020B0604030504040204" pitchFamily="34" charset="0"/>
            </a:endParaRPr>
          </a:p>
          <a:p>
            <a:pPr algn="just">
              <a:lnSpc>
                <a:spcPts val="4040"/>
              </a:lnSpc>
            </a:pPr>
            <a:r>
              <a:rPr lang="en-US" sz="3600" dirty="0">
                <a:solidFill>
                  <a:schemeClr val="accent4"/>
                </a:solidFill>
                <a:latin typeface="Tahoma" panose="020B0604030504040204" pitchFamily="34" charset="0"/>
                <a:ea typeface="Tahoma" panose="020B0604030504040204" pitchFamily="34" charset="0"/>
                <a:cs typeface="Tahoma" panose="020B0604030504040204" pitchFamily="34" charset="0"/>
              </a:rPr>
              <a:t>The production-like environment will be used as the testing environment for accepting testing (frequently termed as staging, pre-prod, fail over, UAT environment)</a:t>
            </a:r>
          </a:p>
        </p:txBody>
      </p:sp>
      <p:cxnSp>
        <p:nvCxnSpPr>
          <p:cNvPr id="10" name="Straight Connector 9"/>
          <p:cNvCxnSpPr/>
          <p:nvPr/>
        </p:nvCxnSpPr>
        <p:spPr>
          <a:xfrm>
            <a:off x="11582209" y="3486763"/>
            <a:ext cx="1192923"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489341" y="2168430"/>
            <a:ext cx="13398968" cy="1169551"/>
          </a:xfrm>
          <a:prstGeom prst="rect">
            <a:avLst/>
          </a:prstGeom>
          <a:noFill/>
        </p:spPr>
        <p:txBody>
          <a:bodyPr wrap="square" rtlCol="0">
            <a:spAutoFit/>
          </a:bodyPr>
          <a:lstStyle/>
          <a:p>
            <a:pPr algn="ctr"/>
            <a:r>
              <a:rPr lang="en-US" sz="7000" b="1" spc="800" dirty="0">
                <a:solidFill>
                  <a:schemeClr val="tx2"/>
                </a:solidFill>
                <a:latin typeface="Lato Black" charset="0"/>
                <a:ea typeface="Lato Black" charset="0"/>
                <a:cs typeface="Lato Black" charset="0"/>
              </a:rPr>
              <a:t>Acceptance Testing</a:t>
            </a:r>
          </a:p>
        </p:txBody>
      </p:sp>
    </p:spTree>
    <p:extLst>
      <p:ext uri="{BB962C8B-B14F-4D97-AF65-F5344CB8AC3E}">
        <p14:creationId xmlns:p14="http://schemas.microsoft.com/office/powerpoint/2010/main" val="1670598213"/>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ubtitle 2"/>
          <p:cNvSpPr txBox="1">
            <a:spLocks/>
          </p:cNvSpPr>
          <p:nvPr/>
        </p:nvSpPr>
        <p:spPr>
          <a:xfrm>
            <a:off x="3665924" y="11255698"/>
            <a:ext cx="18553996" cy="732575"/>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40"/>
              </a:lnSpc>
            </a:pPr>
            <a:r>
              <a:rPr lang="en-US" sz="3600" dirty="0">
                <a:solidFill>
                  <a:schemeClr val="accent4"/>
                </a:solidFill>
                <a:latin typeface="Tahoma" panose="020B0604030504040204" pitchFamily="34" charset="0"/>
                <a:ea typeface="Tahoma" panose="020B0604030504040204" pitchFamily="34" charset="0"/>
                <a:cs typeface="Tahoma" panose="020B0604030504040204" pitchFamily="34" charset="0"/>
              </a:rPr>
              <a:t>Image taken from https://www.softwaretestinghelp.com/what-is-acceptance-testing/</a:t>
            </a:r>
          </a:p>
        </p:txBody>
      </p:sp>
      <p:cxnSp>
        <p:nvCxnSpPr>
          <p:cNvPr id="10" name="Straight Connector 9"/>
          <p:cNvCxnSpPr/>
          <p:nvPr/>
        </p:nvCxnSpPr>
        <p:spPr>
          <a:xfrm>
            <a:off x="11582209" y="3486763"/>
            <a:ext cx="1192923"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489341" y="2168430"/>
            <a:ext cx="13398968" cy="1169551"/>
          </a:xfrm>
          <a:prstGeom prst="rect">
            <a:avLst/>
          </a:prstGeom>
          <a:noFill/>
        </p:spPr>
        <p:txBody>
          <a:bodyPr wrap="square" rtlCol="0">
            <a:spAutoFit/>
          </a:bodyPr>
          <a:lstStyle/>
          <a:p>
            <a:pPr algn="ctr"/>
            <a:r>
              <a:rPr lang="en-US" sz="7000" b="1" spc="800" dirty="0">
                <a:solidFill>
                  <a:schemeClr val="tx2"/>
                </a:solidFill>
                <a:latin typeface="Lato Black" charset="0"/>
                <a:ea typeface="Lato Black" charset="0"/>
                <a:cs typeface="Lato Black" charset="0"/>
              </a:rPr>
              <a:t>Acceptance Testing</a:t>
            </a:r>
          </a:p>
        </p:txBody>
      </p:sp>
      <p:pic>
        <p:nvPicPr>
          <p:cNvPr id="3074" name="Picture 2">
            <a:extLst>
              <a:ext uri="{FF2B5EF4-FFF2-40B4-BE49-F238E27FC236}">
                <a16:creationId xmlns:a16="http://schemas.microsoft.com/office/drawing/2014/main" id="{5407AE43-40F6-443E-BEFD-DDCAB915D0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5924" y="5127761"/>
            <a:ext cx="18218416" cy="5050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100913"/>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ubtitle 2"/>
          <p:cNvSpPr txBox="1">
            <a:spLocks/>
          </p:cNvSpPr>
          <p:nvPr/>
        </p:nvSpPr>
        <p:spPr>
          <a:xfrm>
            <a:off x="4334997" y="4805097"/>
            <a:ext cx="16880269" cy="458016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buFont typeface="Arial" panose="020B0604020202020204" pitchFamily="34" charset="0"/>
              <a:buChar char="•"/>
            </a:pPr>
            <a:r>
              <a:rPr lang="en-US" sz="3600" dirty="0">
                <a:solidFill>
                  <a:srgbClr val="3A3A3A"/>
                </a:solidFill>
                <a:latin typeface="Tahoma" panose="020B0604030504040204" pitchFamily="34" charset="0"/>
                <a:ea typeface="Tahoma" panose="020B0604030504040204" pitchFamily="34" charset="0"/>
                <a:cs typeface="Tahoma" panose="020B0604030504040204" pitchFamily="34" charset="0"/>
              </a:rPr>
              <a:t>Helps us g</a:t>
            </a:r>
            <a:r>
              <a:rPr lang="en-US" sz="3600" b="0" i="0" dirty="0">
                <a:solidFill>
                  <a:srgbClr val="3A3A3A"/>
                </a:solidFill>
                <a:effectLst/>
                <a:latin typeface="Tahoma" panose="020B0604030504040204" pitchFamily="34" charset="0"/>
                <a:ea typeface="Tahoma" panose="020B0604030504040204" pitchFamily="34" charset="0"/>
                <a:cs typeface="Tahoma" panose="020B0604030504040204" pitchFamily="34" charset="0"/>
              </a:rPr>
              <a:t>ain confidence in the product that is getting released to the market.</a:t>
            </a:r>
          </a:p>
          <a:p>
            <a:pPr algn="l"/>
            <a:endParaRPr lang="en-US" sz="3600" b="0" i="0" dirty="0">
              <a:solidFill>
                <a:srgbClr val="3A3A3A"/>
              </a:solidFill>
              <a:effectLst/>
              <a:latin typeface="Tahoma" panose="020B0604030504040204" pitchFamily="34" charset="0"/>
              <a:ea typeface="Tahoma" panose="020B0604030504040204" pitchFamily="34" charset="0"/>
              <a:cs typeface="Tahoma" panose="020B0604030504040204" pitchFamily="34" charset="0"/>
            </a:endParaRPr>
          </a:p>
          <a:p>
            <a:pPr algn="l">
              <a:buFont typeface="Arial" panose="020B0604020202020204" pitchFamily="34" charset="0"/>
              <a:buChar char="•"/>
            </a:pPr>
            <a:r>
              <a:rPr lang="en-US" sz="3600" dirty="0">
                <a:solidFill>
                  <a:srgbClr val="3A3A3A"/>
                </a:solidFill>
                <a:latin typeface="Tahoma" panose="020B0604030504040204" pitchFamily="34" charset="0"/>
                <a:ea typeface="Tahoma" panose="020B0604030504040204" pitchFamily="34" charset="0"/>
                <a:cs typeface="Tahoma" panose="020B0604030504040204" pitchFamily="34" charset="0"/>
              </a:rPr>
              <a:t>Helps e</a:t>
            </a:r>
            <a:r>
              <a:rPr lang="en-US" sz="3600" b="0" i="0" dirty="0">
                <a:solidFill>
                  <a:srgbClr val="3A3A3A"/>
                </a:solidFill>
                <a:effectLst/>
                <a:latin typeface="Tahoma" panose="020B0604030504040204" pitchFamily="34" charset="0"/>
                <a:ea typeface="Tahoma" panose="020B0604030504040204" pitchFamily="34" charset="0"/>
                <a:cs typeface="Tahoma" panose="020B0604030504040204" pitchFamily="34" charset="0"/>
              </a:rPr>
              <a:t>nsure the product is working in the way it intended to.</a:t>
            </a:r>
          </a:p>
          <a:p>
            <a:pPr algn="l"/>
            <a:endParaRPr lang="en-US" sz="3600" b="0" i="0" dirty="0">
              <a:solidFill>
                <a:srgbClr val="3A3A3A"/>
              </a:solidFill>
              <a:effectLst/>
              <a:latin typeface="Tahoma" panose="020B0604030504040204" pitchFamily="34" charset="0"/>
              <a:ea typeface="Tahoma" panose="020B0604030504040204" pitchFamily="34" charset="0"/>
              <a:cs typeface="Tahoma" panose="020B0604030504040204" pitchFamily="34" charset="0"/>
            </a:endParaRPr>
          </a:p>
          <a:p>
            <a:pPr algn="l">
              <a:buFont typeface="Arial" panose="020B0604020202020204" pitchFamily="34" charset="0"/>
              <a:buChar char="•"/>
            </a:pPr>
            <a:r>
              <a:rPr lang="en-US" sz="3600" dirty="0">
                <a:solidFill>
                  <a:srgbClr val="3A3A3A"/>
                </a:solidFill>
                <a:latin typeface="Tahoma" panose="020B0604030504040204" pitchFamily="34" charset="0"/>
                <a:ea typeface="Tahoma" panose="020B0604030504040204" pitchFamily="34" charset="0"/>
                <a:cs typeface="Tahoma" panose="020B0604030504040204" pitchFamily="34" charset="0"/>
              </a:rPr>
              <a:t>Helps</a:t>
            </a:r>
            <a:r>
              <a:rPr lang="en-US" sz="3600" b="0" i="0" dirty="0">
                <a:solidFill>
                  <a:srgbClr val="3A3A3A"/>
                </a:solidFill>
                <a:effectLst/>
                <a:latin typeface="Tahoma" panose="020B0604030504040204" pitchFamily="34" charset="0"/>
                <a:ea typeface="Tahoma" panose="020B0604030504040204" pitchFamily="34" charset="0"/>
                <a:cs typeface="Tahoma" panose="020B0604030504040204" pitchFamily="34" charset="0"/>
              </a:rPr>
              <a:t> ensure the product matches current market standards and is competitive enough with the similar products in the market.</a:t>
            </a:r>
          </a:p>
        </p:txBody>
      </p:sp>
      <p:cxnSp>
        <p:nvCxnSpPr>
          <p:cNvPr id="10" name="Straight Connector 9"/>
          <p:cNvCxnSpPr/>
          <p:nvPr/>
        </p:nvCxnSpPr>
        <p:spPr>
          <a:xfrm>
            <a:off x="11582209" y="3486763"/>
            <a:ext cx="1192923"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902014" y="2020745"/>
            <a:ext cx="14553312" cy="1169551"/>
          </a:xfrm>
          <a:prstGeom prst="rect">
            <a:avLst/>
          </a:prstGeom>
          <a:noFill/>
        </p:spPr>
        <p:txBody>
          <a:bodyPr wrap="square" rtlCol="0">
            <a:spAutoFit/>
          </a:bodyPr>
          <a:lstStyle/>
          <a:p>
            <a:pPr algn="ctr"/>
            <a:r>
              <a:rPr lang="en-US" sz="7000" b="1" spc="800" dirty="0">
                <a:solidFill>
                  <a:schemeClr val="tx2"/>
                </a:solidFill>
                <a:latin typeface="Lato Black" charset="0"/>
                <a:ea typeface="Lato Black" charset="0"/>
                <a:cs typeface="Lato Black" charset="0"/>
              </a:rPr>
              <a:t>Acceptance Testing Benefits</a:t>
            </a:r>
          </a:p>
        </p:txBody>
      </p:sp>
    </p:spTree>
    <p:extLst>
      <p:ext uri="{BB962C8B-B14F-4D97-AF65-F5344CB8AC3E}">
        <p14:creationId xmlns:p14="http://schemas.microsoft.com/office/powerpoint/2010/main" val="2938659530"/>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ubtitle 2"/>
          <p:cNvSpPr txBox="1">
            <a:spLocks/>
          </p:cNvSpPr>
          <p:nvPr/>
        </p:nvSpPr>
        <p:spPr>
          <a:xfrm>
            <a:off x="4334997" y="4469817"/>
            <a:ext cx="16880269" cy="890135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3600" b="0" i="0" dirty="0">
                <a:solidFill>
                  <a:srgbClr val="3A3A3A"/>
                </a:solidFill>
                <a:effectLst/>
                <a:latin typeface="Tahoma" panose="020B0604030504040204" pitchFamily="34" charset="0"/>
                <a:ea typeface="Tahoma" panose="020B0604030504040204" pitchFamily="34" charset="0"/>
                <a:cs typeface="Tahoma" panose="020B0604030504040204" pitchFamily="34" charset="0"/>
              </a:rPr>
              <a:t>Integration testing is performed to test module / components integration in order to make sure they work as expected.</a:t>
            </a:r>
          </a:p>
          <a:p>
            <a:pPr algn="l"/>
            <a:endParaRPr lang="en-US" sz="3600" dirty="0">
              <a:solidFill>
                <a:srgbClr val="3A3A3A"/>
              </a:solidFill>
              <a:latin typeface="Tahoma" panose="020B0604030504040204" pitchFamily="34" charset="0"/>
              <a:ea typeface="Tahoma" panose="020B0604030504040204" pitchFamily="34" charset="0"/>
              <a:cs typeface="Tahoma" panose="020B0604030504040204" pitchFamily="34" charset="0"/>
            </a:endParaRPr>
          </a:p>
          <a:p>
            <a:pPr algn="l"/>
            <a:r>
              <a:rPr lang="en-US" sz="3600" b="0" i="0" dirty="0">
                <a:solidFill>
                  <a:srgbClr val="3A3A3A"/>
                </a:solidFill>
                <a:effectLst/>
                <a:latin typeface="Tahoma" panose="020B0604030504040204" pitchFamily="34" charset="0"/>
                <a:ea typeface="Tahoma" panose="020B0604030504040204" pitchFamily="34" charset="0"/>
                <a:cs typeface="Tahoma" panose="020B0604030504040204" pitchFamily="34" charset="0"/>
              </a:rPr>
              <a:t>Its main goal to test the interfaces between the units / modules.</a:t>
            </a:r>
          </a:p>
          <a:p>
            <a:pPr algn="l"/>
            <a:endParaRPr lang="en-US" sz="3600" dirty="0">
              <a:solidFill>
                <a:srgbClr val="3A3A3A"/>
              </a:solidFill>
              <a:latin typeface="Tahoma" panose="020B0604030504040204" pitchFamily="34" charset="0"/>
              <a:ea typeface="Tahoma" panose="020B0604030504040204" pitchFamily="34" charset="0"/>
              <a:cs typeface="Tahoma" panose="020B0604030504040204" pitchFamily="34" charset="0"/>
            </a:endParaRPr>
          </a:p>
          <a:p>
            <a:pPr algn="l"/>
            <a:r>
              <a:rPr lang="en-US" sz="3600" b="0" i="0" dirty="0">
                <a:solidFill>
                  <a:srgbClr val="3A3A3A"/>
                </a:solidFill>
                <a:effectLst/>
                <a:latin typeface="Tahoma" panose="020B0604030504040204" pitchFamily="34" charset="0"/>
                <a:ea typeface="Tahoma" panose="020B0604030504040204" pitchFamily="34" charset="0"/>
                <a:cs typeface="Tahoma" panose="020B0604030504040204" pitchFamily="34" charset="0"/>
              </a:rPr>
              <a:t>After the unit tests are </a:t>
            </a:r>
            <a:r>
              <a:rPr lang="en-US" sz="3600" b="0" i="0" dirty="0" err="1">
                <a:solidFill>
                  <a:srgbClr val="3A3A3A"/>
                </a:solidFill>
                <a:effectLst/>
                <a:latin typeface="Tahoma" panose="020B0604030504040204" pitchFamily="34" charset="0"/>
                <a:ea typeface="Tahoma" panose="020B0604030504040204" pitchFamily="34" charset="0"/>
                <a:cs typeface="Tahoma" panose="020B0604030504040204" pitchFamily="34" charset="0"/>
              </a:rPr>
              <a:t>performes</a:t>
            </a:r>
            <a:r>
              <a:rPr lang="en-US" sz="3600" b="0" i="0" dirty="0">
                <a:solidFill>
                  <a:srgbClr val="3A3A3A"/>
                </a:solidFill>
                <a:effectLst/>
                <a:latin typeface="Tahoma" panose="020B0604030504040204" pitchFamily="34" charset="0"/>
                <a:ea typeface="Tahoma" panose="020B0604030504040204" pitchFamily="34" charset="0"/>
                <a:cs typeface="Tahoma" panose="020B0604030504040204" pitchFamily="34" charset="0"/>
              </a:rPr>
              <a:t>, they are integrated one by one until they are all integrated, to check the combinational behavior, and to validate requirements are implemented correctly.</a:t>
            </a:r>
          </a:p>
          <a:p>
            <a:pPr algn="l"/>
            <a:endParaRPr lang="en-US" sz="3600" dirty="0">
              <a:solidFill>
                <a:srgbClr val="3A3A3A"/>
              </a:solidFill>
              <a:latin typeface="Tahoma" panose="020B0604030504040204" pitchFamily="34" charset="0"/>
              <a:ea typeface="Tahoma" panose="020B0604030504040204" pitchFamily="34" charset="0"/>
              <a:cs typeface="Tahoma" panose="020B0604030504040204" pitchFamily="34" charset="0"/>
            </a:endParaRPr>
          </a:p>
          <a:p>
            <a:pPr algn="l"/>
            <a:r>
              <a:rPr lang="en-US" sz="3600" b="0" i="0" dirty="0">
                <a:solidFill>
                  <a:srgbClr val="3A3A3A"/>
                </a:solidFill>
                <a:effectLst/>
                <a:latin typeface="Tahoma" panose="020B0604030504040204" pitchFamily="34" charset="0"/>
                <a:ea typeface="Tahoma" panose="020B0604030504040204" pitchFamily="34" charset="0"/>
                <a:cs typeface="Tahoma" panose="020B0604030504040204" pitchFamily="34" charset="0"/>
              </a:rPr>
              <a:t>We must note that integration testing does not happen at the end of the SDLC, it is performed simultaneously with the development.</a:t>
            </a:r>
          </a:p>
          <a:p>
            <a:pPr algn="l"/>
            <a:endParaRPr lang="en-US" sz="3600" b="0" i="0" dirty="0">
              <a:solidFill>
                <a:srgbClr val="3A3A3A"/>
              </a:solidFill>
              <a:effectLst/>
              <a:latin typeface="Tahoma" panose="020B0604030504040204" pitchFamily="34" charset="0"/>
              <a:ea typeface="Tahoma" panose="020B0604030504040204" pitchFamily="34" charset="0"/>
              <a:cs typeface="Tahoma" panose="020B0604030504040204" pitchFamily="34" charset="0"/>
            </a:endParaRPr>
          </a:p>
        </p:txBody>
      </p:sp>
      <p:cxnSp>
        <p:nvCxnSpPr>
          <p:cNvPr id="10" name="Straight Connector 9"/>
          <p:cNvCxnSpPr/>
          <p:nvPr/>
        </p:nvCxnSpPr>
        <p:spPr>
          <a:xfrm>
            <a:off x="11582209" y="3486763"/>
            <a:ext cx="1192923"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902014" y="2020745"/>
            <a:ext cx="14553312" cy="1169551"/>
          </a:xfrm>
          <a:prstGeom prst="rect">
            <a:avLst/>
          </a:prstGeom>
          <a:noFill/>
        </p:spPr>
        <p:txBody>
          <a:bodyPr wrap="square" rtlCol="0">
            <a:spAutoFit/>
          </a:bodyPr>
          <a:lstStyle/>
          <a:p>
            <a:pPr algn="ctr"/>
            <a:r>
              <a:rPr lang="en-US" sz="7000" b="1" spc="800" dirty="0">
                <a:solidFill>
                  <a:schemeClr val="tx2"/>
                </a:solidFill>
                <a:latin typeface="Lato Black" charset="0"/>
                <a:ea typeface="Lato Black" charset="0"/>
                <a:cs typeface="Lato Black" charset="0"/>
              </a:rPr>
              <a:t>Integration Testing</a:t>
            </a:r>
          </a:p>
        </p:txBody>
      </p:sp>
    </p:spTree>
    <p:extLst>
      <p:ext uri="{BB962C8B-B14F-4D97-AF65-F5344CB8AC3E}">
        <p14:creationId xmlns:p14="http://schemas.microsoft.com/office/powerpoint/2010/main" val="686603031"/>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ubtitle 2"/>
          <p:cNvSpPr txBox="1">
            <a:spLocks/>
          </p:cNvSpPr>
          <p:nvPr/>
        </p:nvSpPr>
        <p:spPr>
          <a:xfrm>
            <a:off x="4334997" y="4469817"/>
            <a:ext cx="16880269" cy="5466563"/>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3600" b="0" i="0" dirty="0">
                <a:solidFill>
                  <a:srgbClr val="3A3A3A"/>
                </a:solidFill>
                <a:effectLst/>
                <a:latin typeface="Tahoma" panose="020B0604030504040204" pitchFamily="34" charset="0"/>
                <a:ea typeface="Tahoma" panose="020B0604030504040204" pitchFamily="34" charset="0"/>
                <a:cs typeface="Tahoma" panose="020B0604030504040204" pitchFamily="34" charset="0"/>
              </a:rPr>
              <a:t>Ensures all integrated components / modules work properly</a:t>
            </a:r>
          </a:p>
          <a:p>
            <a:pPr algn="l"/>
            <a:endParaRPr lang="en-US" sz="3600" dirty="0">
              <a:solidFill>
                <a:srgbClr val="3A3A3A"/>
              </a:solidFill>
              <a:latin typeface="Tahoma" panose="020B0604030504040204" pitchFamily="34" charset="0"/>
              <a:ea typeface="Tahoma" panose="020B0604030504040204" pitchFamily="34" charset="0"/>
              <a:cs typeface="Tahoma" panose="020B0604030504040204" pitchFamily="34" charset="0"/>
            </a:endParaRPr>
          </a:p>
          <a:p>
            <a:pPr algn="l"/>
            <a:r>
              <a:rPr lang="en-US" sz="3600" b="0" i="0" dirty="0">
                <a:solidFill>
                  <a:srgbClr val="3A3A3A"/>
                </a:solidFill>
                <a:effectLst/>
                <a:latin typeface="Tahoma" panose="020B0604030504040204" pitchFamily="34" charset="0"/>
                <a:ea typeface="Tahoma" panose="020B0604030504040204" pitchFamily="34" charset="0"/>
                <a:cs typeface="Tahoma" panose="020B0604030504040204" pitchFamily="34" charset="0"/>
              </a:rPr>
              <a:t>Starts once the modules are ready to be tested. </a:t>
            </a:r>
          </a:p>
          <a:p>
            <a:pPr algn="l"/>
            <a:endParaRPr lang="en-US" sz="3600" dirty="0">
              <a:solidFill>
                <a:srgbClr val="3A3A3A"/>
              </a:solidFill>
              <a:latin typeface="Tahoma" panose="020B0604030504040204" pitchFamily="34" charset="0"/>
              <a:ea typeface="Tahoma" panose="020B0604030504040204" pitchFamily="34" charset="0"/>
              <a:cs typeface="Tahoma" panose="020B0604030504040204" pitchFamily="34" charset="0"/>
            </a:endParaRPr>
          </a:p>
          <a:p>
            <a:pPr algn="l"/>
            <a:r>
              <a:rPr lang="en-US" sz="3600" b="0" i="0" dirty="0">
                <a:solidFill>
                  <a:srgbClr val="3A3A3A"/>
                </a:solidFill>
                <a:effectLst/>
                <a:latin typeface="Tahoma" panose="020B0604030504040204" pitchFamily="34" charset="0"/>
                <a:ea typeface="Tahoma" panose="020B0604030504040204" pitchFamily="34" charset="0"/>
                <a:cs typeface="Tahoma" panose="020B0604030504040204" pitchFamily="34" charset="0"/>
              </a:rPr>
              <a:t>It detects errors related to the interface</a:t>
            </a:r>
          </a:p>
          <a:p>
            <a:pPr algn="l"/>
            <a:endParaRPr lang="en-US" sz="3600" dirty="0">
              <a:solidFill>
                <a:srgbClr val="3A3A3A"/>
              </a:solidFill>
              <a:latin typeface="Tahoma" panose="020B0604030504040204" pitchFamily="34" charset="0"/>
              <a:ea typeface="Tahoma" panose="020B0604030504040204" pitchFamily="34" charset="0"/>
              <a:cs typeface="Tahoma" panose="020B0604030504040204" pitchFamily="34" charset="0"/>
            </a:endParaRPr>
          </a:p>
          <a:p>
            <a:pPr algn="l"/>
            <a:endParaRPr lang="en-US" sz="3600" b="0" i="0" dirty="0">
              <a:solidFill>
                <a:srgbClr val="3A3A3A"/>
              </a:solidFill>
              <a:effectLst/>
              <a:latin typeface="Tahoma" panose="020B0604030504040204" pitchFamily="34" charset="0"/>
              <a:ea typeface="Tahoma" panose="020B0604030504040204" pitchFamily="34" charset="0"/>
              <a:cs typeface="Tahoma" panose="020B0604030504040204" pitchFamily="34" charset="0"/>
            </a:endParaRPr>
          </a:p>
        </p:txBody>
      </p:sp>
      <p:cxnSp>
        <p:nvCxnSpPr>
          <p:cNvPr id="10" name="Straight Connector 9"/>
          <p:cNvCxnSpPr/>
          <p:nvPr/>
        </p:nvCxnSpPr>
        <p:spPr>
          <a:xfrm>
            <a:off x="11582209" y="3486763"/>
            <a:ext cx="1192923"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020727" y="1917125"/>
            <a:ext cx="16315886" cy="1169551"/>
          </a:xfrm>
          <a:prstGeom prst="rect">
            <a:avLst/>
          </a:prstGeom>
          <a:noFill/>
        </p:spPr>
        <p:txBody>
          <a:bodyPr wrap="square" rtlCol="0">
            <a:spAutoFit/>
          </a:bodyPr>
          <a:lstStyle/>
          <a:p>
            <a:pPr algn="ctr"/>
            <a:r>
              <a:rPr lang="en-US" sz="7000" b="1" spc="800" dirty="0">
                <a:solidFill>
                  <a:schemeClr val="tx2"/>
                </a:solidFill>
                <a:latin typeface="Lato Black" charset="0"/>
                <a:ea typeface="Lato Black" charset="0"/>
                <a:cs typeface="Lato Black" charset="0"/>
              </a:rPr>
              <a:t>Integration Testing Advantages</a:t>
            </a:r>
          </a:p>
        </p:txBody>
      </p:sp>
    </p:spTree>
    <p:extLst>
      <p:ext uri="{BB962C8B-B14F-4D97-AF65-F5344CB8AC3E}">
        <p14:creationId xmlns:p14="http://schemas.microsoft.com/office/powerpoint/2010/main" val="991224208"/>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ubtitle 2"/>
          <p:cNvSpPr txBox="1">
            <a:spLocks/>
          </p:cNvSpPr>
          <p:nvPr/>
        </p:nvSpPr>
        <p:spPr>
          <a:xfrm>
            <a:off x="1639570" y="4969985"/>
            <a:ext cx="9942639" cy="5466563"/>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3600" b="0" i="0" dirty="0">
                <a:solidFill>
                  <a:schemeClr val="accent4"/>
                </a:solidFill>
                <a:effectLst/>
                <a:latin typeface="Tahoma" panose="020B0604030504040204" pitchFamily="34" charset="0"/>
                <a:ea typeface="Tahoma" panose="020B0604030504040204" pitchFamily="34" charset="0"/>
                <a:cs typeface="Tahoma" panose="020B0604030504040204" pitchFamily="34" charset="0"/>
              </a:rPr>
              <a:t>Prepare Integration </a:t>
            </a:r>
            <a:r>
              <a:rPr lang="en-US" sz="3600" b="0" i="0" u="none" strike="noStrike" dirty="0">
                <a:solidFill>
                  <a:schemeClr val="accent4"/>
                </a:solidFill>
                <a:effectLst/>
                <a:latin typeface="Tahoma" panose="020B0604030504040204" pitchFamily="34" charset="0"/>
                <a:ea typeface="Tahoma" panose="020B0604030504040204" pitchFamily="34" charset="0"/>
                <a:cs typeface="Tahoma" panose="020B0604030504040204" pitchFamily="34" charset="0"/>
                <a:hlinkClick r:id="rId3">
                  <a:extLst>
                    <a:ext uri="{A12FA001-AC4F-418D-AE19-62706E023703}">
                      <ahyp:hlinkClr xmlns:ahyp="http://schemas.microsoft.com/office/drawing/2018/hyperlinkcolor" val="tx"/>
                    </a:ext>
                  </a:extLst>
                </a:hlinkClick>
              </a:rPr>
              <a:t>Test Plan.</a:t>
            </a:r>
            <a:endParaRPr lang="en-US" sz="3600" b="0" i="0" u="none" strike="noStrike" dirty="0">
              <a:solidFill>
                <a:schemeClr val="accent4"/>
              </a:solidFill>
              <a:effectLst/>
              <a:latin typeface="Tahoma" panose="020B0604030504040204" pitchFamily="34" charset="0"/>
              <a:ea typeface="Tahoma" panose="020B0604030504040204" pitchFamily="34" charset="0"/>
              <a:cs typeface="Tahoma" panose="020B0604030504040204" pitchFamily="34" charset="0"/>
            </a:endParaRPr>
          </a:p>
          <a:p>
            <a:pPr algn="l"/>
            <a:endParaRPr lang="en-US" sz="3600" b="0" i="0" dirty="0">
              <a:solidFill>
                <a:schemeClr val="accent4"/>
              </a:solidFill>
              <a:effectLst/>
              <a:latin typeface="Tahoma" panose="020B0604030504040204" pitchFamily="34" charset="0"/>
              <a:ea typeface="Tahoma" panose="020B0604030504040204" pitchFamily="34" charset="0"/>
              <a:cs typeface="Tahoma" panose="020B0604030504040204" pitchFamily="34" charset="0"/>
            </a:endParaRPr>
          </a:p>
          <a:p>
            <a:pPr algn="l"/>
            <a:r>
              <a:rPr lang="en-US" sz="3600" b="0" i="0" dirty="0">
                <a:solidFill>
                  <a:schemeClr val="accent4"/>
                </a:solidFill>
                <a:effectLst/>
                <a:latin typeface="Tahoma" panose="020B0604030504040204" pitchFamily="34" charset="0"/>
                <a:ea typeface="Tahoma" panose="020B0604030504040204" pitchFamily="34" charset="0"/>
                <a:cs typeface="Tahoma" panose="020B0604030504040204" pitchFamily="34" charset="0"/>
              </a:rPr>
              <a:t>Prepare integration test scenarios &amp; test cases.</a:t>
            </a:r>
          </a:p>
          <a:p>
            <a:pPr algn="l"/>
            <a:endParaRPr lang="en-US" sz="3600" b="0" i="0" dirty="0">
              <a:solidFill>
                <a:schemeClr val="accent4"/>
              </a:solidFill>
              <a:effectLst/>
              <a:latin typeface="Tahoma" panose="020B0604030504040204" pitchFamily="34" charset="0"/>
              <a:ea typeface="Tahoma" panose="020B0604030504040204" pitchFamily="34" charset="0"/>
              <a:cs typeface="Tahoma" panose="020B0604030504040204" pitchFamily="34" charset="0"/>
            </a:endParaRPr>
          </a:p>
          <a:p>
            <a:pPr algn="l"/>
            <a:r>
              <a:rPr lang="en-US" sz="3600" b="0" i="0" dirty="0">
                <a:solidFill>
                  <a:schemeClr val="accent4"/>
                </a:solidFill>
                <a:effectLst/>
                <a:latin typeface="Tahoma" panose="020B0604030504040204" pitchFamily="34" charset="0"/>
                <a:ea typeface="Tahoma" panose="020B0604030504040204" pitchFamily="34" charset="0"/>
                <a:cs typeface="Tahoma" panose="020B0604030504040204" pitchFamily="34" charset="0"/>
              </a:rPr>
              <a:t>Prepare test automation scripts.</a:t>
            </a:r>
          </a:p>
          <a:p>
            <a:pPr algn="l"/>
            <a:endParaRPr lang="en-US" sz="3600" b="0" i="0" dirty="0">
              <a:solidFill>
                <a:schemeClr val="accent4"/>
              </a:solidFill>
              <a:effectLst/>
              <a:latin typeface="Tahoma" panose="020B0604030504040204" pitchFamily="34" charset="0"/>
              <a:ea typeface="Tahoma" panose="020B0604030504040204" pitchFamily="34" charset="0"/>
              <a:cs typeface="Tahoma" panose="020B0604030504040204" pitchFamily="34" charset="0"/>
            </a:endParaRPr>
          </a:p>
          <a:p>
            <a:pPr algn="l"/>
            <a:r>
              <a:rPr lang="en-US" sz="3600" b="0" i="0" dirty="0">
                <a:solidFill>
                  <a:schemeClr val="accent4"/>
                </a:solidFill>
                <a:effectLst/>
                <a:latin typeface="Tahoma" panose="020B0604030504040204" pitchFamily="34" charset="0"/>
                <a:ea typeface="Tahoma" panose="020B0604030504040204" pitchFamily="34" charset="0"/>
                <a:cs typeface="Tahoma" panose="020B0604030504040204" pitchFamily="34" charset="0"/>
              </a:rPr>
              <a:t>Execute test cases.</a:t>
            </a:r>
          </a:p>
        </p:txBody>
      </p:sp>
      <p:cxnSp>
        <p:nvCxnSpPr>
          <p:cNvPr id="10" name="Straight Connector 9"/>
          <p:cNvCxnSpPr/>
          <p:nvPr/>
        </p:nvCxnSpPr>
        <p:spPr>
          <a:xfrm>
            <a:off x="11582209" y="3486763"/>
            <a:ext cx="1192923"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020727" y="1917125"/>
            <a:ext cx="16315886" cy="1169551"/>
          </a:xfrm>
          <a:prstGeom prst="rect">
            <a:avLst/>
          </a:prstGeom>
          <a:noFill/>
        </p:spPr>
        <p:txBody>
          <a:bodyPr wrap="square" rtlCol="0">
            <a:spAutoFit/>
          </a:bodyPr>
          <a:lstStyle/>
          <a:p>
            <a:pPr algn="ctr"/>
            <a:r>
              <a:rPr lang="en-US" sz="7000" b="1" spc="800" dirty="0">
                <a:solidFill>
                  <a:schemeClr val="tx2"/>
                </a:solidFill>
                <a:latin typeface="Lato Black" charset="0"/>
                <a:ea typeface="Lato Black" charset="0"/>
                <a:cs typeface="Lato Black" charset="0"/>
              </a:rPr>
              <a:t>Integration Testing Steps</a:t>
            </a:r>
          </a:p>
        </p:txBody>
      </p:sp>
      <p:sp>
        <p:nvSpPr>
          <p:cNvPr id="5" name="Subtitle 2">
            <a:extLst>
              <a:ext uri="{FF2B5EF4-FFF2-40B4-BE49-F238E27FC236}">
                <a16:creationId xmlns:a16="http://schemas.microsoft.com/office/drawing/2014/main" id="{AD7DE45E-87D4-4063-A063-434482B8C33B}"/>
              </a:ext>
            </a:extLst>
          </p:cNvPr>
          <p:cNvSpPr txBox="1">
            <a:spLocks/>
          </p:cNvSpPr>
          <p:nvPr/>
        </p:nvSpPr>
        <p:spPr>
          <a:xfrm>
            <a:off x="12775132" y="4969985"/>
            <a:ext cx="9962948" cy="458016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3600" b="0" i="0" dirty="0">
                <a:solidFill>
                  <a:schemeClr val="accent4"/>
                </a:solidFill>
                <a:effectLst/>
                <a:latin typeface="Tahoma" panose="020B0604030504040204" pitchFamily="34" charset="0"/>
                <a:ea typeface="Tahoma" panose="020B0604030504040204" pitchFamily="34" charset="0"/>
                <a:cs typeface="Tahoma" panose="020B0604030504040204" pitchFamily="34" charset="0"/>
              </a:rPr>
              <a:t>Report the defects.</a:t>
            </a:r>
          </a:p>
          <a:p>
            <a:pPr algn="l"/>
            <a:endParaRPr lang="en-US" sz="3600" b="0" i="0" dirty="0">
              <a:solidFill>
                <a:schemeClr val="accent4"/>
              </a:solidFill>
              <a:effectLst/>
              <a:latin typeface="Tahoma" panose="020B0604030504040204" pitchFamily="34" charset="0"/>
              <a:ea typeface="Tahoma" panose="020B0604030504040204" pitchFamily="34" charset="0"/>
              <a:cs typeface="Tahoma" panose="020B0604030504040204" pitchFamily="34" charset="0"/>
            </a:endParaRPr>
          </a:p>
          <a:p>
            <a:pPr algn="l"/>
            <a:r>
              <a:rPr lang="en-US" sz="3600" b="0" i="0" dirty="0">
                <a:solidFill>
                  <a:schemeClr val="accent4"/>
                </a:solidFill>
                <a:effectLst/>
                <a:latin typeface="Tahoma" panose="020B0604030504040204" pitchFamily="34" charset="0"/>
                <a:ea typeface="Tahoma" panose="020B0604030504040204" pitchFamily="34" charset="0"/>
                <a:cs typeface="Tahoma" panose="020B0604030504040204" pitchFamily="34" charset="0"/>
              </a:rPr>
              <a:t>Track and re-test the defects.</a:t>
            </a:r>
          </a:p>
          <a:p>
            <a:pPr algn="l"/>
            <a:endParaRPr lang="en-US" sz="3600" b="0" i="0" dirty="0">
              <a:solidFill>
                <a:schemeClr val="accent4"/>
              </a:solidFill>
              <a:effectLst/>
              <a:latin typeface="Tahoma" panose="020B0604030504040204" pitchFamily="34" charset="0"/>
              <a:ea typeface="Tahoma" panose="020B0604030504040204" pitchFamily="34" charset="0"/>
              <a:cs typeface="Tahoma" panose="020B0604030504040204" pitchFamily="34" charset="0"/>
            </a:endParaRPr>
          </a:p>
          <a:p>
            <a:pPr algn="l"/>
            <a:r>
              <a:rPr lang="en-US" sz="3600" b="0" i="0" dirty="0">
                <a:solidFill>
                  <a:schemeClr val="accent4"/>
                </a:solidFill>
                <a:effectLst/>
                <a:latin typeface="Tahoma" panose="020B0604030504040204" pitchFamily="34" charset="0"/>
                <a:ea typeface="Tahoma" panose="020B0604030504040204" pitchFamily="34" charset="0"/>
                <a:cs typeface="Tahoma" panose="020B0604030504040204" pitchFamily="34" charset="0"/>
              </a:rPr>
              <a:t>Re-testing &amp; testing goes on until integration testing is complete.</a:t>
            </a:r>
          </a:p>
        </p:txBody>
      </p:sp>
    </p:spTree>
    <p:extLst>
      <p:ext uri="{BB962C8B-B14F-4D97-AF65-F5344CB8AC3E}">
        <p14:creationId xmlns:p14="http://schemas.microsoft.com/office/powerpoint/2010/main" val="2475096256"/>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11582209" y="2814674"/>
            <a:ext cx="1192923"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284041" y="1425790"/>
            <a:ext cx="5809603" cy="1169551"/>
          </a:xfrm>
          <a:prstGeom prst="rect">
            <a:avLst/>
          </a:prstGeom>
          <a:noFill/>
        </p:spPr>
        <p:txBody>
          <a:bodyPr wrap="none" rtlCol="0">
            <a:spAutoFit/>
          </a:bodyPr>
          <a:lstStyle/>
          <a:p>
            <a:pPr algn="ctr"/>
            <a:r>
              <a:rPr lang="en-US" sz="7000" b="1" spc="800" dirty="0">
                <a:solidFill>
                  <a:schemeClr val="tx2"/>
                </a:solidFill>
                <a:latin typeface="Lato Black" charset="0"/>
                <a:ea typeface="Lato Black" charset="0"/>
                <a:cs typeface="Lato Black" charset="0"/>
              </a:rPr>
              <a:t>References</a:t>
            </a:r>
          </a:p>
        </p:txBody>
      </p:sp>
      <p:sp>
        <p:nvSpPr>
          <p:cNvPr id="8" name="TextBox 7">
            <a:extLst>
              <a:ext uri="{FF2B5EF4-FFF2-40B4-BE49-F238E27FC236}">
                <a16:creationId xmlns:a16="http://schemas.microsoft.com/office/drawing/2014/main" id="{E823E863-C381-41D1-971C-BDF68A5B10E8}"/>
              </a:ext>
            </a:extLst>
          </p:cNvPr>
          <p:cNvSpPr txBox="1"/>
          <p:nvPr/>
        </p:nvSpPr>
        <p:spPr>
          <a:xfrm>
            <a:off x="883920" y="3617783"/>
            <a:ext cx="22616160" cy="11172289"/>
          </a:xfrm>
          <a:prstGeom prst="rect">
            <a:avLst/>
          </a:prstGeom>
          <a:noFill/>
        </p:spPr>
        <p:txBody>
          <a:bodyPr wrap="square">
            <a:spAutoFit/>
          </a:bodyPr>
          <a:lstStyle/>
          <a:p>
            <a:pPr marL="342900" indent="-342900">
              <a:buFont typeface="Arial" panose="020B0604020202020204" pitchFamily="34" charset="0"/>
              <a:buChar char="•"/>
            </a:pPr>
            <a:r>
              <a:rPr lang="en-US" dirty="0">
                <a:effectLst/>
                <a:latin typeface="Tahoma" panose="020B0604030504040204" pitchFamily="34" charset="0"/>
                <a:ea typeface="Tahoma" panose="020B0604030504040204" pitchFamily="34" charset="0"/>
                <a:cs typeface="Tahoma" panose="020B0604030504040204" pitchFamily="34" charset="0"/>
              </a:rPr>
              <a:t>DevOps Automation: How is Automation Applied in DevOps Practice. (2020, November 13). Retrieved January 14, 2021, from https://www.softwaretestinghelp.com/devops-automation/</a:t>
            </a:r>
          </a:p>
          <a:p>
            <a:pPr marL="342900" indent="-342900">
              <a:buFont typeface="Arial" panose="020B0604020202020204" pitchFamily="34" charset="0"/>
              <a:buChar char="•"/>
            </a:pPr>
            <a:endParaRPr lang="en-US" dirty="0">
              <a:latin typeface="Tahoma" panose="020B0604030504040204" pitchFamily="34" charset="0"/>
              <a:ea typeface="Tahoma" panose="020B0604030504040204" pitchFamily="34" charset="0"/>
              <a:cs typeface="Tahoma" panose="020B0604030504040204" pitchFamily="34" charset="0"/>
              <a:hlinkClick r:id="rId3"/>
            </a:endParaRPr>
          </a:p>
          <a:p>
            <a:pPr marL="342900" indent="-342900">
              <a:buFont typeface="Arial" panose="020B0604020202020204" pitchFamily="34" charset="0"/>
              <a:buChar char="•"/>
            </a:pPr>
            <a:r>
              <a:rPr lang="en-US" dirty="0">
                <a:effectLst/>
                <a:latin typeface="Tahoma" panose="020B0604030504040204" pitchFamily="34" charset="0"/>
                <a:ea typeface="Tahoma" panose="020B0604030504040204" pitchFamily="34" charset="0"/>
                <a:cs typeface="Tahoma" panose="020B0604030504040204" pitchFamily="34" charset="0"/>
              </a:rPr>
              <a:t>Jagtap, D., Kumar, R., Founder, V., </a:t>
            </a:r>
            <a:r>
              <a:rPr lang="en-US" dirty="0" err="1">
                <a:effectLst/>
                <a:latin typeface="Tahoma" panose="020B0604030504040204" pitchFamily="34" charset="0"/>
                <a:ea typeface="Tahoma" panose="020B0604030504040204" pitchFamily="34" charset="0"/>
                <a:cs typeface="Tahoma" panose="020B0604030504040204" pitchFamily="34" charset="0"/>
              </a:rPr>
              <a:t>Kaczanowski</a:t>
            </a:r>
            <a:r>
              <a:rPr lang="en-US" dirty="0">
                <a:effectLst/>
                <a:latin typeface="Tahoma" panose="020B0604030504040204" pitchFamily="34" charset="0"/>
                <a:ea typeface="Tahoma" panose="020B0604030504040204" pitchFamily="34" charset="0"/>
                <a:cs typeface="Tahoma" panose="020B0604030504040204" pitchFamily="34" charset="0"/>
              </a:rPr>
              <a:t>, T., Mamata, </a:t>
            </a:r>
            <a:r>
              <a:rPr lang="en-US" dirty="0" err="1">
                <a:effectLst/>
                <a:latin typeface="Tahoma" panose="020B0604030504040204" pitchFamily="34" charset="0"/>
                <a:ea typeface="Tahoma" panose="020B0604030504040204" pitchFamily="34" charset="0"/>
                <a:cs typeface="Tahoma" panose="020B0604030504040204" pitchFamily="34" charset="0"/>
              </a:rPr>
              <a:t>Malli</a:t>
            </a:r>
            <a:r>
              <a:rPr lang="en-US" dirty="0">
                <a:effectLst/>
                <a:latin typeface="Tahoma" panose="020B0604030504040204" pitchFamily="34" charset="0"/>
                <a:ea typeface="Tahoma" panose="020B0604030504040204" pitchFamily="34" charset="0"/>
                <a:cs typeface="Tahoma" panose="020B0604030504040204" pitchFamily="34" charset="0"/>
              </a:rPr>
              <a:t>, . . . Lawrence, S. (2020, November 13). Keys to Successful Unit Testing. Retrieved January 14, 2021, from https://www.softwaretestinghelp.com/unit-testing/</a:t>
            </a:r>
          </a:p>
          <a:p>
            <a:pPr marL="342900" indent="-342900">
              <a:buFont typeface="Arial" panose="020B0604020202020204" pitchFamily="34" charset="0"/>
              <a:buChar char="•"/>
            </a:pPr>
            <a:endParaRPr lang="en-US" dirty="0">
              <a:latin typeface="Tahoma" panose="020B0604030504040204" pitchFamily="34" charset="0"/>
              <a:ea typeface="Tahoma" panose="020B0604030504040204" pitchFamily="34" charset="0"/>
              <a:cs typeface="Tahoma" panose="020B0604030504040204" pitchFamily="34" charset="0"/>
              <a:hlinkClick r:id="rId3"/>
            </a:endParaRPr>
          </a:p>
          <a:p>
            <a:pPr marL="342900" indent="-342900">
              <a:buFont typeface="Arial" panose="020B0604020202020204" pitchFamily="34" charset="0"/>
              <a:buChar char="•"/>
            </a:pPr>
            <a:r>
              <a:rPr lang="en-US" dirty="0">
                <a:effectLst/>
                <a:latin typeface="Tahoma" panose="020B0604030504040204" pitchFamily="34" charset="0"/>
                <a:ea typeface="Tahoma" panose="020B0604030504040204" pitchFamily="34" charset="0"/>
                <a:cs typeface="Tahoma" panose="020B0604030504040204" pitchFamily="34" charset="0"/>
              </a:rPr>
              <a:t>Krishna, Gopi, Luck, C., Anthony, Dinesh, </a:t>
            </a:r>
            <a:r>
              <a:rPr lang="en-US" dirty="0" err="1">
                <a:effectLst/>
                <a:latin typeface="Tahoma" panose="020B0604030504040204" pitchFamily="34" charset="0"/>
                <a:ea typeface="Tahoma" panose="020B0604030504040204" pitchFamily="34" charset="0"/>
                <a:cs typeface="Tahoma" panose="020B0604030504040204" pitchFamily="34" charset="0"/>
              </a:rPr>
              <a:t>Burcu</a:t>
            </a:r>
            <a:r>
              <a:rPr lang="en-US" dirty="0">
                <a:effectLst/>
                <a:latin typeface="Tahoma" panose="020B0604030504040204" pitchFamily="34" charset="0"/>
                <a:ea typeface="Tahoma" panose="020B0604030504040204" pitchFamily="34" charset="0"/>
                <a:cs typeface="Tahoma" panose="020B0604030504040204" pitchFamily="34" charset="0"/>
              </a:rPr>
              <a:t>, . . . </a:t>
            </a:r>
            <a:r>
              <a:rPr lang="en-US" dirty="0" err="1">
                <a:effectLst/>
                <a:latin typeface="Tahoma" panose="020B0604030504040204" pitchFamily="34" charset="0"/>
                <a:ea typeface="Tahoma" panose="020B0604030504040204" pitchFamily="34" charset="0"/>
                <a:cs typeface="Tahoma" panose="020B0604030504040204" pitchFamily="34" charset="0"/>
              </a:rPr>
              <a:t>Sarath</a:t>
            </a:r>
            <a:r>
              <a:rPr lang="en-US" dirty="0">
                <a:effectLst/>
                <a:latin typeface="Tahoma" panose="020B0604030504040204" pitchFamily="34" charset="0"/>
                <a:ea typeface="Tahoma" panose="020B0604030504040204" pitchFamily="34" charset="0"/>
                <a:cs typeface="Tahoma" panose="020B0604030504040204" pitchFamily="34" charset="0"/>
              </a:rPr>
              <a:t>. (2020, November 13). What is Integration Testing (Tutorial with Integration Testing Example). Retrieved January 14, 2021, from https://www.softwaretestinghelp.com/what-is-integration-testing/</a:t>
            </a:r>
          </a:p>
          <a:p>
            <a:pPr marL="342900" indent="-342900">
              <a:buFont typeface="Arial" panose="020B0604020202020204" pitchFamily="34" charset="0"/>
              <a:buChar char="•"/>
            </a:pPr>
            <a:endParaRPr lang="en-US"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en-US" dirty="0">
                <a:effectLst/>
                <a:latin typeface="Tahoma" panose="020B0604030504040204" pitchFamily="34" charset="0"/>
                <a:ea typeface="Tahoma" panose="020B0604030504040204" pitchFamily="34" charset="0"/>
                <a:cs typeface="Tahoma" panose="020B0604030504040204" pitchFamily="34" charset="0"/>
              </a:rPr>
              <a:t>Integration Testing in an Enterprise DevOps Environment. (2020, November 12). Retrieved January 14, 2021, from https://www.plutora.com/blog/integration-testing-enterprise-devops</a:t>
            </a:r>
          </a:p>
          <a:p>
            <a:pPr marL="342900" indent="-342900">
              <a:buFont typeface="Arial" panose="020B0604020202020204" pitchFamily="34" charset="0"/>
              <a:buChar char="•"/>
            </a:pPr>
            <a:endParaRPr lang="en-US"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endParaRPr lang="en-US"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endParaRPr lang="en-US"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endParaRPr lang="en-US"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endParaRPr lang="en-US"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endParaRPr lang="en-US"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5293474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ubtitle 2"/>
          <p:cNvSpPr txBox="1">
            <a:spLocks/>
          </p:cNvSpPr>
          <p:nvPr/>
        </p:nvSpPr>
        <p:spPr>
          <a:xfrm>
            <a:off x="4334997" y="4805097"/>
            <a:ext cx="16880269" cy="7552903"/>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40"/>
              </a:lnSpc>
            </a:pPr>
            <a:r>
              <a:rPr lang="en-US" sz="3600" dirty="0">
                <a:solidFill>
                  <a:schemeClr val="accent4"/>
                </a:solidFill>
                <a:latin typeface="Tahoma" panose="020B0604030504040204" pitchFamily="34" charset="0"/>
                <a:ea typeface="Tahoma" panose="020B0604030504040204" pitchFamily="34" charset="0"/>
                <a:cs typeface="Tahoma" panose="020B0604030504040204" pitchFamily="34" charset="0"/>
              </a:rPr>
              <a:t>Automation is one of the key principles of DevOps. DevOps seeks to automate the entire Software Development Lifecyle.</a:t>
            </a:r>
          </a:p>
          <a:p>
            <a:pPr algn="just">
              <a:lnSpc>
                <a:spcPts val="4040"/>
              </a:lnSpc>
            </a:pPr>
            <a:endParaRPr lang="en-US" sz="3600" dirty="0">
              <a:solidFill>
                <a:schemeClr val="accent4"/>
              </a:solidFill>
              <a:latin typeface="Tahoma" panose="020B0604030504040204" pitchFamily="34" charset="0"/>
              <a:ea typeface="Tahoma" panose="020B0604030504040204" pitchFamily="34" charset="0"/>
              <a:cs typeface="Tahoma" panose="020B0604030504040204" pitchFamily="34" charset="0"/>
            </a:endParaRPr>
          </a:p>
          <a:p>
            <a:pPr algn="just">
              <a:lnSpc>
                <a:spcPts val="4040"/>
              </a:lnSpc>
            </a:pPr>
            <a:r>
              <a:rPr lang="en-US" sz="3600" dirty="0">
                <a:solidFill>
                  <a:schemeClr val="accent4"/>
                </a:solidFill>
                <a:latin typeface="Tahoma" panose="020B0604030504040204" pitchFamily="34" charset="0"/>
                <a:ea typeface="Tahoma" panose="020B0604030504040204" pitchFamily="34" charset="0"/>
                <a:cs typeface="Tahoma" panose="020B0604030504040204" pitchFamily="34" charset="0"/>
              </a:rPr>
              <a:t>Automation speeds up infrastructure configuration and software deployment. The result is greater accuracy, consistency, reliability and more deliveries per day across different platforms.</a:t>
            </a:r>
          </a:p>
          <a:p>
            <a:pPr algn="just">
              <a:lnSpc>
                <a:spcPts val="4040"/>
              </a:lnSpc>
            </a:pPr>
            <a:endParaRPr lang="en-US" sz="3600" dirty="0">
              <a:solidFill>
                <a:schemeClr val="accent4"/>
              </a:solidFill>
              <a:latin typeface="Tahoma" panose="020B0604030504040204" pitchFamily="34" charset="0"/>
              <a:ea typeface="Tahoma" panose="020B0604030504040204" pitchFamily="34" charset="0"/>
              <a:cs typeface="Tahoma" panose="020B0604030504040204" pitchFamily="34" charset="0"/>
            </a:endParaRPr>
          </a:p>
          <a:p>
            <a:pPr algn="just">
              <a:lnSpc>
                <a:spcPts val="4040"/>
              </a:lnSpc>
            </a:pPr>
            <a:r>
              <a:rPr lang="en-US" sz="3600" dirty="0">
                <a:solidFill>
                  <a:schemeClr val="accent4"/>
                </a:solidFill>
                <a:latin typeface="Tahoma" panose="020B0604030504040204" pitchFamily="34" charset="0"/>
                <a:ea typeface="Tahoma" panose="020B0604030504040204" pitchFamily="34" charset="0"/>
                <a:cs typeface="Tahoma" panose="020B0604030504040204" pitchFamily="34" charset="0"/>
              </a:rPr>
              <a:t>Manual configuration is always error-prone. Automation reduces human error and saves time. It enables every activity of development and operation whichever is automatable, repeatable, whichever </a:t>
            </a:r>
            <a:r>
              <a:rPr lang="en-US" sz="3600" dirty="0" err="1">
                <a:solidFill>
                  <a:schemeClr val="accent4"/>
                </a:solidFill>
                <a:latin typeface="Tahoma" panose="020B0604030504040204" pitchFamily="34" charset="0"/>
                <a:ea typeface="Tahoma" panose="020B0604030504040204" pitchFamily="34" charset="0"/>
                <a:cs typeface="Tahoma" panose="020B0604030504040204" pitchFamily="34" charset="0"/>
              </a:rPr>
              <a:t>nees</a:t>
            </a:r>
            <a:r>
              <a:rPr lang="en-US" sz="3600" dirty="0">
                <a:solidFill>
                  <a:schemeClr val="accent4"/>
                </a:solidFill>
                <a:latin typeface="Tahoma" panose="020B0604030504040204" pitchFamily="34" charset="0"/>
                <a:ea typeface="Tahoma" panose="020B0604030504040204" pitchFamily="34" charset="0"/>
                <a:cs typeface="Tahoma" panose="020B0604030504040204" pitchFamily="34" charset="0"/>
              </a:rPr>
              <a:t> accuracy, and takes a long time to be automated, </a:t>
            </a:r>
          </a:p>
          <a:p>
            <a:pPr algn="just">
              <a:lnSpc>
                <a:spcPts val="4040"/>
              </a:lnSpc>
            </a:pPr>
            <a:endParaRPr lang="en-US" sz="3600" dirty="0">
              <a:solidFill>
                <a:schemeClr val="accent4"/>
              </a:solidFill>
              <a:latin typeface="Tahoma" panose="020B0604030504040204" pitchFamily="34" charset="0"/>
              <a:ea typeface="Tahoma" panose="020B0604030504040204" pitchFamily="34" charset="0"/>
              <a:cs typeface="Tahoma" panose="020B0604030504040204" pitchFamily="34" charset="0"/>
            </a:endParaRPr>
          </a:p>
          <a:p>
            <a:pPr algn="just">
              <a:lnSpc>
                <a:spcPts val="4040"/>
              </a:lnSpc>
            </a:pPr>
            <a:endParaRPr lang="en-US" sz="3600" dirty="0">
              <a:solidFill>
                <a:schemeClr val="accent4"/>
              </a:solidFill>
              <a:latin typeface="Tahoma" panose="020B0604030504040204" pitchFamily="34" charset="0"/>
              <a:ea typeface="Tahoma" panose="020B0604030504040204" pitchFamily="34" charset="0"/>
              <a:cs typeface="Tahoma" panose="020B0604030504040204" pitchFamily="34" charset="0"/>
            </a:endParaRPr>
          </a:p>
        </p:txBody>
      </p:sp>
      <p:cxnSp>
        <p:nvCxnSpPr>
          <p:cNvPr id="10" name="Straight Connector 9"/>
          <p:cNvCxnSpPr/>
          <p:nvPr/>
        </p:nvCxnSpPr>
        <p:spPr>
          <a:xfrm>
            <a:off x="11582209" y="3486763"/>
            <a:ext cx="1192923"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564011" y="2168430"/>
            <a:ext cx="9249648" cy="1169551"/>
          </a:xfrm>
          <a:prstGeom prst="rect">
            <a:avLst/>
          </a:prstGeom>
          <a:noFill/>
        </p:spPr>
        <p:txBody>
          <a:bodyPr wrap="none" rtlCol="0">
            <a:spAutoFit/>
          </a:bodyPr>
          <a:lstStyle/>
          <a:p>
            <a:pPr algn="ctr"/>
            <a:r>
              <a:rPr lang="en-US" sz="7000" b="1" spc="800" dirty="0">
                <a:solidFill>
                  <a:schemeClr val="tx2"/>
                </a:solidFill>
                <a:latin typeface="Lato Black" charset="0"/>
                <a:ea typeface="Lato Black" charset="0"/>
                <a:cs typeface="Lato Black" charset="0"/>
              </a:rPr>
              <a:t>Why Automation?</a:t>
            </a:r>
          </a:p>
        </p:txBody>
      </p:sp>
    </p:spTree>
    <p:extLst>
      <p:ext uri="{BB962C8B-B14F-4D97-AF65-F5344CB8AC3E}">
        <p14:creationId xmlns:p14="http://schemas.microsoft.com/office/powerpoint/2010/main" val="12792293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ubtitle 2"/>
          <p:cNvSpPr txBox="1">
            <a:spLocks/>
          </p:cNvSpPr>
          <p:nvPr/>
        </p:nvSpPr>
        <p:spPr>
          <a:xfrm>
            <a:off x="4334997" y="4805097"/>
            <a:ext cx="16880269" cy="3629778"/>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40"/>
              </a:lnSpc>
            </a:pPr>
            <a:r>
              <a:rPr lang="en-US" sz="3600" dirty="0">
                <a:solidFill>
                  <a:schemeClr val="accent4"/>
                </a:solidFill>
                <a:latin typeface="Tahoma" panose="020B0604030504040204" pitchFamily="34" charset="0"/>
                <a:ea typeface="Tahoma" panose="020B0604030504040204" pitchFamily="34" charset="0"/>
                <a:cs typeface="Tahoma" panose="020B0604030504040204" pitchFamily="34" charset="0"/>
              </a:rPr>
              <a:t>Automation removes manual errors, dependency on an individual, performs faster, and achieves accuracy, consistency and reliability. The result is high-quality delivery, frequent and faster releases.</a:t>
            </a:r>
          </a:p>
          <a:p>
            <a:pPr algn="just">
              <a:lnSpc>
                <a:spcPts val="4040"/>
              </a:lnSpc>
            </a:pPr>
            <a:endParaRPr lang="en-US" sz="3600" dirty="0">
              <a:solidFill>
                <a:schemeClr val="accent4"/>
              </a:solidFill>
              <a:latin typeface="Tahoma" panose="020B0604030504040204" pitchFamily="34" charset="0"/>
              <a:ea typeface="Tahoma" panose="020B0604030504040204" pitchFamily="34" charset="0"/>
              <a:cs typeface="Tahoma" panose="020B0604030504040204" pitchFamily="34" charset="0"/>
            </a:endParaRPr>
          </a:p>
          <a:p>
            <a:pPr algn="just">
              <a:lnSpc>
                <a:spcPts val="4040"/>
              </a:lnSpc>
            </a:pPr>
            <a:endParaRPr lang="en-US" sz="3600" dirty="0">
              <a:solidFill>
                <a:schemeClr val="accent4"/>
              </a:solidFill>
              <a:latin typeface="Tahoma" panose="020B0604030504040204" pitchFamily="34" charset="0"/>
              <a:ea typeface="Tahoma" panose="020B0604030504040204" pitchFamily="34" charset="0"/>
              <a:cs typeface="Tahoma" panose="020B0604030504040204" pitchFamily="34" charset="0"/>
            </a:endParaRPr>
          </a:p>
          <a:p>
            <a:pPr algn="just">
              <a:lnSpc>
                <a:spcPts val="4040"/>
              </a:lnSpc>
            </a:pPr>
            <a:endParaRPr lang="en-US" sz="3600" dirty="0">
              <a:solidFill>
                <a:schemeClr val="accent4"/>
              </a:solidFill>
              <a:latin typeface="Tahoma" panose="020B0604030504040204" pitchFamily="34" charset="0"/>
              <a:ea typeface="Tahoma" panose="020B0604030504040204" pitchFamily="34" charset="0"/>
              <a:cs typeface="Tahoma" panose="020B0604030504040204" pitchFamily="34" charset="0"/>
            </a:endParaRPr>
          </a:p>
        </p:txBody>
      </p:sp>
      <p:cxnSp>
        <p:nvCxnSpPr>
          <p:cNvPr id="10" name="Straight Connector 9"/>
          <p:cNvCxnSpPr/>
          <p:nvPr/>
        </p:nvCxnSpPr>
        <p:spPr>
          <a:xfrm>
            <a:off x="11582209" y="3486763"/>
            <a:ext cx="1192923"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762242" y="2168430"/>
            <a:ext cx="12853199" cy="1169551"/>
          </a:xfrm>
          <a:prstGeom prst="rect">
            <a:avLst/>
          </a:prstGeom>
          <a:noFill/>
        </p:spPr>
        <p:txBody>
          <a:bodyPr wrap="none" rtlCol="0">
            <a:spAutoFit/>
          </a:bodyPr>
          <a:lstStyle/>
          <a:p>
            <a:pPr algn="ctr"/>
            <a:r>
              <a:rPr lang="en-US" sz="7000" b="1" spc="800" dirty="0">
                <a:solidFill>
                  <a:schemeClr val="tx2"/>
                </a:solidFill>
                <a:latin typeface="Tahoma" panose="020B0604030504040204" pitchFamily="34" charset="0"/>
                <a:ea typeface="Tahoma" panose="020B0604030504040204" pitchFamily="34" charset="0"/>
                <a:cs typeface="Tahoma" panose="020B0604030504040204" pitchFamily="34" charset="0"/>
              </a:rPr>
              <a:t>Benefits of Automation</a:t>
            </a:r>
          </a:p>
        </p:txBody>
      </p:sp>
      <p:sp>
        <p:nvSpPr>
          <p:cNvPr id="5" name="Subtitle 2">
            <a:extLst>
              <a:ext uri="{FF2B5EF4-FFF2-40B4-BE49-F238E27FC236}">
                <a16:creationId xmlns:a16="http://schemas.microsoft.com/office/drawing/2014/main" id="{6061FB56-59EA-46C3-8D85-96C82DD648A8}"/>
              </a:ext>
            </a:extLst>
          </p:cNvPr>
          <p:cNvSpPr txBox="1">
            <a:spLocks/>
          </p:cNvSpPr>
          <p:nvPr/>
        </p:nvSpPr>
        <p:spPr>
          <a:xfrm>
            <a:off x="4334998" y="7217226"/>
            <a:ext cx="7584860" cy="5082484"/>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buFont typeface="Arial" panose="020B0604020202020204" pitchFamily="34" charset="0"/>
              <a:buChar char="•"/>
            </a:pPr>
            <a:r>
              <a:rPr lang="en-US" sz="3600" b="0" i="0" dirty="0">
                <a:solidFill>
                  <a:srgbClr val="3A3A3A"/>
                </a:solidFill>
                <a:effectLst/>
                <a:latin typeface="Tahoma" panose="020B0604030504040204" pitchFamily="34" charset="0"/>
                <a:ea typeface="Tahoma" panose="020B0604030504040204" pitchFamily="34" charset="0"/>
                <a:cs typeface="Tahoma" panose="020B0604030504040204" pitchFamily="34" charset="0"/>
              </a:rPr>
              <a:t>Removes manual errors</a:t>
            </a:r>
          </a:p>
          <a:p>
            <a:pPr algn="l">
              <a:buFont typeface="Arial" panose="020B0604020202020204" pitchFamily="34" charset="0"/>
              <a:buChar char="•"/>
            </a:pPr>
            <a:r>
              <a:rPr lang="en-US" sz="3600" b="0" i="0" dirty="0">
                <a:solidFill>
                  <a:srgbClr val="3A3A3A"/>
                </a:solidFill>
                <a:effectLst/>
                <a:latin typeface="Tahoma" panose="020B0604030504040204" pitchFamily="34" charset="0"/>
                <a:ea typeface="Tahoma" panose="020B0604030504040204" pitchFamily="34" charset="0"/>
                <a:cs typeface="Tahoma" panose="020B0604030504040204" pitchFamily="34" charset="0"/>
              </a:rPr>
              <a:t>Team members are empowered</a:t>
            </a:r>
          </a:p>
          <a:p>
            <a:pPr algn="l">
              <a:buFont typeface="Arial" panose="020B0604020202020204" pitchFamily="34" charset="0"/>
              <a:buChar char="•"/>
            </a:pPr>
            <a:r>
              <a:rPr lang="en-US" sz="3600" b="0" i="0" dirty="0">
                <a:solidFill>
                  <a:srgbClr val="3A3A3A"/>
                </a:solidFill>
                <a:effectLst/>
                <a:latin typeface="Tahoma" panose="020B0604030504040204" pitchFamily="34" charset="0"/>
                <a:ea typeface="Tahoma" panose="020B0604030504040204" pitchFamily="34" charset="0"/>
                <a:cs typeface="Tahoma" panose="020B0604030504040204" pitchFamily="34" charset="0"/>
              </a:rPr>
              <a:t>Dependency removed</a:t>
            </a:r>
          </a:p>
          <a:p>
            <a:pPr algn="l">
              <a:buFont typeface="Arial" panose="020B0604020202020204" pitchFamily="34" charset="0"/>
              <a:buChar char="•"/>
            </a:pPr>
            <a:r>
              <a:rPr lang="en-US" sz="3600" b="0" i="0" dirty="0">
                <a:solidFill>
                  <a:srgbClr val="3A3A3A"/>
                </a:solidFill>
                <a:effectLst/>
                <a:latin typeface="Tahoma" panose="020B0604030504040204" pitchFamily="34" charset="0"/>
                <a:ea typeface="Tahoma" panose="020B0604030504040204" pitchFamily="34" charset="0"/>
                <a:cs typeface="Tahoma" panose="020B0604030504040204" pitchFamily="34" charset="0"/>
              </a:rPr>
              <a:t>Latency removed</a:t>
            </a:r>
          </a:p>
          <a:p>
            <a:pPr algn="just">
              <a:lnSpc>
                <a:spcPts val="4040"/>
              </a:lnSpc>
            </a:pPr>
            <a:endParaRPr lang="en-US" sz="36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algn="just">
              <a:lnSpc>
                <a:spcPts val="4040"/>
              </a:lnSpc>
            </a:pPr>
            <a:endParaRPr lang="en-US" sz="36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algn="just">
              <a:lnSpc>
                <a:spcPts val="4040"/>
              </a:lnSpc>
            </a:pPr>
            <a:endParaRPr lang="en-US" sz="3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 name="Subtitle 2">
            <a:extLst>
              <a:ext uri="{FF2B5EF4-FFF2-40B4-BE49-F238E27FC236}">
                <a16:creationId xmlns:a16="http://schemas.microsoft.com/office/drawing/2014/main" id="{E40A0F23-BCBF-414F-9A76-58131CA9F7F1}"/>
              </a:ext>
            </a:extLst>
          </p:cNvPr>
          <p:cNvSpPr txBox="1">
            <a:spLocks/>
          </p:cNvSpPr>
          <p:nvPr/>
        </p:nvSpPr>
        <p:spPr>
          <a:xfrm>
            <a:off x="12775131" y="7206340"/>
            <a:ext cx="7584860" cy="3834963"/>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buFont typeface="Arial" panose="020B0604020202020204" pitchFamily="34" charset="0"/>
              <a:buChar char="•"/>
            </a:pPr>
            <a:r>
              <a:rPr lang="en-US" sz="3600" b="0" i="0" dirty="0">
                <a:solidFill>
                  <a:srgbClr val="3A3A3A"/>
                </a:solidFill>
                <a:effectLst/>
                <a:latin typeface="Tahoma" panose="020B0604030504040204" pitchFamily="34" charset="0"/>
                <a:ea typeface="Tahoma" panose="020B0604030504040204" pitchFamily="34" charset="0"/>
                <a:cs typeface="Tahoma" panose="020B0604030504040204" pitchFamily="34" charset="0"/>
              </a:rPr>
              <a:t>Increases no of deliveries</a:t>
            </a:r>
          </a:p>
          <a:p>
            <a:pPr algn="l">
              <a:buFont typeface="Arial" panose="020B0604020202020204" pitchFamily="34" charset="0"/>
              <a:buChar char="•"/>
            </a:pPr>
            <a:r>
              <a:rPr lang="en-US" sz="3600" b="0" i="0" dirty="0">
                <a:solidFill>
                  <a:srgbClr val="3A3A3A"/>
                </a:solidFill>
                <a:effectLst/>
                <a:latin typeface="Tahoma" panose="020B0604030504040204" pitchFamily="34" charset="0"/>
                <a:ea typeface="Tahoma" panose="020B0604030504040204" pitchFamily="34" charset="0"/>
                <a:cs typeface="Tahoma" panose="020B0604030504040204" pitchFamily="34" charset="0"/>
              </a:rPr>
              <a:t>Reduces the lead time</a:t>
            </a:r>
          </a:p>
          <a:p>
            <a:pPr algn="l">
              <a:buFont typeface="Arial" panose="020B0604020202020204" pitchFamily="34" charset="0"/>
              <a:buChar char="•"/>
            </a:pPr>
            <a:r>
              <a:rPr lang="en-US" sz="3600" b="0" i="0" dirty="0">
                <a:solidFill>
                  <a:srgbClr val="3A3A3A"/>
                </a:solidFill>
                <a:effectLst/>
                <a:latin typeface="Tahoma" panose="020B0604030504040204" pitchFamily="34" charset="0"/>
                <a:ea typeface="Tahoma" panose="020B0604030504040204" pitchFamily="34" charset="0"/>
                <a:cs typeface="Tahoma" panose="020B0604030504040204" pitchFamily="34" charset="0"/>
              </a:rPr>
              <a:t>Increases frequency of releases</a:t>
            </a:r>
          </a:p>
          <a:p>
            <a:pPr algn="l">
              <a:buFont typeface="Arial" panose="020B0604020202020204" pitchFamily="34" charset="0"/>
              <a:buChar char="•"/>
            </a:pPr>
            <a:r>
              <a:rPr lang="en-US" sz="3600" b="0" i="0" dirty="0">
                <a:solidFill>
                  <a:srgbClr val="3A3A3A"/>
                </a:solidFill>
                <a:effectLst/>
                <a:latin typeface="Tahoma" panose="020B0604030504040204" pitchFamily="34" charset="0"/>
                <a:ea typeface="Tahoma" panose="020B0604030504040204" pitchFamily="34" charset="0"/>
                <a:cs typeface="Tahoma" panose="020B0604030504040204" pitchFamily="34" charset="0"/>
              </a:rPr>
              <a:t>Provides faster feedback</a:t>
            </a:r>
          </a:p>
          <a:p>
            <a:pPr algn="just">
              <a:lnSpc>
                <a:spcPts val="4040"/>
              </a:lnSpc>
            </a:pPr>
            <a:endParaRPr lang="en-US" sz="3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06541859"/>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ubtitle 2"/>
          <p:cNvSpPr txBox="1">
            <a:spLocks/>
          </p:cNvSpPr>
          <p:nvPr/>
        </p:nvSpPr>
        <p:spPr>
          <a:xfrm>
            <a:off x="4334997" y="4805097"/>
            <a:ext cx="16880269" cy="7552903"/>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40"/>
              </a:lnSpc>
            </a:pPr>
            <a:r>
              <a:rPr lang="en-US" sz="3600" dirty="0">
                <a:solidFill>
                  <a:schemeClr val="accent4"/>
                </a:solidFill>
                <a:latin typeface="Tahoma" panose="020B0604030504040204" pitchFamily="34" charset="0"/>
                <a:ea typeface="Tahoma" panose="020B0604030504040204" pitchFamily="34" charset="0"/>
                <a:cs typeface="Tahoma" panose="020B0604030504040204" pitchFamily="34" charset="0"/>
              </a:rPr>
              <a:t>Automation is one of the key principles of DevOps. DevOps seeks to automate the entire Software Development Lifecyle.</a:t>
            </a:r>
          </a:p>
          <a:p>
            <a:pPr algn="just">
              <a:lnSpc>
                <a:spcPts val="4040"/>
              </a:lnSpc>
            </a:pPr>
            <a:endParaRPr lang="en-US" sz="3600" dirty="0">
              <a:solidFill>
                <a:schemeClr val="accent4"/>
              </a:solidFill>
              <a:latin typeface="Tahoma" panose="020B0604030504040204" pitchFamily="34" charset="0"/>
              <a:ea typeface="Tahoma" panose="020B0604030504040204" pitchFamily="34" charset="0"/>
              <a:cs typeface="Tahoma" panose="020B0604030504040204" pitchFamily="34" charset="0"/>
            </a:endParaRPr>
          </a:p>
          <a:p>
            <a:pPr algn="just">
              <a:lnSpc>
                <a:spcPts val="4040"/>
              </a:lnSpc>
            </a:pPr>
            <a:r>
              <a:rPr lang="en-US" sz="3600" dirty="0">
                <a:solidFill>
                  <a:schemeClr val="accent4"/>
                </a:solidFill>
                <a:latin typeface="Tahoma" panose="020B0604030504040204" pitchFamily="34" charset="0"/>
                <a:ea typeface="Tahoma" panose="020B0604030504040204" pitchFamily="34" charset="0"/>
                <a:cs typeface="Tahoma" panose="020B0604030504040204" pitchFamily="34" charset="0"/>
              </a:rPr>
              <a:t>Automation speeds up infrastructure configuration and software deployment. The result is greater accuracy, consistency, reliability and more deliveries per day across different platforms.</a:t>
            </a:r>
          </a:p>
          <a:p>
            <a:pPr algn="just">
              <a:lnSpc>
                <a:spcPts val="4040"/>
              </a:lnSpc>
            </a:pPr>
            <a:endParaRPr lang="en-US" sz="3600" dirty="0">
              <a:solidFill>
                <a:schemeClr val="accent4"/>
              </a:solidFill>
              <a:latin typeface="Tahoma" panose="020B0604030504040204" pitchFamily="34" charset="0"/>
              <a:ea typeface="Tahoma" panose="020B0604030504040204" pitchFamily="34" charset="0"/>
              <a:cs typeface="Tahoma" panose="020B0604030504040204" pitchFamily="34" charset="0"/>
            </a:endParaRPr>
          </a:p>
          <a:p>
            <a:pPr algn="just">
              <a:lnSpc>
                <a:spcPts val="4040"/>
              </a:lnSpc>
            </a:pPr>
            <a:r>
              <a:rPr lang="en-US" sz="3600" dirty="0">
                <a:solidFill>
                  <a:schemeClr val="accent4"/>
                </a:solidFill>
                <a:latin typeface="Tahoma" panose="020B0604030504040204" pitchFamily="34" charset="0"/>
                <a:ea typeface="Tahoma" panose="020B0604030504040204" pitchFamily="34" charset="0"/>
                <a:cs typeface="Tahoma" panose="020B0604030504040204" pitchFamily="34" charset="0"/>
              </a:rPr>
              <a:t>Manual configuration is always error-prone. Automation reduces human error and saves time. It enables every activity of development and operation whichever is automatable, repeatable, whichever </a:t>
            </a:r>
            <a:r>
              <a:rPr lang="en-US" sz="3600" dirty="0" err="1">
                <a:solidFill>
                  <a:schemeClr val="accent4"/>
                </a:solidFill>
                <a:latin typeface="Tahoma" panose="020B0604030504040204" pitchFamily="34" charset="0"/>
                <a:ea typeface="Tahoma" panose="020B0604030504040204" pitchFamily="34" charset="0"/>
                <a:cs typeface="Tahoma" panose="020B0604030504040204" pitchFamily="34" charset="0"/>
              </a:rPr>
              <a:t>nees</a:t>
            </a:r>
            <a:r>
              <a:rPr lang="en-US" sz="3600" dirty="0">
                <a:solidFill>
                  <a:schemeClr val="accent4"/>
                </a:solidFill>
                <a:latin typeface="Tahoma" panose="020B0604030504040204" pitchFamily="34" charset="0"/>
                <a:ea typeface="Tahoma" panose="020B0604030504040204" pitchFamily="34" charset="0"/>
                <a:cs typeface="Tahoma" panose="020B0604030504040204" pitchFamily="34" charset="0"/>
              </a:rPr>
              <a:t> accuracy, and takes a long time to be automated, </a:t>
            </a:r>
          </a:p>
          <a:p>
            <a:pPr algn="just">
              <a:lnSpc>
                <a:spcPts val="4040"/>
              </a:lnSpc>
            </a:pPr>
            <a:endParaRPr lang="en-US" sz="3600" dirty="0">
              <a:solidFill>
                <a:schemeClr val="accent4"/>
              </a:solidFill>
              <a:latin typeface="Tahoma" panose="020B0604030504040204" pitchFamily="34" charset="0"/>
              <a:ea typeface="Tahoma" panose="020B0604030504040204" pitchFamily="34" charset="0"/>
              <a:cs typeface="Tahoma" panose="020B0604030504040204" pitchFamily="34" charset="0"/>
            </a:endParaRPr>
          </a:p>
          <a:p>
            <a:pPr algn="just">
              <a:lnSpc>
                <a:spcPts val="4040"/>
              </a:lnSpc>
            </a:pPr>
            <a:endParaRPr lang="en-US" sz="3600" dirty="0">
              <a:solidFill>
                <a:schemeClr val="accent4"/>
              </a:solidFill>
              <a:latin typeface="Tahoma" panose="020B0604030504040204" pitchFamily="34" charset="0"/>
              <a:ea typeface="Tahoma" panose="020B0604030504040204" pitchFamily="34" charset="0"/>
              <a:cs typeface="Tahoma" panose="020B0604030504040204" pitchFamily="34" charset="0"/>
            </a:endParaRPr>
          </a:p>
        </p:txBody>
      </p:sp>
      <p:cxnSp>
        <p:nvCxnSpPr>
          <p:cNvPr id="10" name="Straight Connector 9"/>
          <p:cNvCxnSpPr/>
          <p:nvPr/>
        </p:nvCxnSpPr>
        <p:spPr>
          <a:xfrm>
            <a:off x="11582209" y="3486763"/>
            <a:ext cx="1192923"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564011" y="2168430"/>
            <a:ext cx="9249648" cy="1169551"/>
          </a:xfrm>
          <a:prstGeom prst="rect">
            <a:avLst/>
          </a:prstGeom>
          <a:noFill/>
        </p:spPr>
        <p:txBody>
          <a:bodyPr wrap="none" rtlCol="0">
            <a:spAutoFit/>
          </a:bodyPr>
          <a:lstStyle/>
          <a:p>
            <a:pPr algn="ctr"/>
            <a:r>
              <a:rPr lang="en-US" sz="7000" b="1" spc="800" dirty="0">
                <a:solidFill>
                  <a:schemeClr val="tx2"/>
                </a:solidFill>
                <a:latin typeface="Lato Black" charset="0"/>
                <a:ea typeface="Lato Black" charset="0"/>
                <a:cs typeface="Lato Black" charset="0"/>
              </a:rPr>
              <a:t>Why Automation?</a:t>
            </a:r>
          </a:p>
        </p:txBody>
      </p:sp>
    </p:spTree>
    <p:extLst>
      <p:ext uri="{BB962C8B-B14F-4D97-AF65-F5344CB8AC3E}">
        <p14:creationId xmlns:p14="http://schemas.microsoft.com/office/powerpoint/2010/main" val="2083872224"/>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ubtitle 2"/>
          <p:cNvSpPr txBox="1">
            <a:spLocks/>
          </p:cNvSpPr>
          <p:nvPr/>
        </p:nvSpPr>
        <p:spPr>
          <a:xfrm>
            <a:off x="4334997" y="4805097"/>
            <a:ext cx="16880269" cy="590322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40"/>
              </a:lnSpc>
            </a:pPr>
            <a:r>
              <a:rPr lang="en-US" sz="3600" dirty="0">
                <a:solidFill>
                  <a:schemeClr val="accent4"/>
                </a:solidFill>
                <a:latin typeface="Tahoma" panose="020B0604030504040204" pitchFamily="34" charset="0"/>
                <a:ea typeface="Tahoma" panose="020B0604030504040204" pitchFamily="34" charset="0"/>
                <a:cs typeface="Tahoma" panose="020B0604030504040204" pitchFamily="34" charset="0"/>
              </a:rPr>
              <a:t>The need for testing software before it is released has always been there. However, it is up to each organization to determine what types of testing to do, and how through the testing needs to be. </a:t>
            </a:r>
          </a:p>
          <a:p>
            <a:pPr algn="just">
              <a:lnSpc>
                <a:spcPts val="4040"/>
              </a:lnSpc>
            </a:pPr>
            <a:endParaRPr lang="en-US" sz="3600" dirty="0">
              <a:solidFill>
                <a:schemeClr val="accent4"/>
              </a:solidFill>
              <a:latin typeface="Tahoma" panose="020B0604030504040204" pitchFamily="34" charset="0"/>
              <a:ea typeface="Tahoma" panose="020B0604030504040204" pitchFamily="34" charset="0"/>
              <a:cs typeface="Tahoma" panose="020B0604030504040204" pitchFamily="34" charset="0"/>
            </a:endParaRPr>
          </a:p>
          <a:p>
            <a:pPr algn="just">
              <a:lnSpc>
                <a:spcPts val="4040"/>
              </a:lnSpc>
            </a:pPr>
            <a:r>
              <a:rPr lang="en-US" sz="3600" dirty="0">
                <a:solidFill>
                  <a:schemeClr val="accent4"/>
                </a:solidFill>
                <a:latin typeface="Tahoma" panose="020B0604030504040204" pitchFamily="34" charset="0"/>
                <a:ea typeface="Tahoma" panose="020B0604030504040204" pitchFamily="34" charset="0"/>
                <a:cs typeface="Tahoma" panose="020B0604030504040204" pitchFamily="34" charset="0"/>
              </a:rPr>
              <a:t>Testing methodologies and procedures are carried out by dedicated testers, running the software through a series of tests to expose flaws and weaknesses.</a:t>
            </a:r>
          </a:p>
          <a:p>
            <a:pPr algn="just">
              <a:lnSpc>
                <a:spcPts val="4040"/>
              </a:lnSpc>
            </a:pPr>
            <a:endParaRPr lang="en-US" sz="3600" dirty="0">
              <a:solidFill>
                <a:schemeClr val="accent4"/>
              </a:solidFill>
              <a:latin typeface="Tahoma" panose="020B0604030504040204" pitchFamily="34" charset="0"/>
              <a:ea typeface="Tahoma" panose="020B0604030504040204" pitchFamily="34" charset="0"/>
              <a:cs typeface="Tahoma" panose="020B0604030504040204" pitchFamily="34" charset="0"/>
            </a:endParaRPr>
          </a:p>
          <a:p>
            <a:pPr algn="just">
              <a:lnSpc>
                <a:spcPts val="4040"/>
              </a:lnSpc>
            </a:pPr>
            <a:r>
              <a:rPr lang="en-US" sz="3600" dirty="0">
                <a:solidFill>
                  <a:schemeClr val="accent4"/>
                </a:solidFill>
                <a:latin typeface="Tahoma" panose="020B0604030504040204" pitchFamily="34" charset="0"/>
                <a:ea typeface="Tahoma" panose="020B0604030504040204" pitchFamily="34" charset="0"/>
                <a:cs typeface="Tahoma" panose="020B0604030504040204" pitchFamily="34" charset="0"/>
              </a:rPr>
              <a:t>Testers are however, not the only ones running tests. The responsibility falls on developers, testers, and various types of user groups.</a:t>
            </a:r>
          </a:p>
          <a:p>
            <a:pPr algn="just">
              <a:lnSpc>
                <a:spcPts val="4040"/>
              </a:lnSpc>
            </a:pPr>
            <a:r>
              <a:rPr lang="en-US" sz="3600" dirty="0">
                <a:solidFill>
                  <a:schemeClr val="accent4"/>
                </a:solidFill>
                <a:latin typeface="Tahoma" panose="020B0604030504040204" pitchFamily="34" charset="0"/>
                <a:ea typeface="Tahoma" panose="020B0604030504040204" pitchFamily="34" charset="0"/>
                <a:cs typeface="Tahoma" panose="020B0604030504040204" pitchFamily="34" charset="0"/>
              </a:rPr>
              <a:t> </a:t>
            </a:r>
          </a:p>
        </p:txBody>
      </p:sp>
      <p:cxnSp>
        <p:nvCxnSpPr>
          <p:cNvPr id="10" name="Straight Connector 9"/>
          <p:cNvCxnSpPr/>
          <p:nvPr/>
        </p:nvCxnSpPr>
        <p:spPr>
          <a:xfrm>
            <a:off x="11582209" y="3486763"/>
            <a:ext cx="1192923"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280284" y="2168430"/>
            <a:ext cx="9817111" cy="1169551"/>
          </a:xfrm>
          <a:prstGeom prst="rect">
            <a:avLst/>
          </a:prstGeom>
          <a:noFill/>
        </p:spPr>
        <p:txBody>
          <a:bodyPr wrap="none" rtlCol="0">
            <a:spAutoFit/>
          </a:bodyPr>
          <a:lstStyle/>
          <a:p>
            <a:pPr algn="ctr"/>
            <a:r>
              <a:rPr lang="en-US" sz="7000" b="1" spc="800" dirty="0">
                <a:solidFill>
                  <a:schemeClr val="tx2"/>
                </a:solidFill>
                <a:latin typeface="Lato Black" charset="0"/>
                <a:ea typeface="Lato Black" charset="0"/>
                <a:cs typeface="Lato Black" charset="0"/>
              </a:rPr>
              <a:t>Automated Testing</a:t>
            </a:r>
          </a:p>
        </p:txBody>
      </p:sp>
    </p:spTree>
    <p:extLst>
      <p:ext uri="{BB962C8B-B14F-4D97-AF65-F5344CB8AC3E}">
        <p14:creationId xmlns:p14="http://schemas.microsoft.com/office/powerpoint/2010/main" val="3588178876"/>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11582209" y="3486763"/>
            <a:ext cx="1192923"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139498" y="2168430"/>
            <a:ext cx="8098692" cy="1169551"/>
          </a:xfrm>
          <a:prstGeom prst="rect">
            <a:avLst/>
          </a:prstGeom>
          <a:noFill/>
        </p:spPr>
        <p:txBody>
          <a:bodyPr wrap="none" rtlCol="0">
            <a:spAutoFit/>
          </a:bodyPr>
          <a:lstStyle/>
          <a:p>
            <a:pPr algn="ctr"/>
            <a:r>
              <a:rPr lang="en-US" sz="7000" b="1" spc="800" dirty="0">
                <a:solidFill>
                  <a:schemeClr val="tx2"/>
                </a:solidFill>
                <a:latin typeface="Lato Black" charset="0"/>
                <a:ea typeface="Lato Black" charset="0"/>
                <a:cs typeface="Lato Black" charset="0"/>
              </a:rPr>
              <a:t>Test Categories</a:t>
            </a:r>
          </a:p>
        </p:txBody>
      </p:sp>
      <p:sp>
        <p:nvSpPr>
          <p:cNvPr id="2" name="Isosceles Triangle 1">
            <a:extLst>
              <a:ext uri="{FF2B5EF4-FFF2-40B4-BE49-F238E27FC236}">
                <a16:creationId xmlns:a16="http://schemas.microsoft.com/office/drawing/2014/main" id="{4E9CB332-62FB-4773-A349-BE42D18CFD41}"/>
              </a:ext>
            </a:extLst>
          </p:cNvPr>
          <p:cNvSpPr/>
          <p:nvPr/>
        </p:nvSpPr>
        <p:spPr>
          <a:xfrm>
            <a:off x="9968774" y="4586691"/>
            <a:ext cx="10576751" cy="652271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ubtitle 2"/>
          <p:cNvSpPr txBox="1">
            <a:spLocks/>
          </p:cNvSpPr>
          <p:nvPr/>
        </p:nvSpPr>
        <p:spPr>
          <a:xfrm>
            <a:off x="13285064" y="6781248"/>
            <a:ext cx="3964481" cy="322761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040"/>
              </a:lnSpc>
            </a:pPr>
            <a:r>
              <a:rPr lang="en-US" sz="3600" dirty="0">
                <a:solidFill>
                  <a:schemeClr val="accent4"/>
                </a:solidFill>
                <a:latin typeface="Tahoma" panose="020B0604030504040204" pitchFamily="34" charset="0"/>
                <a:ea typeface="Tahoma" panose="020B0604030504040204" pitchFamily="34" charset="0"/>
                <a:cs typeface="Tahoma" panose="020B0604030504040204" pitchFamily="34" charset="0"/>
              </a:rPr>
              <a:t>Acceptance Tests</a:t>
            </a:r>
          </a:p>
          <a:p>
            <a:pPr>
              <a:lnSpc>
                <a:spcPts val="4040"/>
              </a:lnSpc>
            </a:pPr>
            <a:endParaRPr lang="en-US" sz="3600" dirty="0">
              <a:solidFill>
                <a:schemeClr val="accent4"/>
              </a:solidFill>
              <a:latin typeface="Tahoma" panose="020B0604030504040204" pitchFamily="34" charset="0"/>
              <a:ea typeface="Tahoma" panose="020B0604030504040204" pitchFamily="34" charset="0"/>
              <a:cs typeface="Tahoma" panose="020B0604030504040204" pitchFamily="34" charset="0"/>
            </a:endParaRPr>
          </a:p>
          <a:p>
            <a:pPr>
              <a:lnSpc>
                <a:spcPts val="4040"/>
              </a:lnSpc>
            </a:pPr>
            <a:r>
              <a:rPr lang="en-US" sz="3600" dirty="0">
                <a:solidFill>
                  <a:schemeClr val="accent4"/>
                </a:solidFill>
                <a:latin typeface="Tahoma" panose="020B0604030504040204" pitchFamily="34" charset="0"/>
                <a:ea typeface="Tahoma" panose="020B0604030504040204" pitchFamily="34" charset="0"/>
                <a:cs typeface="Tahoma" panose="020B0604030504040204" pitchFamily="34" charset="0"/>
              </a:rPr>
              <a:t>Integration tests</a:t>
            </a:r>
          </a:p>
          <a:p>
            <a:pPr>
              <a:lnSpc>
                <a:spcPts val="4040"/>
              </a:lnSpc>
            </a:pPr>
            <a:endParaRPr lang="en-US" sz="3600" dirty="0">
              <a:solidFill>
                <a:schemeClr val="accent4"/>
              </a:solidFill>
              <a:latin typeface="Tahoma" panose="020B0604030504040204" pitchFamily="34" charset="0"/>
              <a:ea typeface="Tahoma" panose="020B0604030504040204" pitchFamily="34" charset="0"/>
              <a:cs typeface="Tahoma" panose="020B0604030504040204" pitchFamily="34" charset="0"/>
            </a:endParaRPr>
          </a:p>
          <a:p>
            <a:pPr>
              <a:lnSpc>
                <a:spcPts val="4040"/>
              </a:lnSpc>
            </a:pPr>
            <a:r>
              <a:rPr lang="en-US" sz="3600" dirty="0">
                <a:solidFill>
                  <a:schemeClr val="accent4"/>
                </a:solidFill>
                <a:latin typeface="Tahoma" panose="020B0604030504040204" pitchFamily="34" charset="0"/>
                <a:ea typeface="Tahoma" panose="020B0604030504040204" pitchFamily="34" charset="0"/>
                <a:cs typeface="Tahoma" panose="020B0604030504040204" pitchFamily="34" charset="0"/>
              </a:rPr>
              <a:t>Unit tests </a:t>
            </a:r>
          </a:p>
        </p:txBody>
      </p:sp>
      <p:cxnSp>
        <p:nvCxnSpPr>
          <p:cNvPr id="4" name="Straight Connector 3">
            <a:extLst>
              <a:ext uri="{FF2B5EF4-FFF2-40B4-BE49-F238E27FC236}">
                <a16:creationId xmlns:a16="http://schemas.microsoft.com/office/drawing/2014/main" id="{61DFEDE6-4FC1-4FF3-8DC3-11C9C8CDC503}"/>
              </a:ext>
            </a:extLst>
          </p:cNvPr>
          <p:cNvCxnSpPr>
            <a:endCxn id="2" idx="5"/>
          </p:cNvCxnSpPr>
          <p:nvPr/>
        </p:nvCxnSpPr>
        <p:spPr>
          <a:xfrm>
            <a:off x="12710160" y="7680960"/>
            <a:ext cx="5191177" cy="167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21D6C20-3E7C-41FE-B812-511B4D7B9088}"/>
              </a:ext>
            </a:extLst>
          </p:cNvPr>
          <p:cNvCxnSpPr>
            <a:cxnSpLocks/>
          </p:cNvCxnSpPr>
          <p:nvPr/>
        </p:nvCxnSpPr>
        <p:spPr>
          <a:xfrm>
            <a:off x="12710160" y="7680960"/>
            <a:ext cx="31434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7CB251C-8B19-4824-9BE7-F73419FE52A5}"/>
              </a:ext>
            </a:extLst>
          </p:cNvPr>
          <p:cNvCxnSpPr/>
          <p:nvPr/>
        </p:nvCxnSpPr>
        <p:spPr>
          <a:xfrm>
            <a:off x="13377545" y="7787088"/>
            <a:ext cx="3779520" cy="0"/>
          </a:xfrm>
          <a:prstGeom prst="line">
            <a:avLst/>
          </a:prstGeom>
          <a:ln>
            <a:solidFill>
              <a:srgbClr val="001334"/>
            </a:solidFill>
          </a:ln>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FF2B5EF4-FFF2-40B4-BE49-F238E27FC236}">
                <a16:creationId xmlns:a16="http://schemas.microsoft.com/office/drawing/2014/main" id="{B6E424FD-8D0E-409D-8056-CAFABCC58483}"/>
              </a:ext>
            </a:extLst>
          </p:cNvPr>
          <p:cNvCxnSpPr/>
          <p:nvPr/>
        </p:nvCxnSpPr>
        <p:spPr>
          <a:xfrm>
            <a:off x="13377545" y="9158688"/>
            <a:ext cx="3779520" cy="0"/>
          </a:xfrm>
          <a:prstGeom prst="line">
            <a:avLst/>
          </a:prstGeom>
          <a:ln>
            <a:solidFill>
              <a:srgbClr val="001334"/>
            </a:solidFill>
          </a:ln>
        </p:spPr>
        <p:style>
          <a:lnRef idx="1">
            <a:schemeClr val="accent2"/>
          </a:lnRef>
          <a:fillRef idx="0">
            <a:schemeClr val="accent2"/>
          </a:fillRef>
          <a:effectRef idx="0">
            <a:schemeClr val="accent2"/>
          </a:effectRef>
          <a:fontRef idx="minor">
            <a:schemeClr val="tx1"/>
          </a:fontRef>
        </p:style>
      </p:cxnSp>
      <p:sp>
        <p:nvSpPr>
          <p:cNvPr id="14" name="Subtitle 2">
            <a:extLst>
              <a:ext uri="{FF2B5EF4-FFF2-40B4-BE49-F238E27FC236}">
                <a16:creationId xmlns:a16="http://schemas.microsoft.com/office/drawing/2014/main" id="{365A05DF-5E97-4037-BF52-23D60E1E4DD8}"/>
              </a:ext>
            </a:extLst>
          </p:cNvPr>
          <p:cNvSpPr txBox="1">
            <a:spLocks/>
          </p:cNvSpPr>
          <p:nvPr/>
        </p:nvSpPr>
        <p:spPr>
          <a:xfrm>
            <a:off x="1440249" y="5714451"/>
            <a:ext cx="7704909" cy="298601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50000"/>
              </a:lnSpc>
            </a:pPr>
            <a:r>
              <a:rPr lang="en-US" sz="6000" b="1" dirty="0">
                <a:solidFill>
                  <a:schemeClr val="accent4"/>
                </a:solidFill>
                <a:latin typeface="Tahoma" panose="020B0604030504040204" pitchFamily="34" charset="0"/>
                <a:ea typeface="Tahoma" panose="020B0604030504040204" pitchFamily="34" charset="0"/>
                <a:cs typeface="Tahoma" panose="020B0604030504040204" pitchFamily="34" charset="0"/>
              </a:rPr>
              <a:t>The Pyramid</a:t>
            </a:r>
          </a:p>
          <a:p>
            <a:pPr>
              <a:lnSpc>
                <a:spcPct val="150000"/>
              </a:lnSpc>
            </a:pPr>
            <a:r>
              <a:rPr lang="en-US" sz="6000" b="1" dirty="0">
                <a:solidFill>
                  <a:schemeClr val="accent4"/>
                </a:solidFill>
                <a:latin typeface="Tahoma" panose="020B0604030504040204" pitchFamily="34" charset="0"/>
                <a:ea typeface="Tahoma" panose="020B0604030504040204" pitchFamily="34" charset="0"/>
                <a:cs typeface="Tahoma" panose="020B0604030504040204" pitchFamily="34" charset="0"/>
              </a:rPr>
              <a:t>of Tests</a:t>
            </a:r>
          </a:p>
        </p:txBody>
      </p:sp>
    </p:spTree>
    <p:extLst>
      <p:ext uri="{BB962C8B-B14F-4D97-AF65-F5344CB8AC3E}">
        <p14:creationId xmlns:p14="http://schemas.microsoft.com/office/powerpoint/2010/main" val="852596697"/>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ubtitle 2"/>
          <p:cNvSpPr txBox="1">
            <a:spLocks/>
          </p:cNvSpPr>
          <p:nvPr/>
        </p:nvSpPr>
        <p:spPr>
          <a:xfrm>
            <a:off x="4334997" y="4805097"/>
            <a:ext cx="16880269" cy="10491144"/>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40"/>
              </a:lnSpc>
            </a:pPr>
            <a:r>
              <a:rPr lang="en-US" sz="3600" dirty="0">
                <a:solidFill>
                  <a:schemeClr val="accent4"/>
                </a:solidFill>
                <a:latin typeface="Tahoma" panose="020B0604030504040204" pitchFamily="34" charset="0"/>
                <a:ea typeface="Tahoma" panose="020B0604030504040204" pitchFamily="34" charset="0"/>
                <a:cs typeface="Tahoma" panose="020B0604030504040204" pitchFamily="34" charset="0"/>
              </a:rPr>
              <a:t>In simple words, unit testing is a piece of code (aka unit test) to verify the code (unit) written for implementing requirements. </a:t>
            </a:r>
          </a:p>
          <a:p>
            <a:pPr algn="just">
              <a:lnSpc>
                <a:spcPts val="4040"/>
              </a:lnSpc>
            </a:pPr>
            <a:endParaRPr lang="en-US" sz="3600" dirty="0">
              <a:solidFill>
                <a:schemeClr val="accent4"/>
              </a:solidFill>
              <a:latin typeface="Tahoma" panose="020B0604030504040204" pitchFamily="34" charset="0"/>
              <a:ea typeface="Tahoma" panose="020B0604030504040204" pitchFamily="34" charset="0"/>
              <a:cs typeface="Tahoma" panose="020B0604030504040204" pitchFamily="34" charset="0"/>
            </a:endParaRPr>
          </a:p>
          <a:p>
            <a:pPr algn="just">
              <a:lnSpc>
                <a:spcPts val="4040"/>
              </a:lnSpc>
            </a:pPr>
            <a:r>
              <a:rPr lang="en-US" sz="3600" dirty="0">
                <a:solidFill>
                  <a:schemeClr val="accent4"/>
                </a:solidFill>
                <a:latin typeface="Tahoma" panose="020B0604030504040204" pitchFamily="34" charset="0"/>
                <a:ea typeface="Tahoma" panose="020B0604030504040204" pitchFamily="34" charset="0"/>
                <a:cs typeface="Tahoma" panose="020B0604030504040204" pitchFamily="34" charset="0"/>
              </a:rPr>
              <a:t>The unit of software being tested can be an individual function, object, method, procedure, or module in the software under test.</a:t>
            </a:r>
          </a:p>
          <a:p>
            <a:pPr algn="just">
              <a:lnSpc>
                <a:spcPts val="4040"/>
              </a:lnSpc>
            </a:pPr>
            <a:endParaRPr lang="en-US" sz="3600" dirty="0">
              <a:solidFill>
                <a:schemeClr val="accent4"/>
              </a:solidFill>
              <a:latin typeface="Tahoma" panose="020B0604030504040204" pitchFamily="34" charset="0"/>
              <a:ea typeface="Tahoma" panose="020B0604030504040204" pitchFamily="34" charset="0"/>
              <a:cs typeface="Tahoma" panose="020B0604030504040204" pitchFamily="34" charset="0"/>
            </a:endParaRPr>
          </a:p>
          <a:p>
            <a:pPr algn="just">
              <a:lnSpc>
                <a:spcPts val="4040"/>
              </a:lnSpc>
            </a:pPr>
            <a:r>
              <a:rPr lang="en-US" sz="3600" b="1" dirty="0">
                <a:solidFill>
                  <a:schemeClr val="accent4"/>
                </a:solidFill>
                <a:latin typeface="Tahoma" panose="020B0604030504040204" pitchFamily="34" charset="0"/>
                <a:ea typeface="Tahoma" panose="020B0604030504040204" pitchFamily="34" charset="0"/>
                <a:cs typeface="Tahoma" panose="020B0604030504040204" pitchFamily="34" charset="0"/>
              </a:rPr>
              <a:t>Unit Testing Methods:</a:t>
            </a:r>
          </a:p>
          <a:p>
            <a:pPr algn="just">
              <a:lnSpc>
                <a:spcPts val="4040"/>
              </a:lnSpc>
            </a:pPr>
            <a:endParaRPr lang="en-US" sz="3600" dirty="0">
              <a:solidFill>
                <a:schemeClr val="accent4"/>
              </a:solidFill>
              <a:latin typeface="Tahoma" panose="020B0604030504040204" pitchFamily="34" charset="0"/>
              <a:ea typeface="Tahoma" panose="020B0604030504040204" pitchFamily="34" charset="0"/>
              <a:cs typeface="Tahoma" panose="020B0604030504040204" pitchFamily="34" charset="0"/>
            </a:endParaRPr>
          </a:p>
          <a:p>
            <a:pPr algn="just">
              <a:lnSpc>
                <a:spcPts val="4040"/>
              </a:lnSpc>
            </a:pPr>
            <a:r>
              <a:rPr lang="en-US" sz="3600" b="1" dirty="0">
                <a:solidFill>
                  <a:schemeClr val="accent4"/>
                </a:solidFill>
                <a:latin typeface="Tahoma" panose="020B0604030504040204" pitchFamily="34" charset="0"/>
                <a:ea typeface="Tahoma" panose="020B0604030504040204" pitchFamily="34" charset="0"/>
                <a:cs typeface="Tahoma" panose="020B0604030504040204" pitchFamily="34" charset="0"/>
              </a:rPr>
              <a:t>Manual</a:t>
            </a:r>
            <a:r>
              <a:rPr lang="en-US" sz="3600" dirty="0">
                <a:solidFill>
                  <a:schemeClr val="accent4"/>
                </a:solidFill>
                <a:latin typeface="Tahoma" panose="020B0604030504040204" pitchFamily="34" charset="0"/>
                <a:ea typeface="Tahoma" panose="020B0604030504040204" pitchFamily="34" charset="0"/>
                <a:cs typeface="Tahoma" panose="020B0604030504040204" pitchFamily="34" charset="0"/>
              </a:rPr>
              <a:t> – manually executed tests without the use of an automated tool</a:t>
            </a:r>
          </a:p>
          <a:p>
            <a:pPr algn="just">
              <a:lnSpc>
                <a:spcPts val="4040"/>
              </a:lnSpc>
            </a:pPr>
            <a:endParaRPr lang="en-US" sz="3600" dirty="0">
              <a:solidFill>
                <a:schemeClr val="accent4"/>
              </a:solidFill>
              <a:latin typeface="Tahoma" panose="020B0604030504040204" pitchFamily="34" charset="0"/>
              <a:ea typeface="Tahoma" panose="020B0604030504040204" pitchFamily="34" charset="0"/>
              <a:cs typeface="Tahoma" panose="020B0604030504040204" pitchFamily="34" charset="0"/>
            </a:endParaRPr>
          </a:p>
          <a:p>
            <a:pPr algn="just">
              <a:lnSpc>
                <a:spcPts val="4040"/>
              </a:lnSpc>
            </a:pPr>
            <a:r>
              <a:rPr lang="en-US" sz="3600" b="1" dirty="0">
                <a:solidFill>
                  <a:schemeClr val="accent4"/>
                </a:solidFill>
                <a:latin typeface="Tahoma" panose="020B0604030504040204" pitchFamily="34" charset="0"/>
                <a:ea typeface="Tahoma" panose="020B0604030504040204" pitchFamily="34" charset="0"/>
                <a:cs typeface="Tahoma" panose="020B0604030504040204" pitchFamily="34" charset="0"/>
              </a:rPr>
              <a:t>Automated testing </a:t>
            </a:r>
            <a:r>
              <a:rPr lang="en-US" sz="3600" dirty="0">
                <a:solidFill>
                  <a:schemeClr val="accent4"/>
                </a:solidFill>
                <a:latin typeface="Tahoma" panose="020B0604030504040204" pitchFamily="34" charset="0"/>
                <a:ea typeface="Tahoma" panose="020B0604030504040204" pitchFamily="34" charset="0"/>
                <a:cs typeface="Tahoma" panose="020B0604030504040204" pitchFamily="34" charset="0"/>
              </a:rPr>
              <a:t>– software testing automation tools </a:t>
            </a:r>
          </a:p>
          <a:p>
            <a:pPr algn="just">
              <a:lnSpc>
                <a:spcPts val="4040"/>
              </a:lnSpc>
            </a:pPr>
            <a:endParaRPr lang="en-US" sz="3600" dirty="0">
              <a:solidFill>
                <a:schemeClr val="accent4"/>
              </a:solidFill>
              <a:latin typeface="Tahoma" panose="020B0604030504040204" pitchFamily="34" charset="0"/>
              <a:ea typeface="Tahoma" panose="020B0604030504040204" pitchFamily="34" charset="0"/>
              <a:cs typeface="Tahoma" panose="020B0604030504040204" pitchFamily="34" charset="0"/>
            </a:endParaRPr>
          </a:p>
          <a:p>
            <a:pPr algn="just">
              <a:lnSpc>
                <a:spcPts val="4040"/>
              </a:lnSpc>
            </a:pPr>
            <a:endParaRPr lang="en-US" sz="3600" dirty="0">
              <a:solidFill>
                <a:schemeClr val="accent4"/>
              </a:solidFill>
              <a:latin typeface="Tahoma" panose="020B0604030504040204" pitchFamily="34" charset="0"/>
              <a:ea typeface="Tahoma" panose="020B0604030504040204" pitchFamily="34" charset="0"/>
              <a:cs typeface="Tahoma" panose="020B0604030504040204" pitchFamily="34" charset="0"/>
            </a:endParaRPr>
          </a:p>
          <a:p>
            <a:pPr algn="just">
              <a:lnSpc>
                <a:spcPts val="4040"/>
              </a:lnSpc>
            </a:pPr>
            <a:endParaRPr lang="en-US" sz="3600" dirty="0">
              <a:solidFill>
                <a:schemeClr val="accent4"/>
              </a:solidFill>
              <a:latin typeface="Tahoma" panose="020B0604030504040204" pitchFamily="34" charset="0"/>
              <a:ea typeface="Tahoma" panose="020B0604030504040204" pitchFamily="34" charset="0"/>
              <a:cs typeface="Tahoma" panose="020B0604030504040204" pitchFamily="34" charset="0"/>
            </a:endParaRPr>
          </a:p>
          <a:p>
            <a:pPr algn="just">
              <a:lnSpc>
                <a:spcPts val="4040"/>
              </a:lnSpc>
            </a:pPr>
            <a:endParaRPr lang="en-US" sz="3600" dirty="0">
              <a:solidFill>
                <a:schemeClr val="accent4"/>
              </a:solidFill>
              <a:latin typeface="Tahoma" panose="020B0604030504040204" pitchFamily="34" charset="0"/>
              <a:ea typeface="Tahoma" panose="020B0604030504040204" pitchFamily="34" charset="0"/>
              <a:cs typeface="Tahoma" panose="020B0604030504040204" pitchFamily="34" charset="0"/>
            </a:endParaRPr>
          </a:p>
          <a:p>
            <a:pPr algn="just">
              <a:lnSpc>
                <a:spcPts val="4040"/>
              </a:lnSpc>
            </a:pPr>
            <a:endParaRPr lang="en-US" sz="3600" dirty="0">
              <a:solidFill>
                <a:schemeClr val="accent4"/>
              </a:solidFill>
              <a:latin typeface="Tahoma" panose="020B0604030504040204" pitchFamily="34" charset="0"/>
              <a:ea typeface="Tahoma" panose="020B0604030504040204" pitchFamily="34" charset="0"/>
              <a:cs typeface="Tahoma" panose="020B0604030504040204" pitchFamily="34" charset="0"/>
            </a:endParaRPr>
          </a:p>
          <a:p>
            <a:pPr algn="just">
              <a:lnSpc>
                <a:spcPts val="4040"/>
              </a:lnSpc>
            </a:pPr>
            <a:endParaRPr lang="en-US" sz="3600" dirty="0">
              <a:solidFill>
                <a:schemeClr val="accent4"/>
              </a:solidFill>
              <a:latin typeface="Tahoma" panose="020B0604030504040204" pitchFamily="34" charset="0"/>
              <a:ea typeface="Tahoma" panose="020B0604030504040204" pitchFamily="34" charset="0"/>
              <a:cs typeface="Tahoma" panose="020B0604030504040204" pitchFamily="34" charset="0"/>
            </a:endParaRPr>
          </a:p>
        </p:txBody>
      </p:sp>
      <p:cxnSp>
        <p:nvCxnSpPr>
          <p:cNvPr id="10" name="Straight Connector 9"/>
          <p:cNvCxnSpPr/>
          <p:nvPr/>
        </p:nvCxnSpPr>
        <p:spPr>
          <a:xfrm>
            <a:off x="11582209" y="3486763"/>
            <a:ext cx="1192923"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489341" y="2168430"/>
            <a:ext cx="13398968" cy="1169551"/>
          </a:xfrm>
          <a:prstGeom prst="rect">
            <a:avLst/>
          </a:prstGeom>
          <a:noFill/>
        </p:spPr>
        <p:txBody>
          <a:bodyPr wrap="square" rtlCol="0">
            <a:spAutoFit/>
          </a:bodyPr>
          <a:lstStyle/>
          <a:p>
            <a:pPr algn="ctr"/>
            <a:r>
              <a:rPr lang="en-US" sz="7000" b="1" spc="800" dirty="0">
                <a:solidFill>
                  <a:schemeClr val="tx2"/>
                </a:solidFill>
                <a:latin typeface="Lato Black" charset="0"/>
                <a:ea typeface="Lato Black" charset="0"/>
                <a:cs typeface="Lato Black" charset="0"/>
              </a:rPr>
              <a:t>Unit Tests</a:t>
            </a:r>
          </a:p>
        </p:txBody>
      </p:sp>
    </p:spTree>
    <p:extLst>
      <p:ext uri="{BB962C8B-B14F-4D97-AF65-F5344CB8AC3E}">
        <p14:creationId xmlns:p14="http://schemas.microsoft.com/office/powerpoint/2010/main" val="2549285456"/>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11582209" y="2572363"/>
            <a:ext cx="1192923"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489341" y="1254030"/>
            <a:ext cx="13398968" cy="1169551"/>
          </a:xfrm>
          <a:prstGeom prst="rect">
            <a:avLst/>
          </a:prstGeom>
          <a:noFill/>
        </p:spPr>
        <p:txBody>
          <a:bodyPr wrap="square" rtlCol="0">
            <a:spAutoFit/>
          </a:bodyPr>
          <a:lstStyle/>
          <a:p>
            <a:pPr algn="ctr"/>
            <a:r>
              <a:rPr lang="en-US" sz="7000" b="1" spc="800" dirty="0">
                <a:solidFill>
                  <a:schemeClr val="tx2"/>
                </a:solidFill>
                <a:latin typeface="Lato Black" charset="0"/>
                <a:ea typeface="Lato Black" charset="0"/>
                <a:cs typeface="Lato Black" charset="0"/>
              </a:rPr>
              <a:t>Unit Testing in SDLC</a:t>
            </a:r>
          </a:p>
        </p:txBody>
      </p:sp>
      <p:pic>
        <p:nvPicPr>
          <p:cNvPr id="1026" name="Picture 2" descr="Unit Testing in SDLC">
            <a:extLst>
              <a:ext uri="{FF2B5EF4-FFF2-40B4-BE49-F238E27FC236}">
                <a16:creationId xmlns:a16="http://schemas.microsoft.com/office/drawing/2014/main" id="{02748CBB-FC3E-4823-9071-E66C020DD1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6606" y="3086907"/>
            <a:ext cx="14615482" cy="9689282"/>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F23E8622-7F94-4BA1-AF22-C5C23E31E6C9}"/>
              </a:ext>
            </a:extLst>
          </p:cNvPr>
          <p:cNvSpPr txBox="1">
            <a:spLocks/>
          </p:cNvSpPr>
          <p:nvPr/>
        </p:nvSpPr>
        <p:spPr>
          <a:xfrm>
            <a:off x="1652757" y="5353737"/>
            <a:ext cx="4412763" cy="403194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40"/>
              </a:lnSpc>
            </a:pPr>
            <a:r>
              <a:rPr lang="en-US" sz="3600" dirty="0">
                <a:solidFill>
                  <a:schemeClr val="accent4"/>
                </a:solidFill>
                <a:latin typeface="Tahoma" panose="020B0604030504040204" pitchFamily="34" charset="0"/>
                <a:ea typeface="Tahoma" panose="020B0604030504040204" pitchFamily="34" charset="0"/>
                <a:cs typeface="Tahoma" panose="020B0604030504040204" pitchFamily="34" charset="0"/>
              </a:rPr>
              <a:t>Image taken from softwareinvestinghelp.com</a:t>
            </a:r>
          </a:p>
          <a:p>
            <a:pPr algn="just">
              <a:lnSpc>
                <a:spcPts val="4040"/>
              </a:lnSpc>
            </a:pPr>
            <a:endParaRPr lang="en-US" sz="3600" dirty="0">
              <a:solidFill>
                <a:schemeClr val="accent4"/>
              </a:solidFill>
              <a:latin typeface="Tahoma" panose="020B0604030504040204" pitchFamily="34" charset="0"/>
              <a:ea typeface="Tahoma" panose="020B0604030504040204" pitchFamily="34" charset="0"/>
              <a:cs typeface="Tahoma" panose="020B0604030504040204" pitchFamily="34" charset="0"/>
            </a:endParaRPr>
          </a:p>
          <a:p>
            <a:pPr algn="just">
              <a:lnSpc>
                <a:spcPts val="4040"/>
              </a:lnSpc>
            </a:pPr>
            <a:r>
              <a:rPr lang="en-US" sz="3600" dirty="0">
                <a:solidFill>
                  <a:schemeClr val="accent4"/>
                </a:solidFill>
                <a:latin typeface="Tahoma" panose="020B0604030504040204" pitchFamily="34" charset="0"/>
                <a:ea typeface="Tahoma" panose="020B0604030504040204" pitchFamily="34" charset="0"/>
                <a:cs typeface="Tahoma" panose="020B0604030504040204" pitchFamily="34" charset="0"/>
              </a:rPr>
              <a:t>https://www.softwaretestinghelp.com/unit-testing/</a:t>
            </a:r>
          </a:p>
        </p:txBody>
      </p:sp>
    </p:spTree>
    <p:extLst>
      <p:ext uri="{BB962C8B-B14F-4D97-AF65-F5344CB8AC3E}">
        <p14:creationId xmlns:p14="http://schemas.microsoft.com/office/powerpoint/2010/main" val="3295156347"/>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11582209" y="2572363"/>
            <a:ext cx="1192923"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489341" y="1254030"/>
            <a:ext cx="13398968" cy="1169551"/>
          </a:xfrm>
          <a:prstGeom prst="rect">
            <a:avLst/>
          </a:prstGeom>
          <a:noFill/>
        </p:spPr>
        <p:txBody>
          <a:bodyPr wrap="square" rtlCol="0">
            <a:spAutoFit/>
          </a:bodyPr>
          <a:lstStyle/>
          <a:p>
            <a:pPr algn="ctr"/>
            <a:r>
              <a:rPr lang="en-US" sz="7000" b="1" spc="800" dirty="0">
                <a:solidFill>
                  <a:schemeClr val="tx2"/>
                </a:solidFill>
                <a:latin typeface="Lato Black" charset="0"/>
                <a:ea typeface="Lato Black" charset="0"/>
                <a:cs typeface="Lato Black" charset="0"/>
              </a:rPr>
              <a:t>Unit Testing Cycle</a:t>
            </a:r>
          </a:p>
        </p:txBody>
      </p:sp>
      <p:sp>
        <p:nvSpPr>
          <p:cNvPr id="7" name="Subtitle 2">
            <a:extLst>
              <a:ext uri="{FF2B5EF4-FFF2-40B4-BE49-F238E27FC236}">
                <a16:creationId xmlns:a16="http://schemas.microsoft.com/office/drawing/2014/main" id="{F23E8622-7F94-4BA1-AF22-C5C23E31E6C9}"/>
              </a:ext>
            </a:extLst>
          </p:cNvPr>
          <p:cNvSpPr txBox="1">
            <a:spLocks/>
          </p:cNvSpPr>
          <p:nvPr/>
        </p:nvSpPr>
        <p:spPr>
          <a:xfrm>
            <a:off x="1652757" y="5353737"/>
            <a:ext cx="4412763" cy="403194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040"/>
              </a:lnSpc>
            </a:pPr>
            <a:r>
              <a:rPr lang="en-US" sz="3600" dirty="0">
                <a:solidFill>
                  <a:schemeClr val="accent4"/>
                </a:solidFill>
                <a:latin typeface="Tahoma" panose="020B0604030504040204" pitchFamily="34" charset="0"/>
                <a:ea typeface="Tahoma" panose="020B0604030504040204" pitchFamily="34" charset="0"/>
                <a:cs typeface="Tahoma" panose="020B0604030504040204" pitchFamily="34" charset="0"/>
              </a:rPr>
              <a:t>Image taken from softwareinvestinghelp.com</a:t>
            </a:r>
          </a:p>
          <a:p>
            <a:pPr algn="just">
              <a:lnSpc>
                <a:spcPts val="4040"/>
              </a:lnSpc>
            </a:pPr>
            <a:endParaRPr lang="en-US" sz="3600" dirty="0">
              <a:solidFill>
                <a:schemeClr val="accent4"/>
              </a:solidFill>
              <a:latin typeface="Tahoma" panose="020B0604030504040204" pitchFamily="34" charset="0"/>
              <a:ea typeface="Tahoma" panose="020B0604030504040204" pitchFamily="34" charset="0"/>
              <a:cs typeface="Tahoma" panose="020B0604030504040204" pitchFamily="34" charset="0"/>
            </a:endParaRPr>
          </a:p>
          <a:p>
            <a:pPr algn="just">
              <a:lnSpc>
                <a:spcPts val="4040"/>
              </a:lnSpc>
            </a:pPr>
            <a:r>
              <a:rPr lang="en-US" sz="3600" dirty="0">
                <a:solidFill>
                  <a:schemeClr val="accent4"/>
                </a:solidFill>
                <a:latin typeface="Tahoma" panose="020B0604030504040204" pitchFamily="34" charset="0"/>
                <a:ea typeface="Tahoma" panose="020B0604030504040204" pitchFamily="34" charset="0"/>
                <a:cs typeface="Tahoma" panose="020B0604030504040204" pitchFamily="34" charset="0"/>
              </a:rPr>
              <a:t>https://www.softwaretestinghelp.com/unit-testing/</a:t>
            </a:r>
          </a:p>
        </p:txBody>
      </p:sp>
      <p:pic>
        <p:nvPicPr>
          <p:cNvPr id="2050" name="Picture 2" descr="Unit testing cycle">
            <a:extLst>
              <a:ext uri="{FF2B5EF4-FFF2-40B4-BE49-F238E27FC236}">
                <a16:creationId xmlns:a16="http://schemas.microsoft.com/office/drawing/2014/main" id="{7A701833-04BE-42B0-8886-C5D7C72AEE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7732" y="2955435"/>
            <a:ext cx="10802186" cy="10388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4476406"/>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theme/theme1.xml><?xml version="1.0" encoding="utf-8"?>
<a:theme xmlns:a="http://schemas.openxmlformats.org/drawingml/2006/main" name="Default Theme">
  <a:themeElements>
    <a:clrScheme name="Custom 3">
      <a:dk1>
        <a:srgbClr val="7F7F7F"/>
      </a:dk1>
      <a:lt1>
        <a:srgbClr val="FFFFFF"/>
      </a:lt1>
      <a:dk2>
        <a:srgbClr val="000000"/>
      </a:dk2>
      <a:lt2>
        <a:srgbClr val="FFFFFF"/>
      </a:lt2>
      <a:accent1>
        <a:srgbClr val="ECDDD6"/>
      </a:accent1>
      <a:accent2>
        <a:srgbClr val="000000"/>
      </a:accent2>
      <a:accent3>
        <a:srgbClr val="ECDDD6"/>
      </a:accent3>
      <a:accent4>
        <a:srgbClr val="000000"/>
      </a:accent4>
      <a:accent5>
        <a:srgbClr val="ECDDD6"/>
      </a:accent5>
      <a:accent6>
        <a:srgbClr val="91969B"/>
      </a:accent6>
      <a:hlink>
        <a:srgbClr val="F33B48"/>
      </a:hlink>
      <a:folHlink>
        <a:srgbClr val="FFC000"/>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1052</Words>
  <Application>Microsoft Office PowerPoint</Application>
  <PresentationFormat>Custom</PresentationFormat>
  <Paragraphs>147</Paragraphs>
  <Slides>17</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 Light</vt:lpstr>
      <vt:lpstr>Lato</vt:lpstr>
      <vt:lpstr>Lato Black</vt:lpstr>
      <vt:lpstr>Lato Light</vt:lpstr>
      <vt:lpstr>Poppins Light</vt:lpstr>
      <vt:lpstr>Poppins SemiBold</vt:lpstr>
      <vt:lpstr>Tahoma</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Powerpointify</dc:title>
  <dc:subject/>
  <dc:creator>Wen-D</dc:creator>
  <cp:keywords/>
  <dc:description/>
  <cp:lastModifiedBy>Wendy Leon</cp:lastModifiedBy>
  <cp:revision>6267</cp:revision>
  <cp:lastPrinted>2018-10-04T13:38:44Z</cp:lastPrinted>
  <dcterms:created xsi:type="dcterms:W3CDTF">2014-11-12T21:47:38Z</dcterms:created>
  <dcterms:modified xsi:type="dcterms:W3CDTF">2021-01-14T19:18:56Z</dcterms:modified>
  <cp:category/>
</cp:coreProperties>
</file>