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4"/>
  </p:notesMasterIdLst>
  <p:sldIdLst>
    <p:sldId id="256" r:id="rId2"/>
    <p:sldId id="274" r:id="rId3"/>
    <p:sldId id="313" r:id="rId4"/>
    <p:sldId id="304" r:id="rId5"/>
    <p:sldId id="305" r:id="rId6"/>
    <p:sldId id="306" r:id="rId7"/>
    <p:sldId id="307" r:id="rId8"/>
    <p:sldId id="309" r:id="rId9"/>
    <p:sldId id="310" r:id="rId10"/>
    <p:sldId id="311" r:id="rId11"/>
    <p:sldId id="312" r:id="rId12"/>
    <p:sldId id="303" r:id="rId13"/>
  </p:sldIdLst>
  <p:sldSz cx="9144000" cy="5143500" type="screen16x9"/>
  <p:notesSz cx="6858000" cy="9144000"/>
  <p:embeddedFontLst>
    <p:embeddedFont>
      <p:font typeface="Righteous" panose="020B0604020202020204" charset="0"/>
      <p:regular r:id="rId15"/>
    </p:embeddedFont>
    <p:embeddedFont>
      <p:font typeface="Roboto Condensed Light" panose="020B0604020202020204" charset="0"/>
      <p:regular r:id="rId16"/>
      <p:bold r:id="rId17"/>
      <p:italic r:id="rId18"/>
      <p:boldItalic r:id="rId19"/>
    </p:embeddedFont>
    <p:embeddedFont>
      <p:font typeface="Squada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54"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80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472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58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874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1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52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90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92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7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55709524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55709524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476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6">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60" r:id="rId3"/>
    <p:sldLayoutId id="214748366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agerduty.com/resources/learn/call-rotations-schedul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2" name="Google Shape;302;p43"/>
          <p:cNvSpPr txBox="1">
            <a:spLocks noGrp="1"/>
          </p:cNvSpPr>
          <p:nvPr>
            <p:ph type="subTitle" idx="1"/>
          </p:nvPr>
        </p:nvSpPr>
        <p:spPr>
          <a:xfrm flipH="1">
            <a:off x="5203001" y="3873044"/>
            <a:ext cx="36435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Wendy Leon</a:t>
            </a:r>
          </a:p>
          <a:p>
            <a:pPr marL="0" lvl="0" indent="0" algn="r" rtl="0">
              <a:spcBef>
                <a:spcPts val="0"/>
              </a:spcBef>
              <a:spcAft>
                <a:spcPts val="0"/>
              </a:spcAft>
              <a:buNone/>
            </a:pPr>
            <a:r>
              <a:rPr lang="es" dirty="0"/>
              <a:t>Assignment 5.2</a:t>
            </a:r>
            <a:endParaRPr dirty="0"/>
          </a:p>
        </p:txBody>
      </p:sp>
      <p:sp>
        <p:nvSpPr>
          <p:cNvPr id="3" name="Title 2">
            <a:extLst>
              <a:ext uri="{FF2B5EF4-FFF2-40B4-BE49-F238E27FC236}">
                <a16:creationId xmlns:a16="http://schemas.microsoft.com/office/drawing/2014/main" id="{A51CFC47-6D27-450F-A7C7-0C2AE8014F28}"/>
              </a:ext>
            </a:extLst>
          </p:cNvPr>
          <p:cNvSpPr>
            <a:spLocks noGrp="1"/>
          </p:cNvSpPr>
          <p:nvPr>
            <p:ph type="ctrTitle"/>
          </p:nvPr>
        </p:nvSpPr>
        <p:spPr>
          <a:xfrm flipH="1">
            <a:off x="1375500" y="3687019"/>
            <a:ext cx="6393000" cy="670500"/>
          </a:xfrm>
        </p:spPr>
        <p:txBody>
          <a:bodyPr/>
          <a:lstStyle/>
          <a:p>
            <a:r>
              <a:rPr lang="en-US" dirty="0"/>
              <a:t>Pager Rotation Duties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86504" y="1153209"/>
            <a:ext cx="3294816"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Who goes on-call?</a:t>
            </a:r>
            <a:endParaRPr dirty="0">
              <a:solidFill>
                <a:schemeClr val="tx1">
                  <a:lumMod val="20000"/>
                  <a:lumOff val="80000"/>
                </a:schemeClr>
              </a:solidFill>
            </a:endParaRPr>
          </a:p>
        </p:txBody>
      </p:sp>
      <p:cxnSp>
        <p:nvCxnSpPr>
          <p:cNvPr id="705" name="Google Shape;705;p61"/>
          <p:cNvCxnSpPr>
            <a:cxnSpLocks/>
          </p:cNvCxnSpPr>
          <p:nvPr/>
        </p:nvCxnSpPr>
        <p:spPr>
          <a:xfrm>
            <a:off x="3576245" y="511485"/>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916670" y="1087976"/>
            <a:ext cx="4582901" cy="2462213"/>
          </a:xfrm>
          <a:prstGeom prst="rect">
            <a:avLst/>
          </a:prstGeom>
          <a:noFill/>
        </p:spPr>
        <p:txBody>
          <a:bodyPr wrap="square" rtlCol="0">
            <a:spAutoFit/>
          </a:bodyPr>
          <a:lstStyle/>
          <a:p>
            <a:r>
              <a:rPr lang="en-US" dirty="0">
                <a:solidFill>
                  <a:schemeClr val="bg2"/>
                </a:solidFill>
              </a:rPr>
              <a:t>Cross functional teams can focus on higher value customer experience metrics and collectively work together to improve them.</a:t>
            </a:r>
          </a:p>
          <a:p>
            <a:endParaRPr lang="en-US" dirty="0">
              <a:solidFill>
                <a:schemeClr val="bg2"/>
              </a:solidFill>
            </a:endParaRPr>
          </a:p>
          <a:p>
            <a:r>
              <a:rPr lang="en-US" dirty="0">
                <a:solidFill>
                  <a:schemeClr val="bg2"/>
                </a:solidFill>
              </a:rPr>
              <a:t>Distributing the operational responsibilities improves the performance of services and applications. </a:t>
            </a:r>
          </a:p>
          <a:p>
            <a:endParaRPr lang="en-US" dirty="0">
              <a:solidFill>
                <a:schemeClr val="bg2"/>
              </a:solidFill>
            </a:endParaRPr>
          </a:p>
          <a:p>
            <a:r>
              <a:rPr lang="en-US" dirty="0">
                <a:solidFill>
                  <a:schemeClr val="bg2"/>
                </a:solidFill>
              </a:rPr>
              <a:t>Improving reliability via automation and developing internal tools that automate manual labor translates into improved SDLC and faster / safer releases.</a:t>
            </a:r>
          </a:p>
          <a:p>
            <a:endParaRPr lang="en-US" dirty="0">
              <a:solidFill>
                <a:schemeClr val="bg2"/>
              </a:solidFill>
            </a:endParaRPr>
          </a:p>
        </p:txBody>
      </p:sp>
    </p:spTree>
    <p:extLst>
      <p:ext uri="{BB962C8B-B14F-4D97-AF65-F5344CB8AC3E}">
        <p14:creationId xmlns:p14="http://schemas.microsoft.com/office/powerpoint/2010/main" val="68534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705" name="Google Shape;705;p61"/>
          <p:cNvCxnSpPr>
            <a:cxnSpLocks/>
          </p:cNvCxnSpPr>
          <p:nvPr/>
        </p:nvCxnSpPr>
        <p:spPr>
          <a:xfrm>
            <a:off x="771261" y="511487"/>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1173470" y="840841"/>
            <a:ext cx="7389760" cy="2677656"/>
          </a:xfrm>
          <a:prstGeom prst="rect">
            <a:avLst/>
          </a:prstGeom>
          <a:noFill/>
        </p:spPr>
        <p:txBody>
          <a:bodyPr wrap="square" rtlCol="0">
            <a:spAutoFit/>
          </a:bodyPr>
          <a:lstStyle/>
          <a:p>
            <a:r>
              <a:rPr lang="en-US" dirty="0">
                <a:solidFill>
                  <a:schemeClr val="bg2"/>
                </a:solidFill>
              </a:rPr>
              <a:t>On-call rotation ensures software availability. Effectively planning and communicating the schedule and any schedules changes helps overcome alert fatigue and protects the team members work-life balance. </a:t>
            </a:r>
          </a:p>
          <a:p>
            <a:endParaRPr lang="en-US" dirty="0">
              <a:solidFill>
                <a:schemeClr val="bg2"/>
              </a:solidFill>
            </a:endParaRPr>
          </a:p>
          <a:p>
            <a:r>
              <a:rPr lang="en-US" dirty="0">
                <a:solidFill>
                  <a:schemeClr val="bg2"/>
                </a:solidFill>
              </a:rPr>
              <a:t>A well planned  and implemented on-call rotation schedule reduces service disruptions frequency and time of duration which translates into less revenue loss and better brand reputation.</a:t>
            </a:r>
          </a:p>
          <a:p>
            <a:endParaRPr lang="en-US" dirty="0">
              <a:solidFill>
                <a:schemeClr val="bg2"/>
              </a:solidFill>
            </a:endParaRPr>
          </a:p>
          <a:p>
            <a:r>
              <a:rPr lang="en-US" dirty="0">
                <a:solidFill>
                  <a:schemeClr val="bg2"/>
                </a:solidFill>
              </a:rPr>
              <a:t>Using software to support the on-call rotation process helps make it easier for teams to respond to issues.</a:t>
            </a:r>
          </a:p>
          <a:p>
            <a:endParaRPr lang="en-US" dirty="0">
              <a:solidFill>
                <a:schemeClr val="bg2"/>
              </a:solidFill>
            </a:endParaRPr>
          </a:p>
          <a:p>
            <a:r>
              <a:rPr lang="en-US" dirty="0">
                <a:solidFill>
                  <a:schemeClr val="bg2"/>
                </a:solidFill>
              </a:rPr>
              <a:t> </a:t>
            </a:r>
          </a:p>
        </p:txBody>
      </p:sp>
    </p:spTree>
    <p:extLst>
      <p:ext uri="{BB962C8B-B14F-4D97-AF65-F5344CB8AC3E}">
        <p14:creationId xmlns:p14="http://schemas.microsoft.com/office/powerpoint/2010/main" val="20681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503750" y="2036474"/>
            <a:ext cx="3033534" cy="53527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References</a:t>
            </a:r>
            <a:endParaRPr dirty="0"/>
          </a:p>
        </p:txBody>
      </p:sp>
      <p:cxnSp>
        <p:nvCxnSpPr>
          <p:cNvPr id="705" name="Google Shape;705;p61"/>
          <p:cNvCxnSpPr>
            <a:cxnSpLocks/>
          </p:cNvCxnSpPr>
          <p:nvPr/>
        </p:nvCxnSpPr>
        <p:spPr>
          <a:xfrm>
            <a:off x="3585365" y="511486"/>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4007901" y="1340641"/>
            <a:ext cx="4498093" cy="2462213"/>
          </a:xfrm>
          <a:prstGeom prst="rect">
            <a:avLst/>
          </a:prstGeom>
          <a:noFill/>
        </p:spPr>
        <p:txBody>
          <a:bodyPr wrap="square" rtlCol="0">
            <a:spAutoFit/>
          </a:bodyPr>
          <a:lstStyle/>
          <a:p>
            <a:r>
              <a:rPr lang="en-US" dirty="0">
                <a:solidFill>
                  <a:schemeClr val="bg2">
                    <a:lumMod val="95000"/>
                  </a:schemeClr>
                </a:solidFill>
                <a:effectLst/>
              </a:rPr>
              <a:t>On-Call Rotations and Schedules: Articles. (2020, February 11). Retrieved January 30, 2021, from </a:t>
            </a:r>
            <a:r>
              <a:rPr lang="en-US" dirty="0">
                <a:solidFill>
                  <a:schemeClr val="bg2">
                    <a:lumMod val="95000"/>
                  </a:schemeClr>
                </a:solidFill>
                <a:effectLst/>
                <a:hlinkClick r:id="rId3"/>
              </a:rPr>
              <a:t>https://www.pagerduty.com/resources/learn/call-rotations-schedules/</a:t>
            </a:r>
            <a:endParaRPr lang="en-US" dirty="0">
              <a:solidFill>
                <a:schemeClr val="bg2">
                  <a:lumMod val="95000"/>
                </a:schemeClr>
              </a:solidFill>
              <a:effectLst/>
            </a:endParaRPr>
          </a:p>
          <a:p>
            <a:endParaRPr lang="en-US" dirty="0">
              <a:solidFill>
                <a:schemeClr val="bg2">
                  <a:lumMod val="95000"/>
                </a:schemeClr>
              </a:solidFill>
            </a:endParaRPr>
          </a:p>
          <a:p>
            <a:endParaRPr lang="en-US" dirty="0">
              <a:solidFill>
                <a:schemeClr val="bg2">
                  <a:lumMod val="95000"/>
                </a:schemeClr>
              </a:solidFill>
            </a:endParaRPr>
          </a:p>
          <a:p>
            <a:r>
              <a:rPr lang="en-US" dirty="0">
                <a:solidFill>
                  <a:schemeClr val="bg2"/>
                </a:solidFill>
              </a:rPr>
              <a:t>Gene Kim, et al. (2016). The DevOps Handbook: How To Create World-Class Agility, Reliability, &amp; Security In Technology Organizations (book).</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262765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247147" y="1733624"/>
            <a:ext cx="3024739" cy="135348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dirty="0">
                <a:solidFill>
                  <a:schemeClr val="tx1">
                    <a:lumMod val="20000"/>
                    <a:lumOff val="80000"/>
                  </a:schemeClr>
                </a:solidFill>
              </a:rPr>
              <a:t>What Are Pager Rotation Duties?</a:t>
            </a:r>
            <a:endParaRPr dirty="0">
              <a:solidFill>
                <a:schemeClr val="tx1">
                  <a:lumMod val="20000"/>
                  <a:lumOff val="80000"/>
                </a:schemeClr>
              </a:solidFill>
            </a:endParaRPr>
          </a:p>
        </p:txBody>
      </p:sp>
      <p:cxnSp>
        <p:nvCxnSpPr>
          <p:cNvPr id="705" name="Google Shape;705;p61"/>
          <p:cNvCxnSpPr>
            <a:cxnSpLocks/>
          </p:cNvCxnSpPr>
          <p:nvPr/>
        </p:nvCxnSpPr>
        <p:spPr>
          <a:xfrm>
            <a:off x="346505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658215" y="1209675"/>
            <a:ext cx="4419600" cy="2677656"/>
          </a:xfrm>
          <a:prstGeom prst="rect">
            <a:avLst/>
          </a:prstGeom>
          <a:noFill/>
        </p:spPr>
        <p:txBody>
          <a:bodyPr wrap="square" rtlCol="0">
            <a:spAutoFit/>
          </a:bodyPr>
          <a:lstStyle/>
          <a:p>
            <a:r>
              <a:rPr lang="en-US" dirty="0">
                <a:solidFill>
                  <a:schemeClr val="bg2"/>
                </a:solidFill>
              </a:rPr>
              <a:t>IT companies have dedicated groups of engineers with going on-call to troubleshoot issues for software services as they happen.  They are put on an on-call rotation, a rotating scheduled shift work across every team member that is tasked with supporting software availability.</a:t>
            </a:r>
          </a:p>
          <a:p>
            <a:endParaRPr lang="en-US" dirty="0">
              <a:solidFill>
                <a:schemeClr val="bg2"/>
              </a:solidFill>
            </a:endParaRPr>
          </a:p>
          <a:p>
            <a:r>
              <a:rPr lang="en-US" dirty="0">
                <a:solidFill>
                  <a:schemeClr val="bg2"/>
                </a:solidFill>
              </a:rPr>
              <a:t>Because they are responsible for quickly fixing issues when something breaks and to prevent alert fatigue, rotating on-call responsibilities among individuals or teams is important.</a:t>
            </a:r>
          </a:p>
          <a:p>
            <a:endParaRPr lang="en-US"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111217" y="1405872"/>
            <a:ext cx="3294816"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Pager Rotation Problems</a:t>
            </a:r>
            <a:endParaRPr dirty="0">
              <a:solidFill>
                <a:schemeClr val="tx1">
                  <a:lumMod val="20000"/>
                  <a:lumOff val="80000"/>
                </a:schemeClr>
              </a:solidFill>
            </a:endParaRPr>
          </a:p>
        </p:txBody>
      </p:sp>
      <p:cxnSp>
        <p:nvCxnSpPr>
          <p:cNvPr id="705" name="Google Shape;705;p61"/>
          <p:cNvCxnSpPr>
            <a:cxnSpLocks/>
          </p:cNvCxnSpPr>
          <p:nvPr/>
        </p:nvCxnSpPr>
        <p:spPr>
          <a:xfrm>
            <a:off x="3576245" y="511485"/>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916670" y="1087976"/>
            <a:ext cx="4582901" cy="1815882"/>
          </a:xfrm>
          <a:prstGeom prst="rect">
            <a:avLst/>
          </a:prstGeom>
          <a:noFill/>
        </p:spPr>
        <p:txBody>
          <a:bodyPr wrap="square" rtlCol="0">
            <a:spAutoFit/>
          </a:bodyPr>
          <a:lstStyle/>
          <a:p>
            <a:r>
              <a:rPr lang="en-US" dirty="0">
                <a:solidFill>
                  <a:schemeClr val="bg2"/>
                </a:solidFill>
              </a:rPr>
              <a:t>Work-life balance – staff members struggle to find work-life balance.</a:t>
            </a:r>
          </a:p>
          <a:p>
            <a:endParaRPr lang="en-US" dirty="0">
              <a:solidFill>
                <a:schemeClr val="bg2"/>
              </a:solidFill>
            </a:endParaRPr>
          </a:p>
          <a:p>
            <a:r>
              <a:rPr lang="en-US" dirty="0">
                <a:solidFill>
                  <a:schemeClr val="bg2"/>
                </a:solidFill>
              </a:rPr>
              <a:t>On call person be expected to troubleshoot all problems related to an application.</a:t>
            </a:r>
          </a:p>
          <a:p>
            <a:endParaRPr lang="en-US" dirty="0">
              <a:solidFill>
                <a:schemeClr val="bg2"/>
              </a:solidFill>
            </a:endParaRPr>
          </a:p>
          <a:p>
            <a:r>
              <a:rPr lang="en-US" dirty="0">
                <a:solidFill>
                  <a:schemeClr val="bg2"/>
                </a:solidFill>
              </a:rPr>
              <a:t>Alert fatigue – too many alerts might make it hard to prioritize incidents. </a:t>
            </a:r>
          </a:p>
        </p:txBody>
      </p:sp>
    </p:spTree>
    <p:extLst>
      <p:ext uri="{BB962C8B-B14F-4D97-AF65-F5344CB8AC3E}">
        <p14:creationId xmlns:p14="http://schemas.microsoft.com/office/powerpoint/2010/main" val="12707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247147" y="1733624"/>
            <a:ext cx="3024739" cy="135348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Committing to Reliability</a:t>
            </a:r>
            <a:endParaRPr dirty="0">
              <a:solidFill>
                <a:schemeClr val="tx1">
                  <a:lumMod val="20000"/>
                  <a:lumOff val="80000"/>
                </a:schemeClr>
              </a:solidFill>
            </a:endParaRPr>
          </a:p>
        </p:txBody>
      </p:sp>
      <p:cxnSp>
        <p:nvCxnSpPr>
          <p:cNvPr id="705" name="Google Shape;705;p61"/>
          <p:cNvCxnSpPr>
            <a:cxnSpLocks/>
          </p:cNvCxnSpPr>
          <p:nvPr/>
        </p:nvCxnSpPr>
        <p:spPr>
          <a:xfrm>
            <a:off x="3465050" y="594350"/>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658215" y="1209675"/>
            <a:ext cx="4419600" cy="2246769"/>
          </a:xfrm>
          <a:prstGeom prst="rect">
            <a:avLst/>
          </a:prstGeom>
          <a:noFill/>
        </p:spPr>
        <p:txBody>
          <a:bodyPr wrap="square" rtlCol="0">
            <a:spAutoFit/>
          </a:bodyPr>
          <a:lstStyle/>
          <a:p>
            <a:r>
              <a:rPr lang="en-US" dirty="0">
                <a:solidFill>
                  <a:schemeClr val="bg2"/>
                </a:solidFill>
              </a:rPr>
              <a:t>The practice of having an on-call rotation, and an incident timeout threshold to each tier of an escalation policy, is the first step towards committing to reliability to customers and users. </a:t>
            </a:r>
          </a:p>
          <a:p>
            <a:endParaRPr lang="en-US" dirty="0">
              <a:solidFill>
                <a:schemeClr val="bg2"/>
              </a:solidFill>
            </a:endParaRPr>
          </a:p>
          <a:p>
            <a:r>
              <a:rPr lang="en-US" dirty="0">
                <a:solidFill>
                  <a:schemeClr val="bg2"/>
                </a:solidFill>
              </a:rPr>
              <a:t>On-call rotations ensures customer-impacting outages are quickly noticed and resolved.</a:t>
            </a:r>
          </a:p>
          <a:p>
            <a:endParaRPr lang="en-US" dirty="0">
              <a:solidFill>
                <a:schemeClr val="bg2"/>
              </a:solidFill>
            </a:endParaRPr>
          </a:p>
          <a:p>
            <a:r>
              <a:rPr lang="en-US" dirty="0">
                <a:solidFill>
                  <a:schemeClr val="bg2"/>
                </a:solidFill>
              </a:rPr>
              <a:t>Implementing on-call rotation is critical for having 24x7x365 coverage in managing issues as they arise.</a:t>
            </a:r>
          </a:p>
        </p:txBody>
      </p:sp>
    </p:spTree>
    <p:extLst>
      <p:ext uri="{BB962C8B-B14F-4D97-AF65-F5344CB8AC3E}">
        <p14:creationId xmlns:p14="http://schemas.microsoft.com/office/powerpoint/2010/main" val="418898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0" y="1587591"/>
            <a:ext cx="3805859"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Creating an effective on-call schedule</a:t>
            </a:r>
            <a:endParaRPr dirty="0">
              <a:solidFill>
                <a:schemeClr val="tx1">
                  <a:lumMod val="20000"/>
                  <a:lumOff val="80000"/>
                </a:schemeClr>
              </a:solidFill>
            </a:endParaRPr>
          </a:p>
        </p:txBody>
      </p:sp>
      <p:cxnSp>
        <p:nvCxnSpPr>
          <p:cNvPr id="705" name="Google Shape;705;p61"/>
          <p:cNvCxnSpPr>
            <a:cxnSpLocks/>
          </p:cNvCxnSpPr>
          <p:nvPr/>
        </p:nvCxnSpPr>
        <p:spPr>
          <a:xfrm>
            <a:off x="3946948" y="693204"/>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4273389" y="1246746"/>
            <a:ext cx="4582901" cy="2893100"/>
          </a:xfrm>
          <a:prstGeom prst="rect">
            <a:avLst/>
          </a:prstGeom>
          <a:noFill/>
        </p:spPr>
        <p:txBody>
          <a:bodyPr wrap="square" rtlCol="0">
            <a:spAutoFit/>
          </a:bodyPr>
          <a:lstStyle/>
          <a:p>
            <a:r>
              <a:rPr lang="en-US" dirty="0">
                <a:solidFill>
                  <a:schemeClr val="bg2"/>
                </a:solidFill>
              </a:rPr>
              <a:t>Creating an effective on-call schedule can be tricky and some organizations resort to manually setting up wiki pages or spreadsheets. The challenge with these is that changes do not propagate in real time making it challenging to get the right people on issues quickly. </a:t>
            </a:r>
          </a:p>
          <a:p>
            <a:endParaRPr lang="en-US" dirty="0">
              <a:solidFill>
                <a:schemeClr val="bg2"/>
              </a:solidFill>
            </a:endParaRPr>
          </a:p>
          <a:p>
            <a:r>
              <a:rPr lang="en-US" dirty="0">
                <a:solidFill>
                  <a:schemeClr val="bg2"/>
                </a:solidFill>
              </a:rPr>
              <a:t>Every minute of downtime can cost thousands of dollars and irreversible damage to brand reputation. </a:t>
            </a:r>
          </a:p>
          <a:p>
            <a:endParaRPr lang="en-US" dirty="0">
              <a:solidFill>
                <a:schemeClr val="bg2"/>
              </a:solidFill>
            </a:endParaRPr>
          </a:p>
          <a:p>
            <a:r>
              <a:rPr lang="en-US" dirty="0">
                <a:solidFill>
                  <a:schemeClr val="bg2"/>
                </a:solidFill>
              </a:rPr>
              <a:t>Companies are starting to realize that digging through a static page to find and notify the right on-call engineer quickly becomes a costly and ineffective method of handling on-call rotation information.</a:t>
            </a:r>
          </a:p>
        </p:txBody>
      </p:sp>
    </p:spTree>
    <p:extLst>
      <p:ext uri="{BB962C8B-B14F-4D97-AF65-F5344CB8AC3E}">
        <p14:creationId xmlns:p14="http://schemas.microsoft.com/office/powerpoint/2010/main" val="14627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494270" y="1405874"/>
            <a:ext cx="3805859"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On-call rotation </a:t>
            </a:r>
            <a:br>
              <a:rPr lang="en-US" dirty="0">
                <a:solidFill>
                  <a:schemeClr val="tx1">
                    <a:lumMod val="20000"/>
                    <a:lumOff val="80000"/>
                  </a:schemeClr>
                </a:solidFill>
              </a:rPr>
            </a:br>
            <a:r>
              <a:rPr lang="en-US" dirty="0">
                <a:solidFill>
                  <a:schemeClr val="tx1">
                    <a:lumMod val="20000"/>
                    <a:lumOff val="80000"/>
                  </a:schemeClr>
                </a:solidFill>
              </a:rPr>
              <a:t>best practices</a:t>
            </a:r>
            <a:endParaRPr dirty="0">
              <a:solidFill>
                <a:schemeClr val="tx1">
                  <a:lumMod val="20000"/>
                  <a:lumOff val="80000"/>
                </a:schemeClr>
              </a:solidFill>
            </a:endParaRPr>
          </a:p>
        </p:txBody>
      </p:sp>
      <p:cxnSp>
        <p:nvCxnSpPr>
          <p:cNvPr id="705" name="Google Shape;705;p61"/>
          <p:cNvCxnSpPr>
            <a:cxnSpLocks/>
          </p:cNvCxnSpPr>
          <p:nvPr/>
        </p:nvCxnSpPr>
        <p:spPr>
          <a:xfrm>
            <a:off x="3576245" y="511485"/>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4026253" y="909753"/>
            <a:ext cx="4582901" cy="3323987"/>
          </a:xfrm>
          <a:prstGeom prst="rect">
            <a:avLst/>
          </a:prstGeom>
          <a:noFill/>
        </p:spPr>
        <p:txBody>
          <a:bodyPr wrap="square" rtlCol="0">
            <a:spAutoFit/>
          </a:bodyPr>
          <a:lstStyle/>
          <a:p>
            <a:r>
              <a:rPr lang="en-US" dirty="0">
                <a:solidFill>
                  <a:schemeClr val="bg2"/>
                </a:solidFill>
              </a:rPr>
              <a:t>It is important to keep the following practices in mind in order to effectively create and manage on-call rotations:</a:t>
            </a:r>
          </a:p>
          <a:p>
            <a:endParaRPr lang="en-US" dirty="0">
              <a:solidFill>
                <a:schemeClr val="bg2"/>
              </a:solidFill>
            </a:endParaRPr>
          </a:p>
          <a:p>
            <a:r>
              <a:rPr lang="en-US" b="1" dirty="0">
                <a:solidFill>
                  <a:schemeClr val="bg2"/>
                </a:solidFill>
              </a:rPr>
              <a:t>Using software automation </a:t>
            </a:r>
            <a:r>
              <a:rPr lang="en-US" dirty="0">
                <a:solidFill>
                  <a:schemeClr val="bg2"/>
                </a:solidFill>
              </a:rPr>
              <a:t>– using specialized software to automatically routing notifications to engineers based on pre-defined schedules. Automating on-call rotation can save time in times when every minute counts.</a:t>
            </a:r>
          </a:p>
          <a:p>
            <a:endParaRPr lang="en-US" dirty="0">
              <a:solidFill>
                <a:schemeClr val="bg2"/>
              </a:solidFill>
            </a:endParaRPr>
          </a:p>
          <a:p>
            <a:r>
              <a:rPr lang="en-US" b="1" dirty="0">
                <a:solidFill>
                  <a:schemeClr val="bg2"/>
                </a:solidFill>
              </a:rPr>
              <a:t>Set up teams </a:t>
            </a:r>
            <a:r>
              <a:rPr lang="en-US" dirty="0">
                <a:solidFill>
                  <a:schemeClr val="bg2"/>
                </a:solidFill>
              </a:rPr>
              <a:t>– whenever an issue arises, it should route to the on-call engineer on the appropriate team that manages that service. If needed the on-call engineer should be able to recruit other teammates to collaborate on issue resolution with the use of collaboration tools, such as conferencing or chat.</a:t>
            </a:r>
          </a:p>
        </p:txBody>
      </p:sp>
    </p:spTree>
    <p:extLst>
      <p:ext uri="{BB962C8B-B14F-4D97-AF65-F5344CB8AC3E}">
        <p14:creationId xmlns:p14="http://schemas.microsoft.com/office/powerpoint/2010/main" val="41064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494270" y="1405874"/>
            <a:ext cx="3805859"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On-call rotation </a:t>
            </a:r>
            <a:br>
              <a:rPr lang="en-US" dirty="0">
                <a:solidFill>
                  <a:schemeClr val="tx1">
                    <a:lumMod val="20000"/>
                    <a:lumOff val="80000"/>
                  </a:schemeClr>
                </a:solidFill>
              </a:rPr>
            </a:br>
            <a:r>
              <a:rPr lang="en-US" dirty="0">
                <a:solidFill>
                  <a:schemeClr val="tx1">
                    <a:lumMod val="20000"/>
                    <a:lumOff val="80000"/>
                  </a:schemeClr>
                </a:solidFill>
              </a:rPr>
              <a:t>best practices</a:t>
            </a:r>
            <a:endParaRPr dirty="0">
              <a:solidFill>
                <a:schemeClr val="tx1">
                  <a:lumMod val="20000"/>
                  <a:lumOff val="80000"/>
                </a:schemeClr>
              </a:solidFill>
            </a:endParaRPr>
          </a:p>
        </p:txBody>
      </p:sp>
      <p:cxnSp>
        <p:nvCxnSpPr>
          <p:cNvPr id="705" name="Google Shape;705;p61"/>
          <p:cNvCxnSpPr>
            <a:cxnSpLocks/>
          </p:cNvCxnSpPr>
          <p:nvPr/>
        </p:nvCxnSpPr>
        <p:spPr>
          <a:xfrm>
            <a:off x="3576245" y="511485"/>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966096" y="669121"/>
            <a:ext cx="4582901" cy="3539430"/>
          </a:xfrm>
          <a:prstGeom prst="rect">
            <a:avLst/>
          </a:prstGeom>
          <a:noFill/>
        </p:spPr>
        <p:txBody>
          <a:bodyPr wrap="square" rtlCol="0">
            <a:spAutoFit/>
          </a:bodyPr>
          <a:lstStyle/>
          <a:p>
            <a:r>
              <a:rPr lang="en-US" dirty="0">
                <a:solidFill>
                  <a:schemeClr val="bg2"/>
                </a:solidFill>
              </a:rPr>
              <a:t>Define escalation policies – determine who and what actions must take place when facing an incident. For instance, determine who will be in charge of first and second tier troubleshooting.</a:t>
            </a:r>
          </a:p>
          <a:p>
            <a:endParaRPr lang="en-US" dirty="0">
              <a:solidFill>
                <a:schemeClr val="bg2"/>
              </a:solidFill>
            </a:endParaRPr>
          </a:p>
          <a:p>
            <a:r>
              <a:rPr lang="en-US" dirty="0">
                <a:solidFill>
                  <a:schemeClr val="bg2"/>
                </a:solidFill>
              </a:rPr>
              <a:t>Establish time limits – time limits are important so if someone is not available within the timeframe, the issue gets quickly escalated.</a:t>
            </a:r>
          </a:p>
          <a:p>
            <a:endParaRPr lang="en-US" dirty="0">
              <a:solidFill>
                <a:schemeClr val="bg2"/>
              </a:solidFill>
            </a:endParaRPr>
          </a:p>
          <a:p>
            <a:r>
              <a:rPr lang="en-US" dirty="0">
                <a:solidFill>
                  <a:schemeClr val="bg2"/>
                </a:solidFill>
              </a:rPr>
              <a:t>Enable easy overrides – schedule edits should be easy to override so shift swaps can be accommodated easily as needed in the event something unexpected happens.</a:t>
            </a:r>
          </a:p>
          <a:p>
            <a:endParaRPr lang="en-US" dirty="0">
              <a:solidFill>
                <a:schemeClr val="bg2"/>
              </a:solidFill>
            </a:endParaRPr>
          </a:p>
          <a:p>
            <a:r>
              <a:rPr lang="en-US" dirty="0">
                <a:solidFill>
                  <a:schemeClr val="bg2"/>
                </a:solidFill>
              </a:rPr>
              <a:t>24 x 7 coverage – schedule shifts effectively to ensure there is complete coverage. </a:t>
            </a:r>
          </a:p>
        </p:txBody>
      </p:sp>
    </p:spTree>
    <p:extLst>
      <p:ext uri="{BB962C8B-B14F-4D97-AF65-F5344CB8AC3E}">
        <p14:creationId xmlns:p14="http://schemas.microsoft.com/office/powerpoint/2010/main" val="15936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494270" y="1405874"/>
            <a:ext cx="3805859"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On-call rotation </a:t>
            </a:r>
            <a:br>
              <a:rPr lang="en-US" dirty="0">
                <a:solidFill>
                  <a:schemeClr val="tx1">
                    <a:lumMod val="20000"/>
                    <a:lumOff val="80000"/>
                  </a:schemeClr>
                </a:solidFill>
              </a:rPr>
            </a:br>
            <a:r>
              <a:rPr lang="en-US" dirty="0">
                <a:solidFill>
                  <a:schemeClr val="tx1">
                    <a:lumMod val="20000"/>
                    <a:lumOff val="80000"/>
                  </a:schemeClr>
                </a:solidFill>
              </a:rPr>
              <a:t>best practices</a:t>
            </a:r>
            <a:endParaRPr dirty="0">
              <a:solidFill>
                <a:schemeClr val="tx1">
                  <a:lumMod val="20000"/>
                  <a:lumOff val="80000"/>
                </a:schemeClr>
              </a:solidFill>
            </a:endParaRPr>
          </a:p>
        </p:txBody>
      </p:sp>
      <p:cxnSp>
        <p:nvCxnSpPr>
          <p:cNvPr id="705" name="Google Shape;705;p61"/>
          <p:cNvCxnSpPr>
            <a:cxnSpLocks/>
          </p:cNvCxnSpPr>
          <p:nvPr/>
        </p:nvCxnSpPr>
        <p:spPr>
          <a:xfrm>
            <a:off x="3576245" y="511485"/>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966096" y="669121"/>
            <a:ext cx="4582901" cy="1815882"/>
          </a:xfrm>
          <a:prstGeom prst="rect">
            <a:avLst/>
          </a:prstGeom>
          <a:noFill/>
        </p:spPr>
        <p:txBody>
          <a:bodyPr wrap="square" rtlCol="0">
            <a:spAutoFit/>
          </a:bodyPr>
          <a:lstStyle/>
          <a:p>
            <a:r>
              <a:rPr lang="en-US" dirty="0">
                <a:solidFill>
                  <a:schemeClr val="bg2"/>
                </a:solidFill>
              </a:rPr>
              <a:t>Transparency and communication – it is important that everyone knows their schedule and is notified of changes in advance.</a:t>
            </a:r>
          </a:p>
          <a:p>
            <a:endParaRPr lang="en-US" dirty="0">
              <a:solidFill>
                <a:schemeClr val="bg2"/>
              </a:solidFill>
            </a:endParaRPr>
          </a:p>
          <a:p>
            <a:r>
              <a:rPr lang="en-US" dirty="0">
                <a:solidFill>
                  <a:schemeClr val="bg2"/>
                </a:solidFill>
              </a:rPr>
              <a:t>Be aware of on-call hours – help people get ahead of knowing when they’ll be on on-call duty and when they will be off, so they never miss a shift and can plan their free time effectively. </a:t>
            </a:r>
          </a:p>
        </p:txBody>
      </p:sp>
    </p:spTree>
    <p:extLst>
      <p:ext uri="{BB962C8B-B14F-4D97-AF65-F5344CB8AC3E}">
        <p14:creationId xmlns:p14="http://schemas.microsoft.com/office/powerpoint/2010/main" val="416996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1"/>
          <p:cNvSpPr txBox="1">
            <a:spLocks noGrp="1"/>
          </p:cNvSpPr>
          <p:nvPr>
            <p:ph type="ctrTitle"/>
          </p:nvPr>
        </p:nvSpPr>
        <p:spPr>
          <a:xfrm flipH="1">
            <a:off x="-308476" y="1153209"/>
            <a:ext cx="3689796" cy="23317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tx1">
                    <a:lumMod val="20000"/>
                    <a:lumOff val="80000"/>
                  </a:schemeClr>
                </a:solidFill>
              </a:rPr>
              <a:t>Benefits of an effective on-call rotation</a:t>
            </a:r>
            <a:endParaRPr dirty="0">
              <a:solidFill>
                <a:schemeClr val="tx1">
                  <a:lumMod val="20000"/>
                  <a:lumOff val="80000"/>
                </a:schemeClr>
              </a:solidFill>
            </a:endParaRPr>
          </a:p>
        </p:txBody>
      </p:sp>
      <p:cxnSp>
        <p:nvCxnSpPr>
          <p:cNvPr id="705" name="Google Shape;705;p61"/>
          <p:cNvCxnSpPr>
            <a:cxnSpLocks/>
          </p:cNvCxnSpPr>
          <p:nvPr/>
        </p:nvCxnSpPr>
        <p:spPr>
          <a:xfrm>
            <a:off x="3576245" y="511485"/>
            <a:ext cx="0" cy="4120525"/>
          </a:xfrm>
          <a:prstGeom prst="straightConnector1">
            <a:avLst/>
          </a:prstGeom>
          <a:noFill/>
          <a:ln w="28575" cap="flat" cmpd="sng">
            <a:solidFill>
              <a:srgbClr val="FFFFFF"/>
            </a:solidFill>
            <a:prstDash val="solid"/>
            <a:round/>
            <a:headEnd type="none" w="med" len="med"/>
            <a:tailEnd type="none" w="med" len="med"/>
          </a:ln>
        </p:spPr>
      </p:cxnSp>
      <p:sp>
        <p:nvSpPr>
          <p:cNvPr id="41" name="TextBox 40">
            <a:extLst>
              <a:ext uri="{FF2B5EF4-FFF2-40B4-BE49-F238E27FC236}">
                <a16:creationId xmlns:a16="http://schemas.microsoft.com/office/drawing/2014/main" id="{EE90D3FF-9748-4E9C-A352-ECD285F737EF}"/>
              </a:ext>
            </a:extLst>
          </p:cNvPr>
          <p:cNvSpPr txBox="1"/>
          <p:nvPr/>
        </p:nvSpPr>
        <p:spPr>
          <a:xfrm>
            <a:off x="3966096" y="669121"/>
            <a:ext cx="4582901" cy="2826223"/>
          </a:xfrm>
          <a:prstGeom prst="rect">
            <a:avLst/>
          </a:prstGeom>
          <a:noFill/>
        </p:spPr>
        <p:txBody>
          <a:bodyPr wrap="square" rtlCol="0">
            <a:spAutoFit/>
          </a:bodyPr>
          <a:lstStyle/>
          <a:p>
            <a:r>
              <a:rPr lang="en-US" dirty="0">
                <a:solidFill>
                  <a:schemeClr val="bg2"/>
                </a:solidFill>
              </a:rPr>
              <a:t>There are many benefits related to establishing an effective on-call rotation:</a:t>
            </a:r>
          </a:p>
          <a:p>
            <a:endParaRPr lang="en-US" dirty="0">
              <a:solidFill>
                <a:schemeClr val="bg2"/>
              </a:solidFill>
            </a:endParaRPr>
          </a:p>
          <a:p>
            <a:pPr marL="285750" indent="-285750">
              <a:lnSpc>
                <a:spcPct val="200000"/>
              </a:lnSpc>
              <a:buFont typeface="Arial" panose="020B0604020202020204" pitchFamily="34" charset="0"/>
              <a:buChar char="•"/>
            </a:pPr>
            <a:r>
              <a:rPr lang="en-US" dirty="0">
                <a:solidFill>
                  <a:schemeClr val="bg2"/>
                </a:solidFill>
              </a:rPr>
              <a:t>Improved transparency and accountability in the way the team handles issues.</a:t>
            </a:r>
          </a:p>
          <a:p>
            <a:pPr marL="285750" indent="-285750">
              <a:lnSpc>
                <a:spcPct val="200000"/>
              </a:lnSpc>
              <a:buFont typeface="Arial" panose="020B0604020202020204" pitchFamily="34" charset="0"/>
              <a:buChar char="•"/>
            </a:pPr>
            <a:r>
              <a:rPr lang="en-US" dirty="0">
                <a:solidFill>
                  <a:schemeClr val="bg2"/>
                </a:solidFill>
              </a:rPr>
              <a:t>Better service reliability. </a:t>
            </a:r>
          </a:p>
          <a:p>
            <a:pPr marL="285750" indent="-285750">
              <a:lnSpc>
                <a:spcPct val="200000"/>
              </a:lnSpc>
              <a:buFont typeface="Arial" panose="020B0604020202020204" pitchFamily="34" charset="0"/>
              <a:buChar char="•"/>
            </a:pPr>
            <a:r>
              <a:rPr lang="en-US" dirty="0">
                <a:solidFill>
                  <a:schemeClr val="bg2"/>
                </a:solidFill>
              </a:rPr>
              <a:t>24/7 coverage means happy customers.</a:t>
            </a:r>
          </a:p>
          <a:p>
            <a:pPr marL="285750" indent="-285750">
              <a:lnSpc>
                <a:spcPct val="200000"/>
              </a:lnSpc>
              <a:buFont typeface="Arial" panose="020B0604020202020204" pitchFamily="34" charset="0"/>
              <a:buChar char="•"/>
            </a:pPr>
            <a:r>
              <a:rPr lang="en-US" dirty="0">
                <a:solidFill>
                  <a:schemeClr val="bg2"/>
                </a:solidFill>
              </a:rPr>
              <a:t>Less wasted time in getting on-call staff on issues.</a:t>
            </a:r>
          </a:p>
        </p:txBody>
      </p:sp>
    </p:spTree>
    <p:extLst>
      <p:ext uri="{BB962C8B-B14F-4D97-AF65-F5344CB8AC3E}">
        <p14:creationId xmlns:p14="http://schemas.microsoft.com/office/powerpoint/2010/main" val="1439306544"/>
      </p:ext>
    </p:extLst>
  </p:cSld>
  <p:clrMapOvr>
    <a:masterClrMapping/>
  </p:clrMapOvr>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Squada One</vt:lpstr>
      <vt:lpstr>Righteous</vt:lpstr>
      <vt:lpstr>Roboto Condensed Light</vt:lpstr>
      <vt:lpstr>Tech Startup by Slidesgo</vt:lpstr>
      <vt:lpstr>Pager Rotation Duties</vt:lpstr>
      <vt:lpstr>What Are Pager Rotation Duties?</vt:lpstr>
      <vt:lpstr>Pager Rotation Problems</vt:lpstr>
      <vt:lpstr>Committing to Reliability</vt:lpstr>
      <vt:lpstr>Creating an effective on-call schedule</vt:lpstr>
      <vt:lpstr>On-call rotation  best practices</vt:lpstr>
      <vt:lpstr>On-call rotation  best practices</vt:lpstr>
      <vt:lpstr>On-call rotation  best practices</vt:lpstr>
      <vt:lpstr>Benefits of an effective on-call rotation</vt:lpstr>
      <vt:lpstr>Who goes on-call?</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Wen-D</dc:creator>
  <cp:lastModifiedBy>Wendy Leon</cp:lastModifiedBy>
  <cp:revision>105</cp:revision>
  <dcterms:modified xsi:type="dcterms:W3CDTF">2021-01-30T03:07:55Z</dcterms:modified>
</cp:coreProperties>
</file>