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5"/>
  </p:notesMasterIdLst>
  <p:sldIdLst>
    <p:sldId id="256" r:id="rId2"/>
    <p:sldId id="274" r:id="rId3"/>
    <p:sldId id="304" r:id="rId4"/>
    <p:sldId id="305" r:id="rId5"/>
    <p:sldId id="306" r:id="rId6"/>
    <p:sldId id="307" r:id="rId7"/>
    <p:sldId id="308" r:id="rId8"/>
    <p:sldId id="309" r:id="rId9"/>
    <p:sldId id="310" r:id="rId10"/>
    <p:sldId id="311" r:id="rId11"/>
    <p:sldId id="312" r:id="rId12"/>
    <p:sldId id="313" r:id="rId13"/>
    <p:sldId id="303" r:id="rId14"/>
  </p:sldIdLst>
  <p:sldSz cx="9144000" cy="5143500" type="screen16x9"/>
  <p:notesSz cx="6858000" cy="9144000"/>
  <p:embeddedFontLst>
    <p:embeddedFont>
      <p:font typeface="Righteous" panose="020B0604020202020204" charset="0"/>
      <p:regular r:id="rId16"/>
    </p:embeddedFont>
    <p:embeddedFont>
      <p:font typeface="Roboto Condensed Light" panose="020B0604020202020204" charset="0"/>
      <p:regular r:id="rId17"/>
      <p:bold r:id="rId18"/>
      <p:italic r:id="rId19"/>
      <p:boldItalic r:id="rId20"/>
    </p:embeddedFont>
    <p:embeddedFont>
      <p:font typeface="Squada On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534"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769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1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67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58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03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1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47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94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96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914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827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rgbClr val="88D3CE"/>
            </a:gs>
            <a:gs pos="100000">
              <a:srgbClr val="423864"/>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6">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60" r:id="rId3"/>
    <p:sldLayoutId id="214748366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0"/>
        <p:cNvGrpSpPr/>
        <p:nvPr/>
      </p:nvGrpSpPr>
      <p:grpSpPr>
        <a:xfrm>
          <a:off x="0" y="0"/>
          <a:ext cx="0" cy="0"/>
          <a:chOff x="0" y="0"/>
          <a:chExt cx="0" cy="0"/>
        </a:xfrm>
      </p:grpSpPr>
      <p:sp>
        <p:nvSpPr>
          <p:cNvPr id="302" name="Google Shape;302;p43"/>
          <p:cNvSpPr txBox="1">
            <a:spLocks noGrp="1"/>
          </p:cNvSpPr>
          <p:nvPr>
            <p:ph type="subTitle" idx="1"/>
          </p:nvPr>
        </p:nvSpPr>
        <p:spPr>
          <a:xfrm flipH="1">
            <a:off x="5203001" y="3873044"/>
            <a:ext cx="36435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Wendy Leon</a:t>
            </a:r>
          </a:p>
          <a:p>
            <a:pPr marL="0" lvl="0" indent="0" algn="r" rtl="0">
              <a:spcBef>
                <a:spcPts val="0"/>
              </a:spcBef>
              <a:spcAft>
                <a:spcPts val="0"/>
              </a:spcAft>
              <a:buNone/>
            </a:pPr>
            <a:r>
              <a:rPr lang="es" dirty="0"/>
              <a:t>Assignment 9.2</a:t>
            </a:r>
            <a:endParaRPr dirty="0"/>
          </a:p>
        </p:txBody>
      </p:sp>
      <p:sp>
        <p:nvSpPr>
          <p:cNvPr id="3" name="Title 2">
            <a:extLst>
              <a:ext uri="{FF2B5EF4-FFF2-40B4-BE49-F238E27FC236}">
                <a16:creationId xmlns:a16="http://schemas.microsoft.com/office/drawing/2014/main" id="{A51CFC47-6D27-450F-A7C7-0C2AE8014F28}"/>
              </a:ext>
            </a:extLst>
          </p:cNvPr>
          <p:cNvSpPr>
            <a:spLocks noGrp="1"/>
          </p:cNvSpPr>
          <p:nvPr>
            <p:ph type="ctrTitle"/>
          </p:nvPr>
        </p:nvSpPr>
        <p:spPr>
          <a:xfrm flipH="1">
            <a:off x="1375500" y="3687019"/>
            <a:ext cx="6393000" cy="670500"/>
          </a:xfrm>
        </p:spPr>
        <p:txBody>
          <a:bodyPr/>
          <a:lstStyle/>
          <a:p>
            <a:r>
              <a:rPr lang="en-US" dirty="0"/>
              <a:t>Change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42532" y="1566444"/>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Avoiding Manual Changes</a:t>
            </a:r>
            <a:endParaRPr dirty="0"/>
          </a:p>
        </p:txBody>
      </p:sp>
      <p:cxnSp>
        <p:nvCxnSpPr>
          <p:cNvPr id="705" name="Google Shape;705;p61"/>
          <p:cNvCxnSpPr>
            <a:cxnSpLocks/>
          </p:cNvCxnSpPr>
          <p:nvPr/>
        </p:nvCxnSpPr>
        <p:spPr>
          <a:xfrm>
            <a:off x="3047286"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466215" y="1774309"/>
            <a:ext cx="4029740" cy="1594882"/>
          </a:xfrm>
          <a:prstGeom prst="rect">
            <a:avLst/>
          </a:prstGeom>
          <a:noFill/>
        </p:spPr>
        <p:txBody>
          <a:bodyPr wrap="square" rtlCol="0">
            <a:spAutoFit/>
          </a:bodyPr>
          <a:lstStyle/>
          <a:p>
            <a:r>
              <a:rPr lang="en-US" b="1" dirty="0">
                <a:solidFill>
                  <a:schemeClr val="bg2"/>
                </a:solidFill>
              </a:rPr>
              <a:t>While we want to avoid making manual changes altogether, there will be times when you will need to break the rule. The key here is to avoid making manual changes and automate them so it does not happen again. </a:t>
            </a:r>
          </a:p>
          <a:p>
            <a:endParaRPr lang="en-US" b="1" dirty="0">
              <a:solidFill>
                <a:schemeClr val="bg2"/>
              </a:solidFill>
            </a:endParaRPr>
          </a:p>
          <a:p>
            <a:endParaRPr lang="en-US" b="1" dirty="0">
              <a:solidFill>
                <a:schemeClr val="bg2"/>
              </a:solidFill>
            </a:endParaRPr>
          </a:p>
        </p:txBody>
      </p:sp>
    </p:spTree>
    <p:extLst>
      <p:ext uri="{BB962C8B-B14F-4D97-AF65-F5344CB8AC3E}">
        <p14:creationId xmlns:p14="http://schemas.microsoft.com/office/powerpoint/2010/main" val="231934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73786" y="992286"/>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Transporting from Dramatic to Non-Dramatic Changes</a:t>
            </a:r>
            <a:endParaRPr dirty="0"/>
          </a:p>
        </p:txBody>
      </p:sp>
      <p:cxnSp>
        <p:nvCxnSpPr>
          <p:cNvPr id="705" name="Google Shape;705;p61"/>
          <p:cNvCxnSpPr>
            <a:cxnSpLocks/>
          </p:cNvCxnSpPr>
          <p:nvPr/>
        </p:nvCxnSpPr>
        <p:spPr>
          <a:xfrm>
            <a:off x="3100451"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583172" y="1340643"/>
            <a:ext cx="3912783" cy="2462213"/>
          </a:xfrm>
          <a:prstGeom prst="rect">
            <a:avLst/>
          </a:prstGeom>
          <a:noFill/>
        </p:spPr>
        <p:txBody>
          <a:bodyPr wrap="square" rtlCol="0">
            <a:spAutoFit/>
          </a:bodyPr>
          <a:lstStyle/>
          <a:p>
            <a:r>
              <a:rPr lang="en-US" b="1" dirty="0">
                <a:solidFill>
                  <a:schemeClr val="bg2"/>
                </a:solidFill>
              </a:rPr>
              <a:t>After incorporating automation in the deployment pipeline, we will start seeing less incidents and changes will become less risky and less human intervention will be needed when requesting for changes approval. </a:t>
            </a:r>
          </a:p>
          <a:p>
            <a:endParaRPr lang="en-US" b="1" dirty="0">
              <a:solidFill>
                <a:schemeClr val="bg2"/>
              </a:solidFill>
            </a:endParaRPr>
          </a:p>
          <a:p>
            <a:r>
              <a:rPr lang="en-US" b="1" dirty="0">
                <a:solidFill>
                  <a:schemeClr val="bg2"/>
                </a:solidFill>
              </a:rPr>
              <a:t>The idea is to transport a normal change to a standard change and make emergency changes need less human intervention. </a:t>
            </a:r>
          </a:p>
          <a:p>
            <a:endParaRPr lang="en-US" b="1" dirty="0">
              <a:solidFill>
                <a:schemeClr val="bg2"/>
              </a:solidFill>
            </a:endParaRPr>
          </a:p>
        </p:txBody>
      </p:sp>
    </p:spTree>
    <p:extLst>
      <p:ext uri="{BB962C8B-B14F-4D97-AF65-F5344CB8AC3E}">
        <p14:creationId xmlns:p14="http://schemas.microsoft.com/office/powerpoint/2010/main" val="413648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34763" y="2119337"/>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Strategize</a:t>
            </a:r>
            <a:endParaRPr dirty="0"/>
          </a:p>
        </p:txBody>
      </p:sp>
      <p:cxnSp>
        <p:nvCxnSpPr>
          <p:cNvPr id="705" name="Google Shape;705;p61"/>
          <p:cNvCxnSpPr>
            <a:cxnSpLocks/>
          </p:cNvCxnSpPr>
          <p:nvPr/>
        </p:nvCxnSpPr>
        <p:spPr>
          <a:xfrm>
            <a:off x="3100451"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5" name="TextBox 4">
            <a:extLst>
              <a:ext uri="{FF2B5EF4-FFF2-40B4-BE49-F238E27FC236}">
                <a16:creationId xmlns:a16="http://schemas.microsoft.com/office/drawing/2014/main" id="{ABA2CDEE-4C71-4938-B5FB-9B896C947A65}"/>
              </a:ext>
            </a:extLst>
          </p:cNvPr>
          <p:cNvSpPr txBox="1"/>
          <p:nvPr/>
        </p:nvSpPr>
        <p:spPr>
          <a:xfrm>
            <a:off x="3572539" y="1586755"/>
            <a:ext cx="3912783" cy="1815882"/>
          </a:xfrm>
          <a:prstGeom prst="rect">
            <a:avLst/>
          </a:prstGeom>
          <a:noFill/>
        </p:spPr>
        <p:txBody>
          <a:bodyPr wrap="square" rtlCol="0">
            <a:spAutoFit/>
          </a:bodyPr>
          <a:lstStyle/>
          <a:p>
            <a:r>
              <a:rPr lang="en-US" b="1" dirty="0">
                <a:solidFill>
                  <a:schemeClr val="bg2"/>
                </a:solidFill>
              </a:rPr>
              <a:t>The key with change management is to use current processes and tools in a strategic way. Start with the least problematic change and use it to prove the theory.</a:t>
            </a:r>
          </a:p>
          <a:p>
            <a:endParaRPr lang="en-US" b="1" dirty="0">
              <a:solidFill>
                <a:schemeClr val="bg2"/>
              </a:solidFill>
            </a:endParaRPr>
          </a:p>
          <a:p>
            <a:r>
              <a:rPr lang="en-US" b="1" dirty="0">
                <a:solidFill>
                  <a:schemeClr val="bg2"/>
                </a:solidFill>
              </a:rPr>
              <a:t>ITIL practices can help guide us towards having an expected and predictable delivery pipeline.</a:t>
            </a:r>
          </a:p>
        </p:txBody>
      </p:sp>
    </p:spTree>
    <p:extLst>
      <p:ext uri="{BB962C8B-B14F-4D97-AF65-F5344CB8AC3E}">
        <p14:creationId xmlns:p14="http://schemas.microsoft.com/office/powerpoint/2010/main" val="90833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227303" y="2036472"/>
            <a:ext cx="3033534"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References</a:t>
            </a:r>
            <a:endParaRPr dirty="0"/>
          </a:p>
        </p:txBody>
      </p:sp>
      <p:cxnSp>
        <p:nvCxnSpPr>
          <p:cNvPr id="705" name="Google Shape;705;p61"/>
          <p:cNvCxnSpPr>
            <a:cxnSpLocks/>
          </p:cNvCxnSpPr>
          <p:nvPr/>
        </p:nvCxnSpPr>
        <p:spPr>
          <a:xfrm>
            <a:off x="3585365" y="511486"/>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4052156" y="1340641"/>
            <a:ext cx="4498093" cy="2462213"/>
          </a:xfrm>
          <a:prstGeom prst="rect">
            <a:avLst/>
          </a:prstGeom>
          <a:noFill/>
        </p:spPr>
        <p:txBody>
          <a:bodyPr wrap="square" rtlCol="0">
            <a:spAutoFit/>
          </a:bodyPr>
          <a:lstStyle/>
          <a:p>
            <a:endParaRPr lang="en-US" dirty="0">
              <a:solidFill>
                <a:schemeClr val="bg2"/>
              </a:solidFill>
              <a:effectLst/>
            </a:endParaRPr>
          </a:p>
          <a:p>
            <a:r>
              <a:rPr lang="en-US" dirty="0">
                <a:solidFill>
                  <a:schemeClr val="bg2"/>
                </a:solidFill>
                <a:effectLst/>
              </a:rPr>
              <a:t>Griffith, B. (2019, June 25). The guide to building a DevOps change management plan. Retrieved February 26, 2021, from https://victorops.com/blog/the-guide-to-building-a-devops-change-management-plan</a:t>
            </a:r>
          </a:p>
          <a:p>
            <a:endParaRPr lang="en-US" dirty="0">
              <a:solidFill>
                <a:schemeClr val="bg2"/>
              </a:solidFill>
            </a:endParaRPr>
          </a:p>
          <a:p>
            <a:r>
              <a:rPr lang="en-US" dirty="0">
                <a:solidFill>
                  <a:schemeClr val="bg2"/>
                </a:solidFill>
                <a:effectLst/>
              </a:rPr>
              <a:t>How does </a:t>
            </a:r>
            <a:r>
              <a:rPr lang="en-US" dirty="0" err="1">
                <a:solidFill>
                  <a:schemeClr val="bg2"/>
                </a:solidFill>
                <a:effectLst/>
              </a:rPr>
              <a:t>devops</a:t>
            </a:r>
            <a:r>
              <a:rPr lang="en-US" dirty="0">
                <a:solidFill>
                  <a:schemeClr val="bg2"/>
                </a:solidFill>
                <a:effectLst/>
              </a:rPr>
              <a:t> handle change management? (2020, December 09). Retrieved February 26, 2021, from https://www.cprime.com/resources/blog/how-does-devops-handle-change-management/</a:t>
            </a:r>
          </a:p>
          <a:p>
            <a:endParaRPr lang="en-US" dirty="0">
              <a:solidFill>
                <a:schemeClr val="bg2"/>
              </a:solidFill>
              <a:effectLst/>
            </a:endParaRPr>
          </a:p>
        </p:txBody>
      </p:sp>
    </p:spTree>
    <p:extLst>
      <p:ext uri="{BB962C8B-B14F-4D97-AF65-F5344CB8AC3E}">
        <p14:creationId xmlns:p14="http://schemas.microsoft.com/office/powerpoint/2010/main" val="262765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304789" y="1987530"/>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What is it?</a:t>
            </a:r>
            <a:endParaRPr dirty="0"/>
          </a:p>
        </p:txBody>
      </p:sp>
      <p:cxnSp>
        <p:nvCxnSpPr>
          <p:cNvPr id="705" name="Google Shape;705;p61"/>
          <p:cNvCxnSpPr>
            <a:cxnSpLocks/>
          </p:cNvCxnSpPr>
          <p:nvPr/>
        </p:nvCxnSpPr>
        <p:spPr>
          <a:xfrm>
            <a:off x="2760200"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162305" y="645368"/>
            <a:ext cx="4086220" cy="3754874"/>
          </a:xfrm>
          <a:prstGeom prst="rect">
            <a:avLst/>
          </a:prstGeom>
          <a:noFill/>
        </p:spPr>
        <p:txBody>
          <a:bodyPr wrap="square" rtlCol="0">
            <a:spAutoFit/>
          </a:bodyPr>
          <a:lstStyle/>
          <a:p>
            <a:r>
              <a:rPr lang="en-US" b="1" dirty="0">
                <a:solidFill>
                  <a:schemeClr val="bg2"/>
                </a:solidFill>
              </a:rPr>
              <a:t>Change Management is the process of preparing people, processed and technology transition into any kind of organizational changes. </a:t>
            </a:r>
          </a:p>
          <a:p>
            <a:endParaRPr lang="en-US" b="1" dirty="0">
              <a:solidFill>
                <a:schemeClr val="bg2"/>
              </a:solidFill>
            </a:endParaRPr>
          </a:p>
          <a:p>
            <a:r>
              <a:rPr lang="en-US" b="1" dirty="0">
                <a:solidFill>
                  <a:schemeClr val="bg2"/>
                </a:solidFill>
              </a:rPr>
              <a:t>A change management plan is a method to implement and maintain IT infrastructure and applications with the use of change controls, procedures, training, and communication. </a:t>
            </a:r>
          </a:p>
          <a:p>
            <a:endParaRPr lang="en-US" b="1" dirty="0">
              <a:solidFill>
                <a:schemeClr val="bg2"/>
              </a:solidFill>
            </a:endParaRPr>
          </a:p>
          <a:p>
            <a:r>
              <a:rPr lang="en-US" b="1" dirty="0">
                <a:solidFill>
                  <a:schemeClr val="bg2"/>
                </a:solidFill>
              </a:rPr>
              <a:t>Change Management is an important concept of the IT Infrastructure Library, ITSM and DevOps as every organization needs a cohesive plan for change management to quickly adjust applications and infrastructure and applications without hindering security or reliability.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304789" y="2119337"/>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What is it?</a:t>
            </a:r>
            <a:endParaRPr dirty="0"/>
          </a:p>
        </p:txBody>
      </p:sp>
      <p:cxnSp>
        <p:nvCxnSpPr>
          <p:cNvPr id="705" name="Google Shape;705;p61"/>
          <p:cNvCxnSpPr>
            <a:cxnSpLocks/>
          </p:cNvCxnSpPr>
          <p:nvPr/>
        </p:nvCxnSpPr>
        <p:spPr>
          <a:xfrm>
            <a:off x="2760200"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048615" y="1390888"/>
            <a:ext cx="4086220" cy="3323987"/>
          </a:xfrm>
          <a:prstGeom prst="rect">
            <a:avLst/>
          </a:prstGeom>
          <a:noFill/>
        </p:spPr>
        <p:txBody>
          <a:bodyPr wrap="square" rtlCol="0">
            <a:spAutoFit/>
          </a:bodyPr>
          <a:lstStyle/>
          <a:p>
            <a:r>
              <a:rPr lang="en-US" b="1" dirty="0">
                <a:solidFill>
                  <a:schemeClr val="bg2"/>
                </a:solidFill>
              </a:rPr>
              <a:t>Change Management helps us understand why a new change is needed and how to minimize the risks associated with it as much as possible.</a:t>
            </a:r>
          </a:p>
          <a:p>
            <a:endParaRPr lang="en-US" b="1" dirty="0">
              <a:solidFill>
                <a:schemeClr val="bg2"/>
              </a:solidFill>
            </a:endParaRPr>
          </a:p>
          <a:p>
            <a:r>
              <a:rPr lang="en-US" b="1" dirty="0">
                <a:solidFill>
                  <a:schemeClr val="bg2"/>
                </a:solidFill>
              </a:rPr>
              <a:t>One of the key points of change management is to provide documentation and have having a person review, analyze, and use their judgement to approve changes. After all, people are better at making decisions than computers.</a:t>
            </a:r>
          </a:p>
          <a:p>
            <a:endParaRPr lang="en-US" b="1" dirty="0">
              <a:solidFill>
                <a:schemeClr val="bg2"/>
              </a:solidFill>
            </a:endParaRPr>
          </a:p>
          <a:p>
            <a:r>
              <a:rPr lang="en-US" b="1" dirty="0">
                <a:solidFill>
                  <a:schemeClr val="bg2"/>
                </a:solidFill>
              </a:rPr>
              <a:t> </a:t>
            </a:r>
          </a:p>
          <a:p>
            <a:endParaRPr lang="en-US" b="1" dirty="0">
              <a:solidFill>
                <a:schemeClr val="bg2"/>
              </a:solidFill>
            </a:endParaRPr>
          </a:p>
          <a:p>
            <a:endParaRPr lang="en-US" b="1" dirty="0">
              <a:solidFill>
                <a:schemeClr val="bg2"/>
              </a:solidFill>
            </a:endParaRPr>
          </a:p>
        </p:txBody>
      </p:sp>
    </p:spTree>
    <p:extLst>
      <p:ext uri="{BB962C8B-B14F-4D97-AF65-F5344CB8AC3E}">
        <p14:creationId xmlns:p14="http://schemas.microsoft.com/office/powerpoint/2010/main" val="386422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304789" y="2119337"/>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Its Goal</a:t>
            </a:r>
            <a:endParaRPr dirty="0"/>
          </a:p>
        </p:txBody>
      </p:sp>
      <p:cxnSp>
        <p:nvCxnSpPr>
          <p:cNvPr id="705" name="Google Shape;705;p61"/>
          <p:cNvCxnSpPr>
            <a:cxnSpLocks/>
          </p:cNvCxnSpPr>
          <p:nvPr/>
        </p:nvCxnSpPr>
        <p:spPr>
          <a:xfrm>
            <a:off x="2760200"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048615" y="1343263"/>
            <a:ext cx="4086220" cy="3108543"/>
          </a:xfrm>
          <a:prstGeom prst="rect">
            <a:avLst/>
          </a:prstGeom>
          <a:noFill/>
        </p:spPr>
        <p:txBody>
          <a:bodyPr wrap="square" rtlCol="0">
            <a:spAutoFit/>
          </a:bodyPr>
          <a:lstStyle/>
          <a:p>
            <a:r>
              <a:rPr lang="en-US" b="1" dirty="0">
                <a:solidFill>
                  <a:schemeClr val="bg2"/>
                </a:solidFill>
              </a:rPr>
              <a:t>Change Management’s goal isn’t to prevent failures from happening, but it rather seeks to automate anything that can be automated in order to get fast and frequent feedback so that human can focus on less more interesting decisions.</a:t>
            </a:r>
          </a:p>
          <a:p>
            <a:endParaRPr lang="en-US" b="1" dirty="0">
              <a:solidFill>
                <a:schemeClr val="bg2"/>
              </a:solidFill>
            </a:endParaRPr>
          </a:p>
          <a:p>
            <a:r>
              <a:rPr lang="en-US" b="1" dirty="0">
                <a:solidFill>
                  <a:schemeClr val="bg2"/>
                </a:solidFill>
              </a:rPr>
              <a:t>Change management and DevOps are an ideal match because when we merged the two, we end up with more speed and </a:t>
            </a:r>
            <a:r>
              <a:rPr lang="en-US" b="1" dirty="0" err="1">
                <a:solidFill>
                  <a:schemeClr val="bg2"/>
                </a:solidFill>
              </a:rPr>
              <a:t>lesss</a:t>
            </a:r>
            <a:r>
              <a:rPr lang="en-US" b="1" dirty="0">
                <a:solidFill>
                  <a:schemeClr val="bg2"/>
                </a:solidFill>
              </a:rPr>
              <a:t> risk in Dev and Ops.  </a:t>
            </a:r>
          </a:p>
          <a:p>
            <a:endParaRPr lang="en-US" b="1" dirty="0">
              <a:solidFill>
                <a:schemeClr val="bg2"/>
              </a:solidFill>
            </a:endParaRPr>
          </a:p>
          <a:p>
            <a:endParaRPr lang="en-US" b="1" dirty="0">
              <a:solidFill>
                <a:schemeClr val="bg2"/>
              </a:solidFill>
            </a:endParaRPr>
          </a:p>
          <a:p>
            <a:endParaRPr lang="en-US" b="1" dirty="0">
              <a:solidFill>
                <a:schemeClr val="bg2"/>
              </a:solidFill>
            </a:endParaRPr>
          </a:p>
        </p:txBody>
      </p:sp>
    </p:spTree>
    <p:extLst>
      <p:ext uri="{BB962C8B-B14F-4D97-AF65-F5344CB8AC3E}">
        <p14:creationId xmlns:p14="http://schemas.microsoft.com/office/powerpoint/2010/main" val="69660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304789" y="2119337"/>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Types of</a:t>
            </a:r>
            <a:br>
              <a:rPr lang="es" dirty="0"/>
            </a:br>
            <a:r>
              <a:rPr lang="es" dirty="0"/>
              <a:t>Changes</a:t>
            </a:r>
            <a:endParaRPr dirty="0"/>
          </a:p>
        </p:txBody>
      </p:sp>
      <p:cxnSp>
        <p:nvCxnSpPr>
          <p:cNvPr id="705" name="Google Shape;705;p61"/>
          <p:cNvCxnSpPr>
            <a:cxnSpLocks/>
          </p:cNvCxnSpPr>
          <p:nvPr/>
        </p:nvCxnSpPr>
        <p:spPr>
          <a:xfrm>
            <a:off x="2760200"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048615" y="992618"/>
            <a:ext cx="4086220" cy="3323987"/>
          </a:xfrm>
          <a:prstGeom prst="rect">
            <a:avLst/>
          </a:prstGeom>
          <a:noFill/>
        </p:spPr>
        <p:txBody>
          <a:bodyPr wrap="square" rtlCol="0">
            <a:spAutoFit/>
          </a:bodyPr>
          <a:lstStyle/>
          <a:p>
            <a:r>
              <a:rPr lang="en-US" b="1" dirty="0">
                <a:solidFill>
                  <a:schemeClr val="bg2"/>
                </a:solidFill>
              </a:rPr>
              <a:t>Different changes have a different impact on DevOps. Risk cannot be measured by the number of lines in a code edit. Sometimes small changes can create big problems. There are three different types of changes in ITIL that can be used to categorize change and, based on that, we can apply DevOps Principles. Those types of changes are:</a:t>
            </a:r>
          </a:p>
          <a:p>
            <a:endParaRPr lang="en-US" b="1" dirty="0">
              <a:solidFill>
                <a:schemeClr val="bg2"/>
              </a:solidFill>
            </a:endParaRPr>
          </a:p>
          <a:p>
            <a:pPr marL="285750" indent="-285750">
              <a:buFont typeface="Arial" panose="020B0604020202020204" pitchFamily="34" charset="0"/>
              <a:buChar char="•"/>
            </a:pPr>
            <a:r>
              <a:rPr lang="en-US" b="1" dirty="0">
                <a:solidFill>
                  <a:schemeClr val="bg2"/>
                </a:solidFill>
              </a:rPr>
              <a:t>Standard changes</a:t>
            </a:r>
          </a:p>
          <a:p>
            <a:pPr marL="285750" indent="-285750">
              <a:buFont typeface="Arial" panose="020B0604020202020204" pitchFamily="34" charset="0"/>
              <a:buChar char="•"/>
            </a:pPr>
            <a:r>
              <a:rPr lang="en-US" b="1" dirty="0">
                <a:solidFill>
                  <a:schemeClr val="bg2"/>
                </a:solidFill>
              </a:rPr>
              <a:t>Normal Changes</a:t>
            </a:r>
          </a:p>
          <a:p>
            <a:pPr marL="285750" indent="-285750">
              <a:buFont typeface="Arial" panose="020B0604020202020204" pitchFamily="34" charset="0"/>
              <a:buChar char="•"/>
            </a:pPr>
            <a:r>
              <a:rPr lang="en-US" b="1" dirty="0">
                <a:solidFill>
                  <a:schemeClr val="bg2"/>
                </a:solidFill>
              </a:rPr>
              <a:t>Emergency Changes  </a:t>
            </a:r>
          </a:p>
          <a:p>
            <a:endParaRPr lang="en-US" b="1" dirty="0">
              <a:solidFill>
                <a:schemeClr val="bg2"/>
              </a:solidFill>
            </a:endParaRPr>
          </a:p>
          <a:p>
            <a:endParaRPr lang="en-US" b="1" dirty="0">
              <a:solidFill>
                <a:schemeClr val="bg2"/>
              </a:solidFill>
            </a:endParaRPr>
          </a:p>
          <a:p>
            <a:endParaRPr lang="en-US" b="1" dirty="0">
              <a:solidFill>
                <a:schemeClr val="bg2"/>
              </a:solidFill>
            </a:endParaRPr>
          </a:p>
        </p:txBody>
      </p:sp>
    </p:spTree>
    <p:extLst>
      <p:ext uri="{BB962C8B-B14F-4D97-AF65-F5344CB8AC3E}">
        <p14:creationId xmlns:p14="http://schemas.microsoft.com/office/powerpoint/2010/main" val="188253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866764" y="1585937"/>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Types of</a:t>
            </a:r>
            <a:br>
              <a:rPr lang="es" dirty="0"/>
            </a:br>
            <a:r>
              <a:rPr lang="es" dirty="0"/>
              <a:t>Changes</a:t>
            </a:r>
            <a:endParaRPr dirty="0"/>
          </a:p>
        </p:txBody>
      </p:sp>
      <p:cxnSp>
        <p:nvCxnSpPr>
          <p:cNvPr id="705" name="Google Shape;705;p61"/>
          <p:cNvCxnSpPr>
            <a:cxnSpLocks/>
          </p:cNvCxnSpPr>
          <p:nvPr/>
        </p:nvCxnSpPr>
        <p:spPr>
          <a:xfrm>
            <a:off x="2090352"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2488022" y="992618"/>
            <a:ext cx="4646813" cy="3323987"/>
          </a:xfrm>
          <a:prstGeom prst="rect">
            <a:avLst/>
          </a:prstGeom>
          <a:noFill/>
        </p:spPr>
        <p:txBody>
          <a:bodyPr wrap="square" rtlCol="0">
            <a:spAutoFit/>
          </a:bodyPr>
          <a:lstStyle/>
          <a:p>
            <a:endParaRPr lang="en-US" b="1" dirty="0">
              <a:solidFill>
                <a:schemeClr val="bg2"/>
              </a:solidFill>
            </a:endParaRPr>
          </a:p>
          <a:p>
            <a:endParaRPr lang="en-US" b="1" dirty="0">
              <a:solidFill>
                <a:schemeClr val="bg2"/>
              </a:solidFill>
            </a:endParaRPr>
          </a:p>
          <a:p>
            <a:r>
              <a:rPr lang="en-US" b="1" dirty="0">
                <a:solidFill>
                  <a:schemeClr val="bg2"/>
                </a:solidFill>
              </a:rPr>
              <a:t>Standard Changes – a change with low risk and that is well-known and follows a strict procedure. </a:t>
            </a:r>
          </a:p>
          <a:p>
            <a:endParaRPr lang="en-US" b="1" dirty="0">
              <a:solidFill>
                <a:schemeClr val="bg2"/>
              </a:solidFill>
            </a:endParaRPr>
          </a:p>
          <a:p>
            <a:r>
              <a:rPr lang="en-US" b="1" dirty="0">
                <a:solidFill>
                  <a:schemeClr val="bg2"/>
                </a:solidFill>
              </a:rPr>
              <a:t>Normal Changes – changes where the risk associated with the change is unknown. These type of changes usually require the approval from a change advisory board (CAB). The CAB analyses the change before it goes live, deduce the impact it will have on the system. </a:t>
            </a:r>
          </a:p>
          <a:p>
            <a:endParaRPr lang="en-US" b="1" dirty="0">
              <a:solidFill>
                <a:schemeClr val="bg2"/>
              </a:solidFill>
            </a:endParaRPr>
          </a:p>
          <a:p>
            <a:r>
              <a:rPr lang="en-US" b="1" dirty="0">
                <a:solidFill>
                  <a:schemeClr val="bg2"/>
                </a:solidFill>
              </a:rPr>
              <a:t>Emergency changes – changes needing immediate attention. They cannot wait to go through the CAB for approval. </a:t>
            </a:r>
          </a:p>
        </p:txBody>
      </p:sp>
    </p:spTree>
    <p:extLst>
      <p:ext uri="{BB962C8B-B14F-4D97-AF65-F5344CB8AC3E}">
        <p14:creationId xmlns:p14="http://schemas.microsoft.com/office/powerpoint/2010/main" val="186518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304789" y="2119337"/>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Types of</a:t>
            </a:r>
            <a:br>
              <a:rPr lang="es" dirty="0"/>
            </a:br>
            <a:r>
              <a:rPr lang="es" dirty="0"/>
              <a:t>Changes</a:t>
            </a:r>
            <a:endParaRPr dirty="0"/>
          </a:p>
        </p:txBody>
      </p:sp>
      <p:cxnSp>
        <p:nvCxnSpPr>
          <p:cNvPr id="705" name="Google Shape;705;p61"/>
          <p:cNvCxnSpPr>
            <a:cxnSpLocks/>
          </p:cNvCxnSpPr>
          <p:nvPr/>
        </p:nvCxnSpPr>
        <p:spPr>
          <a:xfrm>
            <a:off x="2760200"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048615" y="992618"/>
            <a:ext cx="4086220" cy="3970318"/>
          </a:xfrm>
          <a:prstGeom prst="rect">
            <a:avLst/>
          </a:prstGeom>
          <a:noFill/>
        </p:spPr>
        <p:txBody>
          <a:bodyPr wrap="square" rtlCol="0">
            <a:spAutoFit/>
          </a:bodyPr>
          <a:lstStyle/>
          <a:p>
            <a:r>
              <a:rPr lang="en-US" b="1" dirty="0">
                <a:solidFill>
                  <a:schemeClr val="bg2"/>
                </a:solidFill>
              </a:rPr>
              <a:t>Knowing what type of change we are going to implement will help us improve lead time and reduce blockers by automating processes all the way down the development pipeline. </a:t>
            </a:r>
          </a:p>
          <a:p>
            <a:endParaRPr lang="en-US" b="1" dirty="0">
              <a:solidFill>
                <a:schemeClr val="bg2"/>
              </a:solidFill>
            </a:endParaRPr>
          </a:p>
          <a:p>
            <a:r>
              <a:rPr lang="en-US" b="1" dirty="0">
                <a:solidFill>
                  <a:schemeClr val="bg2"/>
                </a:solidFill>
              </a:rPr>
              <a:t>One example could be an emergency case getting rejected because there isn’t sufficient documentation, delaying the implementation of a much-needed change. </a:t>
            </a:r>
          </a:p>
          <a:p>
            <a:endParaRPr lang="en-US" b="1" dirty="0">
              <a:solidFill>
                <a:schemeClr val="bg2"/>
              </a:solidFill>
            </a:endParaRPr>
          </a:p>
          <a:p>
            <a:r>
              <a:rPr lang="en-US" b="1" dirty="0">
                <a:solidFill>
                  <a:schemeClr val="bg2"/>
                </a:solidFill>
              </a:rPr>
              <a:t>After identifying this issue we could automate this process by automatically filling in the needed documentation using the user stories, emails and other documentation available.</a:t>
            </a:r>
          </a:p>
          <a:p>
            <a:endParaRPr lang="en-US" b="1" dirty="0">
              <a:solidFill>
                <a:schemeClr val="bg2"/>
              </a:solidFill>
            </a:endParaRPr>
          </a:p>
          <a:p>
            <a:endParaRPr lang="en-US" b="1" dirty="0">
              <a:solidFill>
                <a:schemeClr val="bg2"/>
              </a:solidFill>
            </a:endParaRPr>
          </a:p>
          <a:p>
            <a:endParaRPr lang="en-US" b="1" dirty="0">
              <a:solidFill>
                <a:schemeClr val="bg2"/>
              </a:solidFill>
            </a:endParaRPr>
          </a:p>
          <a:p>
            <a:endParaRPr lang="en-US" b="1" dirty="0">
              <a:solidFill>
                <a:schemeClr val="bg2"/>
              </a:solidFill>
            </a:endParaRPr>
          </a:p>
        </p:txBody>
      </p:sp>
    </p:spTree>
    <p:extLst>
      <p:ext uri="{BB962C8B-B14F-4D97-AF65-F5344CB8AC3E}">
        <p14:creationId xmlns:p14="http://schemas.microsoft.com/office/powerpoint/2010/main" val="216175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42532" y="1566444"/>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Integrating existing tools and processes</a:t>
            </a:r>
            <a:endParaRPr dirty="0"/>
          </a:p>
        </p:txBody>
      </p:sp>
      <p:cxnSp>
        <p:nvCxnSpPr>
          <p:cNvPr id="705" name="Google Shape;705;p61"/>
          <p:cNvCxnSpPr>
            <a:cxnSpLocks/>
          </p:cNvCxnSpPr>
          <p:nvPr/>
        </p:nvCxnSpPr>
        <p:spPr>
          <a:xfrm>
            <a:off x="2972855"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125978" y="1201479"/>
            <a:ext cx="4923498" cy="3091069"/>
          </a:xfrm>
          <a:prstGeom prst="rect">
            <a:avLst/>
          </a:prstGeom>
          <a:noFill/>
        </p:spPr>
        <p:txBody>
          <a:bodyPr wrap="square" rtlCol="0">
            <a:spAutoFit/>
          </a:bodyPr>
          <a:lstStyle/>
          <a:p>
            <a:endParaRPr lang="en-US" b="1" dirty="0">
              <a:solidFill>
                <a:schemeClr val="bg2"/>
              </a:solidFill>
            </a:endParaRPr>
          </a:p>
          <a:p>
            <a:r>
              <a:rPr lang="en-US" b="1" dirty="0">
                <a:solidFill>
                  <a:schemeClr val="bg2"/>
                </a:solidFill>
              </a:rPr>
              <a:t>It is important to take advantage of existing tools to improve all processes so that when a developer pushes new code, a request for changes and JIRA ticket gets triggered and an email requesting approval with links or summaries gets sent, etc. This will reduce the amount of work Dev has to do and they can be free to do what they are best at it: applying judgement.</a:t>
            </a:r>
          </a:p>
          <a:p>
            <a:endParaRPr lang="en-US" b="1" dirty="0">
              <a:solidFill>
                <a:schemeClr val="bg2"/>
              </a:solidFill>
            </a:endParaRPr>
          </a:p>
          <a:p>
            <a:r>
              <a:rPr lang="en-US" b="1" dirty="0">
                <a:solidFill>
                  <a:schemeClr val="bg2"/>
                </a:solidFill>
              </a:rPr>
              <a:t>The goal is to make sure we have everything ready to so that when the change is published, it operates as expected.</a:t>
            </a:r>
          </a:p>
          <a:p>
            <a:endParaRPr lang="en-US" b="1" dirty="0">
              <a:solidFill>
                <a:schemeClr val="bg2"/>
              </a:solidFill>
            </a:endParaRPr>
          </a:p>
          <a:p>
            <a:endParaRPr lang="en-US" b="1" dirty="0">
              <a:solidFill>
                <a:schemeClr val="bg2"/>
              </a:solidFill>
            </a:endParaRPr>
          </a:p>
        </p:txBody>
      </p:sp>
    </p:spTree>
    <p:extLst>
      <p:ext uri="{BB962C8B-B14F-4D97-AF65-F5344CB8AC3E}">
        <p14:creationId xmlns:p14="http://schemas.microsoft.com/office/powerpoint/2010/main" val="267955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42532" y="1566444"/>
            <a:ext cx="2776575"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Leaving tracks all the way down</a:t>
            </a:r>
            <a:endParaRPr dirty="0"/>
          </a:p>
        </p:txBody>
      </p:sp>
      <p:cxnSp>
        <p:nvCxnSpPr>
          <p:cNvPr id="705" name="Google Shape;705;p61"/>
          <p:cNvCxnSpPr>
            <a:cxnSpLocks/>
          </p:cNvCxnSpPr>
          <p:nvPr/>
        </p:nvCxnSpPr>
        <p:spPr>
          <a:xfrm>
            <a:off x="2972855"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3" name="TextBox 2">
            <a:extLst>
              <a:ext uri="{FF2B5EF4-FFF2-40B4-BE49-F238E27FC236}">
                <a16:creationId xmlns:a16="http://schemas.microsoft.com/office/drawing/2014/main" id="{4D4C6281-0E29-4F32-8669-E535637E0C92}"/>
              </a:ext>
            </a:extLst>
          </p:cNvPr>
          <p:cNvSpPr txBox="1"/>
          <p:nvPr/>
        </p:nvSpPr>
        <p:spPr>
          <a:xfrm>
            <a:off x="3211668" y="1137685"/>
            <a:ext cx="4741482" cy="2893100"/>
          </a:xfrm>
          <a:prstGeom prst="rect">
            <a:avLst/>
          </a:prstGeom>
          <a:noFill/>
        </p:spPr>
        <p:txBody>
          <a:bodyPr wrap="square" rtlCol="0">
            <a:spAutoFit/>
          </a:bodyPr>
          <a:lstStyle/>
          <a:p>
            <a:r>
              <a:rPr lang="en-US" b="1" dirty="0">
                <a:solidFill>
                  <a:schemeClr val="bg2"/>
                </a:solidFill>
              </a:rPr>
              <a:t>With automation in place, comes the need to add audit trails into the pipeline. This comes with some benefits. When someone wants any information regarding a recent change, such as why it was needed, who was it approved by, and whether all steps that needed to be followed were completed; all they have to do is follow the trail backwards.</a:t>
            </a:r>
          </a:p>
          <a:p>
            <a:endParaRPr lang="en-US" b="1" dirty="0">
              <a:solidFill>
                <a:schemeClr val="bg2"/>
              </a:solidFill>
            </a:endParaRPr>
          </a:p>
          <a:p>
            <a:r>
              <a:rPr lang="en-US" b="1" dirty="0">
                <a:solidFill>
                  <a:schemeClr val="bg2"/>
                </a:solidFill>
              </a:rPr>
              <a:t>While incorporating audit trails into the deployment pipeline has big benefits, making manual change for an emergency change, can become a big challenge.</a:t>
            </a:r>
          </a:p>
          <a:p>
            <a:endParaRPr lang="en-US" b="1" dirty="0">
              <a:solidFill>
                <a:schemeClr val="bg2"/>
              </a:solidFill>
            </a:endParaRPr>
          </a:p>
          <a:p>
            <a:endParaRPr lang="en-US" b="1" dirty="0">
              <a:solidFill>
                <a:schemeClr val="bg2"/>
              </a:solidFill>
            </a:endParaRPr>
          </a:p>
        </p:txBody>
      </p:sp>
    </p:spTree>
    <p:extLst>
      <p:ext uri="{BB962C8B-B14F-4D97-AF65-F5344CB8AC3E}">
        <p14:creationId xmlns:p14="http://schemas.microsoft.com/office/powerpoint/2010/main" val="2403817590"/>
      </p:ext>
    </p:extLst>
  </p:cSld>
  <p:clrMapOvr>
    <a:masterClrMapping/>
  </p:clrMapOvr>
</p:sld>
</file>

<file path=ppt/theme/theme1.xml><?xml version="1.0" encoding="utf-8"?>
<a:theme xmlns:a="http://schemas.openxmlformats.org/drawingml/2006/main"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On-screen Show (16:9)</PresentationFormat>
  <Paragraphs>67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Condensed Light</vt:lpstr>
      <vt:lpstr>Arial</vt:lpstr>
      <vt:lpstr>Squada One</vt:lpstr>
      <vt:lpstr>Righteous</vt:lpstr>
      <vt:lpstr>Tech Startup by Slidesgo</vt:lpstr>
      <vt:lpstr>Change Management</vt:lpstr>
      <vt:lpstr>What is it?</vt:lpstr>
      <vt:lpstr>What is it?</vt:lpstr>
      <vt:lpstr>Its Goal</vt:lpstr>
      <vt:lpstr>Types of Changes</vt:lpstr>
      <vt:lpstr>Types of Changes</vt:lpstr>
      <vt:lpstr>Types of Changes</vt:lpstr>
      <vt:lpstr>Integrating existing tools and processes</vt:lpstr>
      <vt:lpstr>Leaving tracks all the way down</vt:lpstr>
      <vt:lpstr>Avoiding Manual Changes</vt:lpstr>
      <vt:lpstr>Transporting from Dramatic to Non-Dramatic Changes</vt:lpstr>
      <vt:lpstr>Strategize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Hypermedia Design</dc:title>
  <dc:creator>Wen-D</dc:creator>
  <cp:lastModifiedBy>Wendy Leon</cp:lastModifiedBy>
  <cp:revision>123</cp:revision>
  <dcterms:modified xsi:type="dcterms:W3CDTF">2021-02-26T03:16:53Z</dcterms:modified>
</cp:coreProperties>
</file>