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464" r:id="rId2"/>
    <p:sldId id="2323" r:id="rId3"/>
    <p:sldId id="2477" r:id="rId4"/>
    <p:sldId id="2465" r:id="rId5"/>
    <p:sldId id="2466" r:id="rId6"/>
    <p:sldId id="2467" r:id="rId7"/>
    <p:sldId id="2468" r:id="rId8"/>
    <p:sldId id="2475" r:id="rId9"/>
    <p:sldId id="2471" r:id="rId10"/>
    <p:sldId id="2474" r:id="rId11"/>
    <p:sldId id="2472" r:id="rId12"/>
    <p:sldId id="2470" r:id="rId13"/>
    <p:sldId id="2476" r:id="rId14"/>
    <p:sldId id="2478" r:id="rId1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C363AB5-BF48-4B6A-9EAA-480AB5A8D63D}">
          <p14:sldIdLst>
            <p14:sldId id="2464"/>
            <p14:sldId id="2323"/>
            <p14:sldId id="2477"/>
            <p14:sldId id="2465"/>
            <p14:sldId id="2466"/>
            <p14:sldId id="2467"/>
            <p14:sldId id="2468"/>
            <p14:sldId id="2475"/>
            <p14:sldId id="2471"/>
            <p14:sldId id="2474"/>
            <p14:sldId id="2472"/>
            <p14:sldId id="2470"/>
            <p14:sldId id="2476"/>
            <p14:sldId id="2478"/>
          </p14:sldIdLst>
        </p14:section>
      </p14:sectionLst>
    </p:ext>
    <p:ext uri="{EFAFB233-063F-42B5-8137-9DF3F51BA10A}">
      <p15:sldGuideLst xmlns:p15="http://schemas.microsoft.com/office/powerpoint/2012/main">
        <p15:guide id="1" orient="horz" pos="4320" userDrawn="1">
          <p15:clr>
            <a:srgbClr val="A4A3A4"/>
          </p15:clr>
        </p15:guide>
        <p15:guide id="2"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477B"/>
    <a:srgbClr val="002452"/>
    <a:srgbClr val="E3E4E6"/>
    <a:srgbClr val="583F52"/>
    <a:srgbClr val="000C28"/>
    <a:srgbClr val="000820"/>
    <a:srgbClr val="001334"/>
    <a:srgbClr val="F52552"/>
    <a:srgbClr val="FFC737"/>
    <a:srgbClr val="D2D3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9" autoAdjust="0"/>
    <p:restoredTop sz="83516" autoAdjust="0"/>
  </p:normalViewPr>
  <p:slideViewPr>
    <p:cSldViewPr snapToGrid="0" snapToObjects="1">
      <p:cViewPr>
        <p:scale>
          <a:sx n="33" d="100"/>
          <a:sy n="33" d="100"/>
        </p:scale>
        <p:origin x="-390" y="684"/>
      </p:cViewPr>
      <p:guideLst>
        <p:guide orient="horz" pos="4320"/>
        <p:guide pos="7678"/>
      </p:guideLst>
    </p:cSldViewPr>
  </p:slideViewPr>
  <p:notesTextViewPr>
    <p:cViewPr>
      <p:scale>
        <a:sx n="100" d="100"/>
        <a:sy n="100" d="100"/>
      </p:scale>
      <p:origin x="0" y="0"/>
    </p:cViewPr>
  </p:notesTextViewPr>
  <p:sorterViewPr>
    <p:cViewPr>
      <p:scale>
        <a:sx n="52" d="100"/>
        <a:sy n="52"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10/30/2020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83714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019985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1033395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3792727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2537859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245902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8653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167339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23571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907827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607058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851738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149561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07016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1579041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1" name="Picture Placeholder 13"/>
          <p:cNvSpPr>
            <a:spLocks noGrp="1"/>
          </p:cNvSpPr>
          <p:nvPr>
            <p:ph type="pic" sz="quarter" idx="21"/>
          </p:nvPr>
        </p:nvSpPr>
        <p:spPr>
          <a:xfrm>
            <a:off x="2025639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22"/>
          </p:nvPr>
        </p:nvSpPr>
        <p:spPr>
          <a:xfrm>
            <a:off x="11319509"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7479536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0"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7"/>
          </p:nvPr>
        </p:nvSpPr>
        <p:spPr>
          <a:xfrm>
            <a:off x="12188825"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70605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10372479" y="4043359"/>
            <a:ext cx="3665318" cy="3665318"/>
          </a:xfrm>
          <a:prstGeom prst="ellipse">
            <a:avLst/>
          </a:prstGeom>
          <a:effectLst/>
        </p:spPr>
        <p:txBody>
          <a:bodyPr wrap="square">
            <a:no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79718788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4" name="Oval 13"/>
          <p:cNvSpPr/>
          <p:nvPr userDrawn="1"/>
        </p:nvSpPr>
        <p:spPr>
          <a:xfrm rot="5400000">
            <a:off x="22455818" y="535452"/>
            <a:ext cx="658368" cy="658368"/>
          </a:xfrm>
          <a:prstGeom prst="ellipse">
            <a:avLst/>
          </a:prstGeom>
          <a:solidFill>
            <a:srgbClr val="2D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22383961" y="535452"/>
            <a:ext cx="877410" cy="553961"/>
          </a:xfrm>
          <a:prstGeom prst="rect">
            <a:avLst/>
          </a:prstGeom>
          <a:noFill/>
        </p:spPr>
        <p:txBody>
          <a:bodyPr wrap="none" lIns="182843" tIns="91422" rIns="182843" bIns="91422" rtlCol="0">
            <a:spAutoFit/>
          </a:bodyPr>
          <a:lstStyle/>
          <a:p>
            <a:pPr algn="ctr"/>
            <a:fld id="{260E2A6B-A809-4840-BF14-8648BC0BDF87}" type="slidenum">
              <a:rPr lang="id-ID" sz="2400" b="1" i="0" smtClean="0">
                <a:solidFill>
                  <a:schemeClr val="bg1"/>
                </a:solidFill>
                <a:latin typeface="Lato" charset="0"/>
                <a:ea typeface="Lato" charset="0"/>
                <a:cs typeface="Lato" charset="0"/>
              </a:rPr>
              <a:pPr algn="ctr"/>
              <a:t>‹#›</a:t>
            </a:fld>
            <a:r>
              <a:rPr lang="id-ID" sz="2400" b="1" i="0" dirty="0">
                <a:solidFill>
                  <a:schemeClr val="tx2"/>
                </a:solidFill>
                <a:latin typeface="Lato" charset="0"/>
                <a:ea typeface="Lato" charset="0"/>
                <a:cs typeface="Lato" charset="0"/>
              </a:rPr>
              <a:t>  </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4041" r:id="rId2"/>
    <p:sldLayoutId id="2147484034" r:id="rId3"/>
    <p:sldLayoutId id="2147484043" r:id="rId4"/>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guru99.com/soap-simple-object-access-protocol.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www.tutorialspoint.com/soap/what_is_soap.htm" TargetMode="External"/><Relationship Id="rId5" Type="http://schemas.openxmlformats.org/officeDocument/2006/relationships/hyperlink" Target="http://tutorials.jenkov.com/soap/message-exchange-patterns.html" TargetMode="External"/><Relationship Id="rId4" Type="http://schemas.openxmlformats.org/officeDocument/2006/relationships/hyperlink" Target="https://www.w3schools.com/xml/xml_soap.as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848DBD50-D29C-154E-BC7C-F3512DC27413}"/>
              </a:ext>
            </a:extLst>
          </p:cNvPr>
          <p:cNvSpPr/>
          <p:nvPr/>
        </p:nvSpPr>
        <p:spPr>
          <a:xfrm flipV="1">
            <a:off x="11996648" y="5468527"/>
            <a:ext cx="1611789" cy="1389473"/>
          </a:xfrm>
          <a:prstGeom prst="hex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cxnSpLocks/>
          </p:cNvCxnSpPr>
          <p:nvPr/>
        </p:nvCxnSpPr>
        <p:spPr>
          <a:xfrm>
            <a:off x="7531366" y="8766764"/>
            <a:ext cx="9398000"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07266" y="4755405"/>
            <a:ext cx="5763117" cy="2400657"/>
          </a:xfrm>
          <a:prstGeom prst="rect">
            <a:avLst/>
          </a:prstGeom>
          <a:noFill/>
        </p:spPr>
        <p:txBody>
          <a:bodyPr wrap="none" rtlCol="0">
            <a:spAutoFit/>
          </a:bodyPr>
          <a:lstStyle/>
          <a:p>
            <a:pPr algn="ctr"/>
            <a:r>
              <a:rPr lang="en-US" sz="15000" b="1" spc="800" dirty="0">
                <a:solidFill>
                  <a:schemeClr val="tx2"/>
                </a:solidFill>
                <a:latin typeface="Lato Black" charset="0"/>
                <a:ea typeface="Lato Black" charset="0"/>
                <a:cs typeface="Lato Black" charset="0"/>
              </a:rPr>
              <a:t>SOAP</a:t>
            </a:r>
          </a:p>
        </p:txBody>
      </p:sp>
      <p:cxnSp>
        <p:nvCxnSpPr>
          <p:cNvPr id="17" name="Straight Connector 16">
            <a:extLst>
              <a:ext uri="{FF2B5EF4-FFF2-40B4-BE49-F238E27FC236}">
                <a16:creationId xmlns:a16="http://schemas.microsoft.com/office/drawing/2014/main" id="{57E868CD-3022-7541-B0B9-7FF9CAF7A4E1}"/>
              </a:ext>
            </a:extLst>
          </p:cNvPr>
          <p:cNvCxnSpPr>
            <a:cxnSpLocks/>
          </p:cNvCxnSpPr>
          <p:nvPr/>
        </p:nvCxnSpPr>
        <p:spPr>
          <a:xfrm>
            <a:off x="7531366" y="4067764"/>
            <a:ext cx="9398000"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1BD23F-49AB-CA49-A064-42DF2BB2669A}"/>
              </a:ext>
            </a:extLst>
          </p:cNvPr>
          <p:cNvSpPr txBox="1"/>
          <p:nvPr/>
        </p:nvSpPr>
        <p:spPr>
          <a:xfrm>
            <a:off x="8973846" y="7338193"/>
            <a:ext cx="6429966" cy="461665"/>
          </a:xfrm>
          <a:prstGeom prst="rect">
            <a:avLst/>
          </a:prstGeom>
          <a:noFill/>
        </p:spPr>
        <p:txBody>
          <a:bodyPr wrap="none" rtlCol="0" anchor="ctr" anchorCtr="0">
            <a:spAutoFit/>
          </a:bodyPr>
          <a:lstStyle/>
          <a:p>
            <a:pPr algn="ctr"/>
            <a:r>
              <a:rPr lang="en-US" sz="2400" b="1" spc="600" dirty="0">
                <a:solidFill>
                  <a:schemeClr val="tx1">
                    <a:lumMod val="75000"/>
                  </a:schemeClr>
                </a:solidFill>
                <a:latin typeface="Poppins SemiBold" charset="0"/>
                <a:ea typeface="Poppins SemiBold" charset="0"/>
                <a:cs typeface="Poppins SemiBold" charset="0"/>
              </a:rPr>
              <a:t>Web 420 – Presentation 3.3</a:t>
            </a:r>
          </a:p>
        </p:txBody>
      </p:sp>
      <p:sp>
        <p:nvSpPr>
          <p:cNvPr id="2" name="Subtitle 2">
            <a:extLst>
              <a:ext uri="{FF2B5EF4-FFF2-40B4-BE49-F238E27FC236}">
                <a16:creationId xmlns:a16="http://schemas.microsoft.com/office/drawing/2014/main" id="{35A04974-B4D7-4587-BCA7-3B53D69C4FA1}"/>
              </a:ext>
            </a:extLst>
          </p:cNvPr>
          <p:cNvSpPr txBox="1">
            <a:spLocks/>
          </p:cNvSpPr>
          <p:nvPr/>
        </p:nvSpPr>
        <p:spPr>
          <a:xfrm>
            <a:off x="20693963" y="12464545"/>
            <a:ext cx="12241207" cy="7325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Wendy Leon </a:t>
            </a:r>
          </a:p>
        </p:txBody>
      </p:sp>
    </p:spTree>
    <p:extLst>
      <p:ext uri="{BB962C8B-B14F-4D97-AF65-F5344CB8AC3E}">
        <p14:creationId xmlns:p14="http://schemas.microsoft.com/office/powerpoint/2010/main" val="3963181478"/>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582209" y="2960292"/>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3E9DD9-B84A-4BBF-BE86-2F32C51686F1}"/>
              </a:ext>
            </a:extLst>
          </p:cNvPr>
          <p:cNvSpPr txBox="1"/>
          <p:nvPr/>
        </p:nvSpPr>
        <p:spPr>
          <a:xfrm>
            <a:off x="8517786" y="1568689"/>
            <a:ext cx="7342075"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API data flow </a:t>
            </a:r>
          </a:p>
        </p:txBody>
      </p:sp>
      <p:sp>
        <p:nvSpPr>
          <p:cNvPr id="4" name="TextBox 3">
            <a:extLst>
              <a:ext uri="{FF2B5EF4-FFF2-40B4-BE49-F238E27FC236}">
                <a16:creationId xmlns:a16="http://schemas.microsoft.com/office/drawing/2014/main" id="{7BC3C608-88E8-4EEC-AB79-9C2B2F6E2495}"/>
              </a:ext>
            </a:extLst>
          </p:cNvPr>
          <p:cNvSpPr txBox="1"/>
          <p:nvPr/>
        </p:nvSpPr>
        <p:spPr>
          <a:xfrm>
            <a:off x="3537265" y="12218288"/>
            <a:ext cx="17303134" cy="830997"/>
          </a:xfrm>
          <a:prstGeom prst="rect">
            <a:avLst/>
          </a:prstGeom>
          <a:noFill/>
        </p:spPr>
        <p:txBody>
          <a:bodyPr wrap="none" rtlCol="0" anchor="ctr" anchorCtr="0">
            <a:spAutoFit/>
          </a:bodyPr>
          <a:lstStyle/>
          <a:p>
            <a:pPr algn="ctr"/>
            <a:r>
              <a:rPr lang="en-US" sz="2400" b="1" spc="600" dirty="0">
                <a:solidFill>
                  <a:schemeClr val="tx1">
                    <a:lumMod val="75000"/>
                  </a:schemeClr>
                </a:solidFill>
                <a:latin typeface="Poppins SemiBold" charset="0"/>
                <a:ea typeface="Poppins SemiBold" charset="0"/>
                <a:cs typeface="Poppins SemiBold" charset="0"/>
              </a:rPr>
              <a:t>Graphical representation of a SOAP request – response message Exchange</a:t>
            </a:r>
          </a:p>
          <a:p>
            <a:pPr algn="ctr"/>
            <a:r>
              <a:rPr lang="en-US" sz="2400" b="1" spc="600" dirty="0">
                <a:solidFill>
                  <a:schemeClr val="tx1">
                    <a:lumMod val="75000"/>
                  </a:schemeClr>
                </a:solidFill>
                <a:latin typeface="Poppins SemiBold" charset="0"/>
                <a:ea typeface="Poppins SemiBold" charset="0"/>
                <a:cs typeface="Poppins SemiBold" charset="0"/>
              </a:rPr>
              <a:t>from tutorials.jenkov.com</a:t>
            </a:r>
          </a:p>
        </p:txBody>
      </p:sp>
      <p:pic>
        <p:nvPicPr>
          <p:cNvPr id="1026" name="Picture 2" descr="SOAP Request - Response Message Exchange Patterns (MEP)">
            <a:extLst>
              <a:ext uri="{FF2B5EF4-FFF2-40B4-BE49-F238E27FC236}">
                <a16:creationId xmlns:a16="http://schemas.microsoft.com/office/drawing/2014/main" id="{72AB37E6-D74C-4F0E-9498-8415FC863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7153" y="3592441"/>
            <a:ext cx="14343338" cy="855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85910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5603358" y="6308106"/>
            <a:ext cx="14343547" cy="341843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tx1"/>
                </a:solidFill>
                <a:latin typeface="Poppins Light" charset="0"/>
                <a:ea typeface="Poppins Light" charset="0"/>
                <a:cs typeface="Poppins Light" charset="0"/>
              </a:rPr>
              <a:t>In a SOAP request – response message exchange pattern the SOAP clients sends a SOAP request to the web service. The service responds with a SOAP response message.</a:t>
            </a:r>
          </a:p>
          <a:p>
            <a:pPr algn="just">
              <a:lnSpc>
                <a:spcPts val="4040"/>
              </a:lnSpc>
            </a:pPr>
            <a:r>
              <a:rPr lang="en-US" sz="3600" dirty="0">
                <a:solidFill>
                  <a:schemeClr val="tx1"/>
                </a:solidFill>
                <a:latin typeface="Poppins Light" charset="0"/>
                <a:ea typeface="Poppins Light" charset="0"/>
                <a:cs typeface="Poppins Light" charset="0"/>
              </a:rPr>
              <a:t>This type of MEP (Message Exchange Pattern) is used when the SOAP client needs to send data to the SOAP service in order for the SOAP service to execute the request.</a:t>
            </a:r>
          </a:p>
        </p:txBody>
      </p:sp>
      <p:cxnSp>
        <p:nvCxnSpPr>
          <p:cNvPr id="10" name="Straight Connector 9"/>
          <p:cNvCxnSpPr/>
          <p:nvPr/>
        </p:nvCxnSpPr>
        <p:spPr>
          <a:xfrm>
            <a:off x="11582209" y="5232432"/>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8343" y="3165117"/>
            <a:ext cx="10441000" cy="1908215"/>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SOAP API data flow </a:t>
            </a:r>
          </a:p>
          <a:p>
            <a:pPr algn="ctr"/>
            <a:r>
              <a:rPr lang="en-US" sz="4800" b="1" spc="800" dirty="0">
                <a:solidFill>
                  <a:schemeClr val="accent6">
                    <a:lumMod val="75000"/>
                  </a:schemeClr>
                </a:solidFill>
                <a:latin typeface="Lato Black" charset="0"/>
                <a:ea typeface="Lato Black" charset="0"/>
                <a:cs typeface="Lato Black" charset="0"/>
              </a:rPr>
              <a:t>Request - Response</a:t>
            </a:r>
          </a:p>
        </p:txBody>
      </p:sp>
    </p:spTree>
    <p:extLst>
      <p:ext uri="{BB962C8B-B14F-4D97-AF65-F5344CB8AC3E}">
        <p14:creationId xmlns:p14="http://schemas.microsoft.com/office/powerpoint/2010/main" val="74897363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582209" y="2960292"/>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3E9DD9-B84A-4BBF-BE86-2F32C51686F1}"/>
              </a:ext>
            </a:extLst>
          </p:cNvPr>
          <p:cNvSpPr txBox="1"/>
          <p:nvPr/>
        </p:nvSpPr>
        <p:spPr>
          <a:xfrm>
            <a:off x="8517786" y="1568689"/>
            <a:ext cx="7342075"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API data flow </a:t>
            </a:r>
          </a:p>
        </p:txBody>
      </p:sp>
      <p:sp>
        <p:nvSpPr>
          <p:cNvPr id="4" name="TextBox 3">
            <a:extLst>
              <a:ext uri="{FF2B5EF4-FFF2-40B4-BE49-F238E27FC236}">
                <a16:creationId xmlns:a16="http://schemas.microsoft.com/office/drawing/2014/main" id="{7BC3C608-88E8-4EEC-AB79-9C2B2F6E2495}"/>
              </a:ext>
            </a:extLst>
          </p:cNvPr>
          <p:cNvSpPr txBox="1"/>
          <p:nvPr/>
        </p:nvSpPr>
        <p:spPr>
          <a:xfrm>
            <a:off x="4692225" y="11728433"/>
            <a:ext cx="14993207" cy="830997"/>
          </a:xfrm>
          <a:prstGeom prst="rect">
            <a:avLst/>
          </a:prstGeom>
          <a:noFill/>
        </p:spPr>
        <p:txBody>
          <a:bodyPr wrap="none" rtlCol="0" anchor="ctr" anchorCtr="0">
            <a:spAutoFit/>
          </a:bodyPr>
          <a:lstStyle/>
          <a:p>
            <a:pPr algn="ctr"/>
            <a:r>
              <a:rPr lang="en-US" sz="2400" b="1" spc="600" dirty="0">
                <a:solidFill>
                  <a:schemeClr val="tx1">
                    <a:lumMod val="75000"/>
                  </a:schemeClr>
                </a:solidFill>
                <a:latin typeface="Poppins SemiBold" charset="0"/>
                <a:ea typeface="Poppins SemiBold" charset="0"/>
                <a:cs typeface="Poppins SemiBold" charset="0"/>
              </a:rPr>
              <a:t>Graphical representation of a SOAP response message exchange</a:t>
            </a:r>
          </a:p>
          <a:p>
            <a:pPr algn="ctr"/>
            <a:r>
              <a:rPr lang="en-US" sz="2400" b="1" spc="600" dirty="0">
                <a:solidFill>
                  <a:schemeClr val="tx1">
                    <a:lumMod val="75000"/>
                  </a:schemeClr>
                </a:solidFill>
                <a:latin typeface="Poppins SemiBold" charset="0"/>
                <a:ea typeface="Poppins SemiBold" charset="0"/>
                <a:cs typeface="Poppins SemiBold" charset="0"/>
              </a:rPr>
              <a:t> from tutorials.jenkov.com</a:t>
            </a:r>
          </a:p>
        </p:txBody>
      </p:sp>
      <p:pic>
        <p:nvPicPr>
          <p:cNvPr id="6" name="Picture 5">
            <a:extLst>
              <a:ext uri="{FF2B5EF4-FFF2-40B4-BE49-F238E27FC236}">
                <a16:creationId xmlns:a16="http://schemas.microsoft.com/office/drawing/2014/main" id="{084A9FEA-671D-4F62-A3F0-FCD5C87D5431}"/>
              </a:ext>
            </a:extLst>
          </p:cNvPr>
          <p:cNvPicPr>
            <a:picLocks noChangeAspect="1"/>
          </p:cNvPicPr>
          <p:nvPr/>
        </p:nvPicPr>
        <p:blipFill>
          <a:blip r:embed="rId3"/>
          <a:stretch>
            <a:fillRect/>
          </a:stretch>
        </p:blipFill>
        <p:spPr>
          <a:xfrm>
            <a:off x="6136791" y="4102905"/>
            <a:ext cx="12083757" cy="7588141"/>
          </a:xfrm>
          <a:prstGeom prst="rect">
            <a:avLst/>
          </a:prstGeom>
        </p:spPr>
      </p:pic>
    </p:spTree>
    <p:extLst>
      <p:ext uri="{BB962C8B-B14F-4D97-AF65-F5344CB8AC3E}">
        <p14:creationId xmlns:p14="http://schemas.microsoft.com/office/powerpoint/2010/main" val="205123645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5002303" y="6308106"/>
            <a:ext cx="14373044" cy="55810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tx1"/>
                </a:solidFill>
                <a:latin typeface="Poppins Light" charset="0"/>
                <a:ea typeface="Poppins Light" charset="0"/>
                <a:cs typeface="Poppins Light" charset="0"/>
              </a:rPr>
              <a:t>In a SOAP response message exchange pattern the SOAP client connects to the web service without sending a message. Instead, the client sends a simple HTTP request. The SOAP service then responds with a SOAP message.</a:t>
            </a:r>
          </a:p>
          <a:p>
            <a:pPr algn="just">
              <a:lnSpc>
                <a:spcPts val="4040"/>
              </a:lnSpc>
            </a:pPr>
            <a:endParaRPr lang="en-US" sz="3600" dirty="0">
              <a:solidFill>
                <a:schemeClr val="tx1"/>
              </a:solidFill>
              <a:latin typeface="Poppins Light" charset="0"/>
              <a:ea typeface="Poppins Light" charset="0"/>
              <a:cs typeface="Poppins Light" charset="0"/>
            </a:endParaRPr>
          </a:p>
          <a:p>
            <a:pPr algn="just">
              <a:lnSpc>
                <a:spcPts val="4040"/>
              </a:lnSpc>
            </a:pPr>
            <a:r>
              <a:rPr lang="en-US" sz="3600" dirty="0">
                <a:solidFill>
                  <a:schemeClr val="tx1"/>
                </a:solidFill>
                <a:latin typeface="Poppins Light" charset="0"/>
                <a:ea typeface="Poppins Light" charset="0"/>
                <a:cs typeface="Poppins Light" charset="0"/>
              </a:rPr>
              <a:t>This is similar to how browsers communicate with a web server.. When a browsers send an HTTP request to a server requesting to serve a web page, the request does not contain additional data. The servers sends an HTTP response containing the requested page.</a:t>
            </a:r>
          </a:p>
        </p:txBody>
      </p:sp>
      <p:cxnSp>
        <p:nvCxnSpPr>
          <p:cNvPr id="10" name="Straight Connector 9"/>
          <p:cNvCxnSpPr/>
          <p:nvPr/>
        </p:nvCxnSpPr>
        <p:spPr>
          <a:xfrm>
            <a:off x="11582209" y="5232432"/>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8343" y="3165117"/>
            <a:ext cx="10441000" cy="1908215"/>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SOAP API data flow </a:t>
            </a:r>
          </a:p>
          <a:p>
            <a:pPr algn="ctr"/>
            <a:r>
              <a:rPr lang="en-US" sz="4800" b="1" spc="800" dirty="0">
                <a:solidFill>
                  <a:schemeClr val="accent6">
                    <a:lumMod val="75000"/>
                  </a:schemeClr>
                </a:solidFill>
                <a:latin typeface="Lato Black" charset="0"/>
                <a:ea typeface="Lato Black" charset="0"/>
                <a:cs typeface="Lato Black" charset="0"/>
              </a:rPr>
              <a:t>Response</a:t>
            </a:r>
          </a:p>
        </p:txBody>
      </p:sp>
    </p:spTree>
    <p:extLst>
      <p:ext uri="{BB962C8B-B14F-4D97-AF65-F5344CB8AC3E}">
        <p14:creationId xmlns:p14="http://schemas.microsoft.com/office/powerpoint/2010/main" val="108089014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582209" y="3698594"/>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84041" y="2309710"/>
            <a:ext cx="580960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References</a:t>
            </a:r>
          </a:p>
        </p:txBody>
      </p:sp>
      <p:sp>
        <p:nvSpPr>
          <p:cNvPr id="8" name="TextBox 7">
            <a:extLst>
              <a:ext uri="{FF2B5EF4-FFF2-40B4-BE49-F238E27FC236}">
                <a16:creationId xmlns:a16="http://schemas.microsoft.com/office/drawing/2014/main" id="{E823E863-C381-41D1-971C-BDF68A5B10E8}"/>
              </a:ext>
            </a:extLst>
          </p:cNvPr>
          <p:cNvSpPr txBox="1"/>
          <p:nvPr/>
        </p:nvSpPr>
        <p:spPr>
          <a:xfrm>
            <a:off x="4774132" y="4995914"/>
            <a:ext cx="16002000" cy="7478970"/>
          </a:xfrm>
          <a:prstGeom prst="rect">
            <a:avLst/>
          </a:prstGeom>
          <a:noFill/>
        </p:spPr>
        <p:txBody>
          <a:bodyPr wrap="square">
            <a:spAutoFit/>
          </a:bodyPr>
          <a:lstStyle/>
          <a:p>
            <a:pPr marL="342900" indent="-342900">
              <a:buFont typeface="Arial" panose="020B0604020202020204" pitchFamily="34" charset="0"/>
              <a:buChar char="•"/>
            </a:pPr>
            <a:r>
              <a:rPr lang="en-US" sz="3200" dirty="0">
                <a:solidFill>
                  <a:schemeClr val="tx1">
                    <a:lumMod val="75000"/>
                  </a:schemeClr>
                </a:solidFill>
                <a:latin typeface="Poppins Light" panose="00000400000000000000" pitchFamily="50" charset="0"/>
                <a:cs typeface="Poppins Light" panose="00000400000000000000" pitchFamily="50" charset="0"/>
              </a:rPr>
              <a:t>SOAP Web Services Tutorial: Simple Object Access Protocol EXAMPLE. (n.d.). Retrieved October 31, 2020, from </a:t>
            </a:r>
            <a:r>
              <a:rPr lang="en-US" sz="3200" dirty="0">
                <a:solidFill>
                  <a:schemeClr val="tx1">
                    <a:lumMod val="75000"/>
                  </a:schemeClr>
                </a:solidFill>
                <a:latin typeface="Poppins Light" panose="00000400000000000000" pitchFamily="50" charset="0"/>
                <a:cs typeface="Poppins Light" panose="00000400000000000000" pitchFamily="50" charset="0"/>
                <a:hlinkClick r:id="rId3">
                  <a:extLst>
                    <a:ext uri="{A12FA001-AC4F-418D-AE19-62706E023703}">
                      <ahyp:hlinkClr xmlns:ahyp="http://schemas.microsoft.com/office/drawing/2018/hyperlinkcolor" val="tx"/>
                    </a:ext>
                  </a:extLst>
                </a:hlinkClick>
              </a:rPr>
              <a:t>https://www.guru99.com/soap-simple-object-access-protocol.html</a:t>
            </a:r>
            <a:endParaRPr lang="en-US" sz="3200" dirty="0">
              <a:solidFill>
                <a:schemeClr val="tx1">
                  <a:lumMod val="75000"/>
                </a:schemeClr>
              </a:solidFill>
              <a:latin typeface="Poppins Light" panose="00000400000000000000" pitchFamily="50" charset="0"/>
              <a:cs typeface="Poppins Light" panose="00000400000000000000" pitchFamily="50" charset="0"/>
            </a:endParaRPr>
          </a:p>
          <a:p>
            <a:pPr marL="342900" indent="-342900">
              <a:buFont typeface="Arial" panose="020B0604020202020204" pitchFamily="34" charset="0"/>
              <a:buChar char="•"/>
            </a:pPr>
            <a:endParaRPr lang="en-US" sz="3200" dirty="0">
              <a:solidFill>
                <a:schemeClr val="tx1">
                  <a:lumMod val="75000"/>
                </a:schemeClr>
              </a:solidFill>
              <a:latin typeface="Poppins Light" panose="00000400000000000000" pitchFamily="50" charset="0"/>
              <a:cs typeface="Poppins Light" panose="00000400000000000000" pitchFamily="50" charset="0"/>
            </a:endParaRPr>
          </a:p>
          <a:p>
            <a:pPr marL="342900" indent="-342900">
              <a:buFont typeface="Arial" panose="020B0604020202020204" pitchFamily="34" charset="0"/>
              <a:buChar char="•"/>
            </a:pPr>
            <a:r>
              <a:rPr lang="en-US" sz="3200" dirty="0">
                <a:solidFill>
                  <a:schemeClr val="tx1">
                    <a:lumMod val="75000"/>
                  </a:schemeClr>
                </a:solidFill>
                <a:latin typeface="Poppins Light" panose="00000400000000000000" pitchFamily="50" charset="0"/>
                <a:cs typeface="Poppins Light" panose="00000400000000000000" pitchFamily="50" charset="0"/>
              </a:rPr>
              <a:t>(n.d.). Retrieved October 31, 2020, from </a:t>
            </a:r>
            <a:r>
              <a:rPr lang="en-US" sz="3200" dirty="0">
                <a:solidFill>
                  <a:schemeClr val="tx1">
                    <a:lumMod val="75000"/>
                  </a:schemeClr>
                </a:solidFill>
                <a:latin typeface="Poppins Light" panose="00000400000000000000" pitchFamily="50" charset="0"/>
                <a:cs typeface="Poppins Light" panose="00000400000000000000" pitchFamily="50" charset="0"/>
                <a:hlinkClick r:id="rId4">
                  <a:extLst>
                    <a:ext uri="{A12FA001-AC4F-418D-AE19-62706E023703}">
                      <ahyp:hlinkClr xmlns:ahyp="http://schemas.microsoft.com/office/drawing/2018/hyperlinkcolor" val="tx"/>
                    </a:ext>
                  </a:extLst>
                </a:hlinkClick>
              </a:rPr>
              <a:t>https://www.w3schools.com/xml/xml_soap.asp</a:t>
            </a:r>
            <a:endParaRPr lang="en-US" sz="3200" dirty="0">
              <a:solidFill>
                <a:schemeClr val="tx1">
                  <a:lumMod val="75000"/>
                </a:schemeClr>
              </a:solidFill>
              <a:latin typeface="Poppins Light" panose="00000400000000000000" pitchFamily="50" charset="0"/>
              <a:cs typeface="Poppins Light" panose="00000400000000000000" pitchFamily="50" charset="0"/>
            </a:endParaRPr>
          </a:p>
          <a:p>
            <a:pPr marL="342900" indent="-342900">
              <a:buFont typeface="Arial" panose="020B0604020202020204" pitchFamily="34" charset="0"/>
              <a:buChar char="•"/>
            </a:pPr>
            <a:endParaRPr lang="en-US" sz="3200" dirty="0">
              <a:solidFill>
                <a:schemeClr val="tx1">
                  <a:lumMod val="75000"/>
                </a:schemeClr>
              </a:solidFill>
              <a:latin typeface="Poppins Light" panose="00000400000000000000" pitchFamily="50" charset="0"/>
              <a:cs typeface="Poppins Light" panose="00000400000000000000" pitchFamily="50" charset="0"/>
            </a:endParaRPr>
          </a:p>
          <a:p>
            <a:pPr marL="342900" indent="-342900">
              <a:buFont typeface="Arial" panose="020B0604020202020204" pitchFamily="34" charset="0"/>
              <a:buChar char="•"/>
            </a:pPr>
            <a:r>
              <a:rPr lang="en-US" sz="3200" dirty="0" err="1">
                <a:solidFill>
                  <a:schemeClr val="tx1">
                    <a:lumMod val="75000"/>
                  </a:schemeClr>
                </a:solidFill>
                <a:latin typeface="Poppins Light" panose="00000400000000000000" pitchFamily="50" charset="0"/>
                <a:cs typeface="Poppins Light" panose="00000400000000000000" pitchFamily="50" charset="0"/>
              </a:rPr>
              <a:t>Jenkov</a:t>
            </a:r>
            <a:r>
              <a:rPr lang="en-US" sz="3200" dirty="0">
                <a:solidFill>
                  <a:schemeClr val="tx1">
                    <a:lumMod val="75000"/>
                  </a:schemeClr>
                </a:solidFill>
                <a:latin typeface="Poppins Light" panose="00000400000000000000" pitchFamily="50" charset="0"/>
                <a:cs typeface="Poppins Light" panose="00000400000000000000" pitchFamily="50" charset="0"/>
              </a:rPr>
              <a:t>, J. (n.d.). SOAP Message Exchange Patterns. Retrieved October 31, 2020, from </a:t>
            </a:r>
            <a:r>
              <a:rPr lang="en-US" sz="3200" dirty="0">
                <a:solidFill>
                  <a:schemeClr val="tx1">
                    <a:lumMod val="75000"/>
                  </a:schemeClr>
                </a:solidFill>
                <a:latin typeface="Poppins Light" panose="00000400000000000000" pitchFamily="50" charset="0"/>
                <a:cs typeface="Poppins Light" panose="00000400000000000000" pitchFamily="50" charset="0"/>
                <a:hlinkClick r:id="rId5">
                  <a:extLst>
                    <a:ext uri="{A12FA001-AC4F-418D-AE19-62706E023703}">
                      <ahyp:hlinkClr xmlns:ahyp="http://schemas.microsoft.com/office/drawing/2018/hyperlinkcolor" val="tx"/>
                    </a:ext>
                  </a:extLst>
                </a:hlinkClick>
              </a:rPr>
              <a:t>http://tutorials.jenkov.com/soap/message-exchange-patterns.html</a:t>
            </a:r>
            <a:endParaRPr lang="en-US" sz="3200" dirty="0">
              <a:solidFill>
                <a:schemeClr val="tx1">
                  <a:lumMod val="75000"/>
                </a:schemeClr>
              </a:solidFill>
              <a:latin typeface="Poppins Light" panose="00000400000000000000" pitchFamily="50" charset="0"/>
              <a:cs typeface="Poppins Light" panose="00000400000000000000" pitchFamily="50" charset="0"/>
            </a:endParaRPr>
          </a:p>
          <a:p>
            <a:pPr marL="342900" indent="-342900">
              <a:buFont typeface="Arial" panose="020B0604020202020204" pitchFamily="34" charset="0"/>
              <a:buChar char="•"/>
            </a:pPr>
            <a:endParaRPr lang="en-US" sz="3200" dirty="0">
              <a:solidFill>
                <a:schemeClr val="tx1">
                  <a:lumMod val="75000"/>
                </a:schemeClr>
              </a:solidFill>
              <a:latin typeface="Poppins Light" panose="00000400000000000000" pitchFamily="50" charset="0"/>
              <a:cs typeface="Poppins Light" panose="00000400000000000000" pitchFamily="50" charset="0"/>
            </a:endParaRPr>
          </a:p>
          <a:p>
            <a:pPr marL="342900" indent="-342900">
              <a:buFont typeface="Arial" panose="020B0604020202020204" pitchFamily="34" charset="0"/>
              <a:buChar char="•"/>
            </a:pPr>
            <a:endParaRPr lang="en-US" sz="3200" dirty="0">
              <a:solidFill>
                <a:schemeClr val="tx1">
                  <a:lumMod val="75000"/>
                </a:schemeClr>
              </a:solidFill>
              <a:latin typeface="Poppins Light" panose="00000400000000000000" pitchFamily="50" charset="0"/>
              <a:cs typeface="Poppins Light" panose="00000400000000000000" pitchFamily="50" charset="0"/>
            </a:endParaRPr>
          </a:p>
          <a:p>
            <a:pPr marL="342900" indent="-342900">
              <a:buFont typeface="Arial" panose="020B0604020202020204" pitchFamily="34" charset="0"/>
              <a:buChar char="•"/>
            </a:pPr>
            <a:r>
              <a:rPr lang="en-US" sz="3200" dirty="0">
                <a:solidFill>
                  <a:schemeClr val="tx1">
                    <a:lumMod val="75000"/>
                  </a:schemeClr>
                </a:solidFill>
                <a:latin typeface="Poppins Light" panose="00000400000000000000" pitchFamily="50" charset="0"/>
                <a:cs typeface="Poppins Light" panose="00000400000000000000" pitchFamily="50" charset="0"/>
              </a:rPr>
              <a:t>What is SOAP? (n.d.). Retrieved October 31 2020, from,  </a:t>
            </a:r>
            <a:r>
              <a:rPr lang="en-US" sz="3200" dirty="0">
                <a:solidFill>
                  <a:schemeClr val="tx1">
                    <a:lumMod val="75000"/>
                  </a:schemeClr>
                </a:solidFill>
                <a:latin typeface="Poppins Light" panose="00000400000000000000" pitchFamily="50" charset="0"/>
                <a:cs typeface="Poppins Light" panose="00000400000000000000" pitchFamily="50" charset="0"/>
                <a:hlinkClick r:id="rId6">
                  <a:extLst>
                    <a:ext uri="{A12FA001-AC4F-418D-AE19-62706E023703}">
                      <ahyp:hlinkClr xmlns:ahyp="http://schemas.microsoft.com/office/drawing/2018/hyperlinkcolor" val="tx"/>
                    </a:ext>
                  </a:extLst>
                </a:hlinkClick>
              </a:rPr>
              <a:t>https://www.tutorialspoint.com/soap/what_is_soap.htm</a:t>
            </a:r>
            <a:endParaRPr lang="en-US" sz="3200" dirty="0">
              <a:solidFill>
                <a:schemeClr val="tx1">
                  <a:lumMod val="75000"/>
                </a:schemeClr>
              </a:solidFill>
              <a:latin typeface="Poppins Light" panose="00000400000000000000" pitchFamily="50" charset="0"/>
              <a:cs typeface="Poppins Light" panose="00000400000000000000" pitchFamily="50" charset="0"/>
            </a:endParaRPr>
          </a:p>
          <a:p>
            <a:pPr marL="342900" indent="-342900">
              <a:buFont typeface="Arial" panose="020B0604020202020204" pitchFamily="34" charset="0"/>
              <a:buChar char="•"/>
            </a:pPr>
            <a:endParaRPr lang="en-US" sz="3200" dirty="0">
              <a:latin typeface="Poppins Light" panose="00000400000000000000" pitchFamily="50" charset="0"/>
              <a:cs typeface="Poppins Light" panose="00000400000000000000" pitchFamily="50" charset="0"/>
            </a:endParaRPr>
          </a:p>
        </p:txBody>
      </p:sp>
    </p:spTree>
    <p:extLst>
      <p:ext uri="{BB962C8B-B14F-4D97-AF65-F5344CB8AC3E}">
        <p14:creationId xmlns:p14="http://schemas.microsoft.com/office/powerpoint/2010/main" val="55293474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805097"/>
            <a:ext cx="16880269" cy="637924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SOAP (Simple Object Access Protocol) is an XML-based communication protocol for exchanging information between computers.</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SOAP can be used to call a remote procedure or exchange entire documents.</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SOAP can be used to broadcast a message.</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SOAP is platform and language independent.</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SOAP provides a way for applications running in different operating systems and using different technologies and programming languages to exchange information among them.</a:t>
            </a:r>
          </a:p>
          <a:p>
            <a:pPr algn="just">
              <a:lnSpc>
                <a:spcPts val="4040"/>
              </a:lnSpc>
            </a:pPr>
            <a:endParaRPr lang="en-US" dirty="0">
              <a:solidFill>
                <a:schemeClr val="tx1"/>
              </a:solidFill>
              <a:latin typeface="Poppins Light" charset="0"/>
              <a:ea typeface="Poppins Light" charset="0"/>
              <a:cs typeface="Poppins Light" charset="0"/>
            </a:endParaRP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13006" y="2168430"/>
            <a:ext cx="7151638"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What is SOAP</a:t>
            </a:r>
          </a:p>
        </p:txBody>
      </p:sp>
    </p:spTree>
    <p:extLst>
      <p:ext uri="{BB962C8B-B14F-4D97-AF65-F5344CB8AC3E}">
        <p14:creationId xmlns:p14="http://schemas.microsoft.com/office/powerpoint/2010/main" val="1279229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582209" y="2960292"/>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BC3C608-88E8-4EEC-AB79-9C2B2F6E2495}"/>
              </a:ext>
            </a:extLst>
          </p:cNvPr>
          <p:cNvSpPr txBox="1"/>
          <p:nvPr/>
        </p:nvSpPr>
        <p:spPr>
          <a:xfrm>
            <a:off x="7921194" y="12712314"/>
            <a:ext cx="8315097" cy="830997"/>
          </a:xfrm>
          <a:prstGeom prst="rect">
            <a:avLst/>
          </a:prstGeom>
          <a:noFill/>
        </p:spPr>
        <p:txBody>
          <a:bodyPr wrap="none" rtlCol="0" anchor="ctr" anchorCtr="0">
            <a:spAutoFit/>
          </a:bodyPr>
          <a:lstStyle/>
          <a:p>
            <a:pPr algn="ctr"/>
            <a:r>
              <a:rPr lang="en-US" sz="2400" b="1" spc="600" dirty="0">
                <a:solidFill>
                  <a:schemeClr val="tx1">
                    <a:lumMod val="75000"/>
                  </a:schemeClr>
                </a:solidFill>
                <a:latin typeface="Poppins SemiBold" charset="0"/>
                <a:ea typeface="Poppins SemiBold" charset="0"/>
                <a:cs typeface="Poppins SemiBold" charset="0"/>
              </a:rPr>
              <a:t>Graphical representation of a SOAP</a:t>
            </a:r>
          </a:p>
          <a:p>
            <a:pPr algn="ctr"/>
            <a:r>
              <a:rPr lang="en-US" sz="2400" b="1" spc="600" dirty="0">
                <a:solidFill>
                  <a:schemeClr val="tx1">
                    <a:lumMod val="75000"/>
                  </a:schemeClr>
                </a:solidFill>
                <a:latin typeface="Poppins SemiBold" charset="0"/>
                <a:ea typeface="Poppins SemiBold" charset="0"/>
                <a:cs typeface="Poppins SemiBold" charset="0"/>
              </a:rPr>
              <a:t>from guru99.com</a:t>
            </a:r>
          </a:p>
        </p:txBody>
      </p:sp>
      <p:pic>
        <p:nvPicPr>
          <p:cNvPr id="3076" name="Picture 4" descr="SOAP – Simple Object Access Protocol">
            <a:extLst>
              <a:ext uri="{FF2B5EF4-FFF2-40B4-BE49-F238E27FC236}">
                <a16:creationId xmlns:a16="http://schemas.microsoft.com/office/drawing/2014/main" id="{DF22594B-10FF-4819-B7EC-6B7ED37A7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633" y="3182345"/>
            <a:ext cx="9965673" cy="94348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D8F94BB-DD9F-4DBF-90CF-6FEFDF08C911}"/>
              </a:ext>
            </a:extLst>
          </p:cNvPr>
          <p:cNvSpPr txBox="1"/>
          <p:nvPr/>
        </p:nvSpPr>
        <p:spPr>
          <a:xfrm>
            <a:off x="7205969" y="941051"/>
            <a:ext cx="10441000" cy="1908215"/>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SOAP</a:t>
            </a:r>
          </a:p>
          <a:p>
            <a:pPr algn="ctr"/>
            <a:r>
              <a:rPr lang="en-US" sz="4800" b="1" spc="800" dirty="0">
                <a:solidFill>
                  <a:schemeClr val="accent6">
                    <a:lumMod val="75000"/>
                  </a:schemeClr>
                </a:solidFill>
                <a:latin typeface="Lato Black" charset="0"/>
                <a:ea typeface="Lato Black" charset="0"/>
                <a:cs typeface="Lato Black" charset="0"/>
              </a:rPr>
              <a:t>Building Blocks</a:t>
            </a:r>
          </a:p>
        </p:txBody>
      </p:sp>
    </p:spTree>
    <p:extLst>
      <p:ext uri="{BB962C8B-B14F-4D97-AF65-F5344CB8AC3E}">
        <p14:creationId xmlns:p14="http://schemas.microsoft.com/office/powerpoint/2010/main" val="323039797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5308391" y="4861213"/>
            <a:ext cx="14933482" cy="477675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SOAP envelope is a mandatory part of a SOAP message. </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SOAP Envelope is the root element in the SOAP message.</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The SOAP Envelope must contain only one body element and can only contain one header. The header must be the first child of the Envelope, before the body element.</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The Envelope is specified using the ENV namespace prefix and the Envelope element.</a:t>
            </a:r>
          </a:p>
          <a:p>
            <a:pPr algn="just">
              <a:lnSpc>
                <a:spcPts val="4040"/>
              </a:lnSpc>
            </a:pPr>
            <a:endParaRPr lang="en-US" sz="3600" dirty="0">
              <a:solidFill>
                <a:schemeClr val="tx1"/>
              </a:solidFill>
              <a:latin typeface="Poppins Light" charset="0"/>
              <a:ea typeface="Poppins Light" charset="0"/>
              <a:cs typeface="Poppins Light" charset="0"/>
            </a:endParaRP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556054" y="2140754"/>
            <a:ext cx="5265544"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Envelopes</a:t>
            </a:r>
          </a:p>
        </p:txBody>
      </p:sp>
    </p:spTree>
    <p:extLst>
      <p:ext uri="{BB962C8B-B14F-4D97-AF65-F5344CB8AC3E}">
        <p14:creationId xmlns:p14="http://schemas.microsoft.com/office/powerpoint/2010/main" val="127429283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5603358" y="4726101"/>
            <a:ext cx="14343547" cy="426379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Headers are optional and offer a framework for specifying application-level requirements. </a:t>
            </a:r>
          </a:p>
          <a:p>
            <a:pPr marL="571500" indent="-5715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Headers are an optional part of SOAP messages</a:t>
            </a:r>
          </a:p>
          <a:p>
            <a:pPr marL="571500" indent="-5715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Headers add new features and functionality.</a:t>
            </a:r>
          </a:p>
          <a:p>
            <a:pPr marL="571500" indent="-5715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Headers are the first child element of the SOAP envelope.</a:t>
            </a:r>
          </a:p>
          <a:p>
            <a:pPr marL="571500" indent="-5715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Multiple headers can be defined – they are interpreted as SOAP header blocks.</a:t>
            </a: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024612" y="2140754"/>
            <a:ext cx="4328429"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Headers</a:t>
            </a:r>
          </a:p>
        </p:txBody>
      </p:sp>
    </p:spTree>
    <p:extLst>
      <p:ext uri="{BB962C8B-B14F-4D97-AF65-F5344CB8AC3E}">
        <p14:creationId xmlns:p14="http://schemas.microsoft.com/office/powerpoint/2010/main" val="271176038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5544365" y="4726101"/>
            <a:ext cx="14461534" cy="426379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Headers are optional and offer a framework for specifying application-level requirements. </a:t>
            </a:r>
          </a:p>
          <a:p>
            <a:pPr marL="571500" indent="-5715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Headers are an optional part of SOAP messages</a:t>
            </a:r>
          </a:p>
          <a:p>
            <a:pPr marL="571500" indent="-5715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Headers add new features and functionality.</a:t>
            </a:r>
          </a:p>
          <a:p>
            <a:pPr marL="571500" indent="-5715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Headers are the first child element of the SOAP envelope.</a:t>
            </a:r>
          </a:p>
          <a:p>
            <a:pPr marL="571500" indent="-5715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Multiple headers can be defined – they are interpreted as SOAP header blocks.</a:t>
            </a: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21578" y="2140754"/>
            <a:ext cx="10134506"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Header - Attributes</a:t>
            </a:r>
          </a:p>
        </p:txBody>
      </p:sp>
    </p:spTree>
    <p:extLst>
      <p:ext uri="{BB962C8B-B14F-4D97-AF65-F5344CB8AC3E}">
        <p14:creationId xmlns:p14="http://schemas.microsoft.com/office/powerpoint/2010/main" val="249476149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5721345" y="4831717"/>
            <a:ext cx="14107573" cy="653724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tx1"/>
                </a:solidFill>
                <a:latin typeface="Poppins Light" charset="0"/>
                <a:ea typeface="Poppins Light" charset="0"/>
                <a:cs typeface="Poppins Light" charset="0"/>
              </a:rPr>
              <a:t>A fault element is the response to a SOAP message after an error occurs during processing.</a:t>
            </a:r>
          </a:p>
          <a:p>
            <a:pPr algn="just">
              <a:lnSpc>
                <a:spcPts val="4040"/>
              </a:lnSpc>
            </a:pPr>
            <a:r>
              <a:rPr lang="en-US" sz="3600" dirty="0">
                <a:solidFill>
                  <a:schemeClr val="tx1"/>
                </a:solidFill>
                <a:latin typeface="Poppins Light" charset="0"/>
                <a:ea typeface="Poppins Light" charset="0"/>
                <a:cs typeface="Poppins Light" charset="0"/>
              </a:rPr>
              <a:t>The fault elements returns information about the error – predefined code, description, and the address that generated the fault.</a:t>
            </a:r>
          </a:p>
          <a:p>
            <a:pPr algn="just">
              <a:lnSpc>
                <a:spcPts val="4040"/>
              </a:lnSpc>
            </a:pPr>
            <a:endParaRPr lang="en-US" sz="3600" dirty="0">
              <a:solidFill>
                <a:schemeClr val="tx1"/>
              </a:solidFill>
              <a:latin typeface="Poppins Light" charset="0"/>
              <a:ea typeface="Poppins Light" charset="0"/>
              <a:cs typeface="Poppins Light" charset="0"/>
            </a:endParaRPr>
          </a:p>
          <a:p>
            <a:pPr algn="just">
              <a:lnSpc>
                <a:spcPts val="4040"/>
              </a:lnSpc>
            </a:pPr>
            <a:r>
              <a:rPr lang="en-US" sz="3600" dirty="0">
                <a:solidFill>
                  <a:schemeClr val="tx1"/>
                </a:solidFill>
                <a:latin typeface="Poppins Light" charset="0"/>
                <a:ea typeface="Poppins Light" charset="0"/>
                <a:cs typeface="Poppins Light" charset="0"/>
              </a:rPr>
              <a:t>Points to Note</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A SOAP message  can have only one fault block.</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The Fault element is an optional part of a SOAP message.</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Fault messages are link to the 500 – 599 status codes range.</a:t>
            </a: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69776" y="2140754"/>
            <a:ext cx="11638122"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Faults and Fault Codes</a:t>
            </a:r>
          </a:p>
        </p:txBody>
      </p:sp>
    </p:spTree>
    <p:extLst>
      <p:ext uri="{BB962C8B-B14F-4D97-AF65-F5344CB8AC3E}">
        <p14:creationId xmlns:p14="http://schemas.microsoft.com/office/powerpoint/2010/main" val="1494547422"/>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6068221" y="4413213"/>
            <a:ext cx="12241207" cy="124553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tx1"/>
                </a:solidFill>
                <a:latin typeface="Poppins Light" charset="0"/>
                <a:ea typeface="Poppins Light" charset="0"/>
                <a:cs typeface="Poppins Light" charset="0"/>
              </a:rPr>
              <a:t>The following values defined below must be used in </a:t>
            </a:r>
            <a:r>
              <a:rPr lang="en-US" sz="3600" dirty="0" err="1">
                <a:solidFill>
                  <a:schemeClr val="tx1"/>
                </a:solidFill>
                <a:latin typeface="Poppins Light" charset="0"/>
                <a:ea typeface="Poppins Light" charset="0"/>
                <a:cs typeface="Poppins Light" charset="0"/>
              </a:rPr>
              <a:t>faultcode</a:t>
            </a:r>
            <a:r>
              <a:rPr lang="en-US" sz="3600" dirty="0">
                <a:solidFill>
                  <a:schemeClr val="tx1"/>
                </a:solidFill>
                <a:latin typeface="Poppins Light" charset="0"/>
                <a:ea typeface="Poppins Light" charset="0"/>
                <a:cs typeface="Poppins Light" charset="0"/>
              </a:rPr>
              <a:t> element to describe faults:</a:t>
            </a: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78281" y="2140754"/>
            <a:ext cx="9221115"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SOAP Fault Codes</a:t>
            </a:r>
          </a:p>
        </p:txBody>
      </p:sp>
      <p:graphicFrame>
        <p:nvGraphicFramePr>
          <p:cNvPr id="2" name="Table 1">
            <a:extLst>
              <a:ext uri="{FF2B5EF4-FFF2-40B4-BE49-F238E27FC236}">
                <a16:creationId xmlns:a16="http://schemas.microsoft.com/office/drawing/2014/main" id="{37C64ADF-552A-47C4-9699-F1E5EFE9180E}"/>
              </a:ext>
            </a:extLst>
          </p:cNvPr>
          <p:cNvGraphicFramePr>
            <a:graphicFrameLocks noGrp="1"/>
          </p:cNvGraphicFramePr>
          <p:nvPr>
            <p:extLst>
              <p:ext uri="{D42A27DB-BD31-4B8C-83A1-F6EECF244321}">
                <p14:modId xmlns:p14="http://schemas.microsoft.com/office/powerpoint/2010/main" val="2954587848"/>
              </p:ext>
            </p:extLst>
          </p:nvPr>
        </p:nvGraphicFramePr>
        <p:xfrm>
          <a:off x="2870112" y="6043513"/>
          <a:ext cx="18637426" cy="5530869"/>
        </p:xfrm>
        <a:graphic>
          <a:graphicData uri="http://schemas.openxmlformats.org/drawingml/2006/table">
            <a:tbl>
              <a:tblPr/>
              <a:tblGrid>
                <a:gridCol w="4654020">
                  <a:extLst>
                    <a:ext uri="{9D8B030D-6E8A-4147-A177-3AD203B41FA5}">
                      <a16:colId xmlns:a16="http://schemas.microsoft.com/office/drawing/2014/main" val="462888984"/>
                    </a:ext>
                  </a:extLst>
                </a:gridCol>
                <a:gridCol w="13983406">
                  <a:extLst>
                    <a:ext uri="{9D8B030D-6E8A-4147-A177-3AD203B41FA5}">
                      <a16:colId xmlns:a16="http://schemas.microsoft.com/office/drawing/2014/main" val="2554729064"/>
                    </a:ext>
                  </a:extLst>
                </a:gridCol>
              </a:tblGrid>
              <a:tr h="674479">
                <a:tc>
                  <a:txBody>
                    <a:bodyPr/>
                    <a:lstStyle/>
                    <a:p>
                      <a:pPr algn="l" fontAlgn="t"/>
                      <a:r>
                        <a:rPr lang="en-US" sz="3200" b="0">
                          <a:effectLst/>
                          <a:latin typeface="Poppins Light" panose="00000400000000000000" pitchFamily="50" charset="0"/>
                          <a:cs typeface="Poppins Light" panose="00000400000000000000" pitchFamily="50" charset="0"/>
                        </a:rPr>
                        <a:t>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b="0">
                          <a:effectLst/>
                          <a:latin typeface="Poppins Light" panose="00000400000000000000" pitchFamily="50" charset="0"/>
                          <a:cs typeface="Poppins Light" panose="00000400000000000000" pitchFamily="50" charset="0"/>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34732384"/>
                  </a:ext>
                </a:extLst>
              </a:tr>
              <a:tr h="1095968">
                <a:tc>
                  <a:txBody>
                    <a:bodyPr/>
                    <a:lstStyle/>
                    <a:p>
                      <a:pPr algn="l" fontAlgn="t"/>
                      <a:r>
                        <a:rPr lang="en-US" sz="3200" b="0">
                          <a:effectLst/>
                          <a:latin typeface="Poppins Light" panose="00000400000000000000" pitchFamily="50" charset="0"/>
                          <a:cs typeface="Poppins Light" panose="00000400000000000000" pitchFamily="50" charset="0"/>
                        </a:rPr>
                        <a:t>VersionMismatch</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3200" b="0" dirty="0">
                          <a:effectLst/>
                          <a:latin typeface="Poppins Light" panose="00000400000000000000" pitchFamily="50" charset="0"/>
                          <a:cs typeface="Poppins Light" panose="00000400000000000000" pitchFamily="50" charset="0"/>
                        </a:rPr>
                        <a:t>Found an invalid namespace for the SOAP Envelope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622849429"/>
                  </a:ext>
                </a:extLst>
              </a:tr>
              <a:tr h="1430331">
                <a:tc>
                  <a:txBody>
                    <a:bodyPr/>
                    <a:lstStyle/>
                    <a:p>
                      <a:pPr algn="l" fontAlgn="t"/>
                      <a:r>
                        <a:rPr lang="en-US" sz="3200" b="0">
                          <a:effectLst/>
                          <a:latin typeface="Poppins Light" panose="00000400000000000000" pitchFamily="50" charset="0"/>
                          <a:cs typeface="Poppins Light" panose="00000400000000000000" pitchFamily="50" charset="0"/>
                        </a:rPr>
                        <a:t>MustUnderstand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3200" b="0" dirty="0">
                          <a:effectLst/>
                          <a:latin typeface="Poppins Light" panose="00000400000000000000" pitchFamily="50" charset="0"/>
                          <a:cs typeface="Poppins Light" panose="00000400000000000000" pitchFamily="50" charset="0"/>
                        </a:rPr>
                        <a:t>An immediate child element of the Header element, with the </a:t>
                      </a:r>
                      <a:r>
                        <a:rPr lang="en-US" sz="3200" b="0" dirty="0" err="1">
                          <a:effectLst/>
                          <a:latin typeface="Poppins Light" panose="00000400000000000000" pitchFamily="50" charset="0"/>
                          <a:cs typeface="Poppins Light" panose="00000400000000000000" pitchFamily="50" charset="0"/>
                        </a:rPr>
                        <a:t>mustUnderstand</a:t>
                      </a:r>
                      <a:r>
                        <a:rPr lang="en-US" sz="3200" b="0" dirty="0">
                          <a:effectLst/>
                          <a:latin typeface="Poppins Light" panose="00000400000000000000" pitchFamily="50" charset="0"/>
                          <a:cs typeface="Poppins Light" panose="00000400000000000000" pitchFamily="50" charset="0"/>
                        </a:rPr>
                        <a:t> attribute set to "1", was not understood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53387089"/>
                  </a:ext>
                </a:extLst>
              </a:tr>
              <a:tr h="1202331">
                <a:tc>
                  <a:txBody>
                    <a:bodyPr/>
                    <a:lstStyle/>
                    <a:p>
                      <a:pPr algn="l" fontAlgn="t"/>
                      <a:r>
                        <a:rPr lang="en-US" sz="3200" b="0">
                          <a:effectLst/>
                          <a:latin typeface="Poppins Light" panose="00000400000000000000" pitchFamily="50" charset="0"/>
                          <a:cs typeface="Poppins Light" panose="00000400000000000000" pitchFamily="50" charset="0"/>
                        </a:rPr>
                        <a:t>Client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3200" b="0">
                          <a:effectLst/>
                          <a:latin typeface="Poppins Light" panose="00000400000000000000" pitchFamily="50" charset="0"/>
                          <a:cs typeface="Poppins Light" panose="00000400000000000000" pitchFamily="50" charset="0"/>
                        </a:rPr>
                        <a:t>The message was incorrectly formed or contained incorrect information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97928170"/>
                  </a:ext>
                </a:extLst>
              </a:tr>
              <a:tr h="1095968">
                <a:tc>
                  <a:txBody>
                    <a:bodyPr/>
                    <a:lstStyle/>
                    <a:p>
                      <a:pPr algn="l" fontAlgn="t"/>
                      <a:r>
                        <a:rPr lang="en-US" sz="3200" b="0">
                          <a:effectLst/>
                          <a:latin typeface="Poppins Light" panose="00000400000000000000" pitchFamily="50" charset="0"/>
                          <a:cs typeface="Poppins Light" panose="00000400000000000000" pitchFamily="50" charset="0"/>
                        </a:rPr>
                        <a:t>Server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3200" b="0" dirty="0">
                          <a:effectLst/>
                          <a:latin typeface="Poppins Light" panose="00000400000000000000" pitchFamily="50" charset="0"/>
                          <a:cs typeface="Poppins Light" panose="00000400000000000000" pitchFamily="50" charset="0"/>
                        </a:rPr>
                        <a:t>There was a problem with the server so the message could not proceed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43073033"/>
                  </a:ext>
                </a:extLst>
              </a:tr>
            </a:tbl>
          </a:graphicData>
        </a:graphic>
      </p:graphicFrame>
      <p:sp>
        <p:nvSpPr>
          <p:cNvPr id="3" name="TextBox 2">
            <a:extLst>
              <a:ext uri="{FF2B5EF4-FFF2-40B4-BE49-F238E27FC236}">
                <a16:creationId xmlns:a16="http://schemas.microsoft.com/office/drawing/2014/main" id="{3846B80C-412F-4526-B0BD-B8D4C8D121A9}"/>
              </a:ext>
            </a:extLst>
          </p:cNvPr>
          <p:cNvSpPr txBox="1"/>
          <p:nvPr/>
        </p:nvSpPr>
        <p:spPr>
          <a:xfrm>
            <a:off x="6603809" y="12402954"/>
            <a:ext cx="11170046" cy="461665"/>
          </a:xfrm>
          <a:prstGeom prst="rect">
            <a:avLst/>
          </a:prstGeom>
          <a:noFill/>
        </p:spPr>
        <p:txBody>
          <a:bodyPr wrap="none" rtlCol="0" anchor="ctr" anchorCtr="0">
            <a:spAutoFit/>
          </a:bodyPr>
          <a:lstStyle/>
          <a:p>
            <a:pPr algn="ctr"/>
            <a:r>
              <a:rPr lang="en-US" sz="2400" b="1" spc="600" dirty="0" err="1">
                <a:solidFill>
                  <a:schemeClr val="tx1">
                    <a:lumMod val="75000"/>
                  </a:schemeClr>
                </a:solidFill>
                <a:latin typeface="Poppins SemiBold" charset="0"/>
                <a:ea typeface="Poppins SemiBold" charset="0"/>
                <a:cs typeface="Poppins SemiBold" charset="0"/>
              </a:rPr>
              <a:t>Faultcode</a:t>
            </a:r>
            <a:r>
              <a:rPr lang="en-US" sz="2400" b="1" spc="600" dirty="0">
                <a:solidFill>
                  <a:schemeClr val="tx1">
                    <a:lumMod val="75000"/>
                  </a:schemeClr>
                </a:solidFill>
                <a:latin typeface="Poppins SemiBold" charset="0"/>
                <a:ea typeface="Poppins SemiBold" charset="0"/>
                <a:cs typeface="Poppins SemiBold" charset="0"/>
              </a:rPr>
              <a:t> table taken from www.w3schools.com</a:t>
            </a:r>
          </a:p>
        </p:txBody>
      </p:sp>
    </p:spTree>
    <p:extLst>
      <p:ext uri="{BB962C8B-B14F-4D97-AF65-F5344CB8AC3E}">
        <p14:creationId xmlns:p14="http://schemas.microsoft.com/office/powerpoint/2010/main" val="182967438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6068221" y="6308106"/>
            <a:ext cx="12241207" cy="426379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tx1"/>
                </a:solidFill>
                <a:latin typeface="Poppins Light" charset="0"/>
                <a:ea typeface="Poppins Light" charset="0"/>
                <a:cs typeface="Poppins Light" charset="0"/>
              </a:rPr>
              <a:t>The W3C SOAP specification talks about a the “Message Exchange Patterns” (MEP) concept. In this concept two message exchange patterns exists:</a:t>
            </a:r>
          </a:p>
          <a:p>
            <a:pPr algn="just">
              <a:lnSpc>
                <a:spcPts val="4040"/>
              </a:lnSpc>
            </a:pPr>
            <a:endParaRPr lang="en-US" sz="3600" dirty="0">
              <a:solidFill>
                <a:schemeClr val="tx1"/>
              </a:solidFill>
              <a:latin typeface="Poppins Light" charset="0"/>
              <a:ea typeface="Poppins Light" charset="0"/>
              <a:cs typeface="Poppins Light" charset="0"/>
            </a:endParaRP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Request – Response </a:t>
            </a:r>
          </a:p>
          <a:p>
            <a:pPr marL="342900" indent="-342900" algn="just">
              <a:lnSpc>
                <a:spcPts val="4040"/>
              </a:lnSpc>
              <a:buFont typeface="Arial" panose="020B0604020202020204" pitchFamily="34" charset="0"/>
              <a:buChar char="•"/>
            </a:pPr>
            <a:r>
              <a:rPr lang="en-US" sz="3600" dirty="0">
                <a:solidFill>
                  <a:schemeClr val="tx1"/>
                </a:solidFill>
                <a:latin typeface="Poppins Light" charset="0"/>
                <a:ea typeface="Poppins Light" charset="0"/>
                <a:cs typeface="Poppins Light" charset="0"/>
              </a:rPr>
              <a:t>Response</a:t>
            </a:r>
          </a:p>
          <a:p>
            <a:pPr algn="just">
              <a:lnSpc>
                <a:spcPts val="4040"/>
              </a:lnSpc>
            </a:pPr>
            <a:endParaRPr lang="en-US" sz="3600" dirty="0">
              <a:solidFill>
                <a:schemeClr val="tx1"/>
              </a:solidFill>
              <a:latin typeface="Poppins Light" charset="0"/>
              <a:ea typeface="Poppins Light" charset="0"/>
              <a:cs typeface="Poppins Light" charset="0"/>
            </a:endParaRPr>
          </a:p>
        </p:txBody>
      </p:sp>
      <p:cxnSp>
        <p:nvCxnSpPr>
          <p:cNvPr id="10" name="Straight Connector 9"/>
          <p:cNvCxnSpPr/>
          <p:nvPr/>
        </p:nvCxnSpPr>
        <p:spPr>
          <a:xfrm>
            <a:off x="11582209" y="5232432"/>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07828" y="3165117"/>
            <a:ext cx="11162030" cy="1908215"/>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End-to-end data flow </a:t>
            </a:r>
          </a:p>
          <a:p>
            <a:pPr algn="ctr"/>
            <a:r>
              <a:rPr lang="en-US" sz="4800" b="1" spc="800" dirty="0">
                <a:solidFill>
                  <a:schemeClr val="accent6">
                    <a:lumMod val="75000"/>
                  </a:schemeClr>
                </a:solidFill>
                <a:latin typeface="Lato Black" charset="0"/>
                <a:ea typeface="Lato Black" charset="0"/>
                <a:cs typeface="Lato Black" charset="0"/>
              </a:rPr>
              <a:t>of a SOAP API</a:t>
            </a:r>
          </a:p>
        </p:txBody>
      </p:sp>
    </p:spTree>
    <p:extLst>
      <p:ext uri="{BB962C8B-B14F-4D97-AF65-F5344CB8AC3E}">
        <p14:creationId xmlns:p14="http://schemas.microsoft.com/office/powerpoint/2010/main" val="192112141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heme/theme1.xml><?xml version="1.0" encoding="utf-8"?>
<a:theme xmlns:a="http://schemas.openxmlformats.org/drawingml/2006/main" name="Default Theme">
  <a:themeElements>
    <a:clrScheme name="Custom 3">
      <a:dk1>
        <a:srgbClr val="7F7F7F"/>
      </a:dk1>
      <a:lt1>
        <a:srgbClr val="FFFFFF"/>
      </a:lt1>
      <a:dk2>
        <a:srgbClr val="000000"/>
      </a:dk2>
      <a:lt2>
        <a:srgbClr val="FFFFFF"/>
      </a:lt2>
      <a:accent1>
        <a:srgbClr val="ECDDD6"/>
      </a:accent1>
      <a:accent2>
        <a:srgbClr val="000000"/>
      </a:accent2>
      <a:accent3>
        <a:srgbClr val="ECDDD6"/>
      </a:accent3>
      <a:accent4>
        <a:srgbClr val="000000"/>
      </a:accent4>
      <a:accent5>
        <a:srgbClr val="ECDDD6"/>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820</Words>
  <Application>Microsoft Office PowerPoint</Application>
  <PresentationFormat>Custom</PresentationFormat>
  <Paragraphs>95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 Light</vt:lpstr>
      <vt:lpstr>Lato</vt:lpstr>
      <vt:lpstr>Lato Black</vt:lpstr>
      <vt:lpstr>Lato Light</vt:lpstr>
      <vt:lpstr>Poppins Light</vt:lpstr>
      <vt:lpstr>Poppins SemiBold</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Powerpointify</dc:title>
  <dc:subject/>
  <dc:creator>Wen-D</dc:creator>
  <cp:keywords/>
  <dc:description/>
  <cp:lastModifiedBy>Wendy Leon</cp:lastModifiedBy>
  <cp:revision>6214</cp:revision>
  <cp:lastPrinted>2018-10-04T13:38:44Z</cp:lastPrinted>
  <dcterms:created xsi:type="dcterms:W3CDTF">2014-11-12T21:47:38Z</dcterms:created>
  <dcterms:modified xsi:type="dcterms:W3CDTF">2020-10-31T18:43:01Z</dcterms:modified>
  <cp:category/>
</cp:coreProperties>
</file>