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5"/>
  </p:notesMasterIdLst>
  <p:sldIdLst>
    <p:sldId id="256" r:id="rId5"/>
    <p:sldId id="257" r:id="rId6"/>
    <p:sldId id="259" r:id="rId7"/>
    <p:sldId id="279" r:id="rId8"/>
    <p:sldId id="262" r:id="rId9"/>
    <p:sldId id="263" r:id="rId10"/>
    <p:sldId id="280" r:id="rId11"/>
    <p:sldId id="264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FC4AB-CC7B-20D7-D84A-2B1EC8D937E2}" v="575" dt="2025-02-27T21:48:27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9" name="PlaceHolder 4"/>
          <p:cNvSpPr>
            <a:spLocks noGrp="1"/>
          </p:cNvSpPr>
          <p:nvPr>
            <p:ph type="dt" idx="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0" name="PlaceHolder 5"/>
          <p:cNvSpPr>
            <a:spLocks noGrp="1"/>
          </p:cNvSpPr>
          <p:nvPr>
            <p:ph type="ftr" idx="1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1" name="PlaceHolder 6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3D4CAB9-D668-4FDD-9E6E-B1936B16CE9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50F754-D910-4DCE-8506-4A55D183804E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68A516-38BE-4270-AA36-AAA3DE2C1F60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There is a high dimensionality gap.</a:t>
            </a:r>
          </a:p>
        </p:txBody>
      </p:sp>
      <p:sp>
        <p:nvSpPr>
          <p:cNvPr id="46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56C196-FF94-4822-A0CC-03AF3C92F3C7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180F1F-4862-42F8-906C-32587257E4A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FAEDEB-BC2C-4D6C-9718-A8A4DDE935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8092D2-1A46-4410-BB3B-69D5C48C142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BDAFDB-A08D-4342-A382-FA4586D936A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879B971-860A-4959-9CC4-B00FE05BD596}" type="slidenum">
              <a:t>‹#›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FA21568-4CB0-47D5-9683-FB6CF813F77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70AE9CA-9565-4449-A0DD-1850377A2F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3843F27-7018-4C81-90B1-0AA1AD3AC0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3E65851-BDDD-4DFC-8D59-55707CB8C15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AAA5943-64EC-4928-97B7-23C1D592657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11AA763-23C8-4E14-A059-C1A153A00B5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DAE5D-7D71-4911-BF7F-49957F08B38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8966623-3FFB-47C2-98A8-693C4F47BAC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7F6CB79-8CB6-4B97-B43A-8CA65D25F24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C5123EB-D9FE-493E-8CA2-56D228320F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8EA8292-84F2-4996-A483-A31CB8A6C1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772FF4B-D579-4C50-B91B-EC67DE13002B}" type="slidenum">
              <a:t>‹#›</a:t>
            </a:fld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9401CC5-E102-49BA-9201-3B24BD97884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50D7DB63-AE19-42B7-87BF-8524BE62177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369EC9D-8E59-4896-8F4A-43D89AF6DF4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A2BAA8A-1B61-4C95-B546-84A59B9636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4D48B6D-7999-481A-9BE2-D43792C478A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ECB7D992-2142-4A4E-BA99-30483680C0D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F39265AC-F95D-42EB-B11A-18A8FB573E9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C23966E7-F06E-40F8-B04E-9076454147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2C9E4A39-678C-4FAF-998C-FC3CA50FB0A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FA591657-6A07-47CA-8487-E5DD3621CB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8A8F654-06C8-44B0-B89A-CBD4D4DE6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B0343E3B-F07E-4EE8-BFD6-8DA242CE5E2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2A957042-1742-4A51-A78E-97984307336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6E2B1AFE-0B2B-497A-AD29-05A4122F8AE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6613F2-90BF-4D90-8322-968A27B5BB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15157E-44D9-40CB-B91D-39C414E79BD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2A6499-458B-447E-BBF2-9C6F17325E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73785-15E4-4F3B-8121-29248B210DB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CD79A5-4E36-4A65-926E-F9C3A980FDB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86372A-BFE5-4B5A-93FD-F4F5AF47E27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/>
          <p:cNvPicPr/>
          <p:nvPr/>
        </p:nvPicPr>
        <p:blipFill>
          <a:blip r:embed="rId14"/>
          <a:stretch/>
        </p:blipFill>
        <p:spPr>
          <a:xfrm>
            <a:off x="742680" y="6176880"/>
            <a:ext cx="1811880" cy="65268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7" descr="A picture containing text, clipart&#10;&#10;Description automatically generated"/>
          <p:cNvPicPr/>
          <p:nvPr/>
        </p:nvPicPr>
        <p:blipFill>
          <a:blip r:embed="rId15"/>
          <a:stretch/>
        </p:blipFill>
        <p:spPr>
          <a:xfrm>
            <a:off x="8862480" y="6276600"/>
            <a:ext cx="1282320" cy="46980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8" descr="Background pattern&#10;&#10;Description automatically generated"/>
          <p:cNvPicPr/>
          <p:nvPr/>
        </p:nvPicPr>
        <p:blipFill>
          <a:blip r:embed="rId16"/>
          <a:stretch/>
        </p:blipFill>
        <p:spPr>
          <a:xfrm>
            <a:off x="10481040" y="6276600"/>
            <a:ext cx="871920" cy="505080"/>
          </a:xfrm>
          <a:prstGeom prst="rect">
            <a:avLst/>
          </a:prstGeom>
          <a:ln w="0">
            <a:noFill/>
          </a:ln>
        </p:spPr>
      </p:pic>
      <p:sp>
        <p:nvSpPr>
          <p:cNvPr id="44" name="TextBox 10"/>
          <p:cNvSpPr/>
          <p:nvPr/>
        </p:nvSpPr>
        <p:spPr>
          <a:xfrm>
            <a:off x="2890800" y="6194160"/>
            <a:ext cx="5635800" cy="6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research is a part of PRIME which is funded by the European Union’s Horizon 2020 research and innovation programme under the Marie Skłodowska Curie grant agreement No 956585.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D62830-2AB5-4E6E-8F09-80EA4B6F458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400" cy="98136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400" cy="98136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ftr" idx="6"/>
          </p:nvPr>
        </p:nvSpPr>
        <p:spPr>
          <a:xfrm>
            <a:off x="1714680" y="6356520"/>
            <a:ext cx="93337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sldNum" idx="7"/>
          </p:nvPr>
        </p:nvSpPr>
        <p:spPr>
          <a:xfrm>
            <a:off x="11112480" y="6356520"/>
            <a:ext cx="469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78797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481A4159-EFF8-4593-A979-874CA6FA258D}" type="slidenum">
              <a:rPr lang="en-US" sz="1800" b="0" strike="noStrike" spc="-1">
                <a:solidFill>
                  <a:srgbClr val="787972"/>
                </a:solidFill>
                <a:latin typeface="Arial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8"/>
          </p:nvPr>
        </p:nvSpPr>
        <p:spPr>
          <a:xfrm>
            <a:off x="609480" y="6356520"/>
            <a:ext cx="1040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838199" y="1320127"/>
            <a:ext cx="5257801" cy="2703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spc="-1" dirty="0">
                <a:solidFill>
                  <a:srgbClr val="0070C0"/>
                </a:solidFill>
              </a:rPr>
              <a:t>Deep Image-Based Adaptive BRDF Measure</a:t>
            </a:r>
            <a:endParaRPr lang="en-US" sz="4800">
              <a:solidFill>
                <a:srgbClr val="0070C0"/>
              </a:solidFill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838200" y="4525242"/>
            <a:ext cx="5257800" cy="942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</a:tabLst>
            </a:pPr>
            <a:r>
              <a:rPr lang="en-US" sz="1800" b="1" strike="noStrike" spc="-1" dirty="0">
                <a:latin typeface="+mn-lt"/>
                <a:ea typeface="+mn-ea"/>
                <a:cs typeface="+mn-cs"/>
              </a:rPr>
              <a:t>Wen </a:t>
            </a:r>
            <a:r>
              <a:rPr lang="en-US" sz="1800" b="1" spc="-1" dirty="0">
                <a:latin typeface="+mn-lt"/>
                <a:ea typeface="+mn-ea"/>
                <a:cs typeface="+mn-cs"/>
              </a:rPr>
              <a:t>Cao</a:t>
            </a:r>
          </a:p>
          <a:p>
            <a:pPr>
              <a:spcBef>
                <a:spcPts val="1000"/>
              </a:spcBef>
              <a:tabLst>
                <a:tab pos="0" algn="l"/>
              </a:tabLst>
            </a:pPr>
            <a:r>
              <a:rPr lang="en-US" sz="1800" b="1" spc="-1" dirty="0">
                <a:latin typeface="+mn-lt"/>
                <a:ea typeface="+mn-ea"/>
                <a:cs typeface="+mn-cs"/>
              </a:rPr>
              <a:t>Linköping</a:t>
            </a:r>
            <a:r>
              <a:rPr lang="en-US" sz="1800" b="1" strike="noStrike" spc="-1" dirty="0">
                <a:latin typeface="+mn-lt"/>
                <a:ea typeface="+mn-ea"/>
                <a:cs typeface="+mn-cs"/>
              </a:rPr>
              <a:t> University,  Sweden</a:t>
            </a:r>
          </a:p>
        </p:txBody>
      </p:sp>
      <p:pic>
        <p:nvPicPr>
          <p:cNvPr id="174" name="Picture 5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8104255" y="1024226"/>
            <a:ext cx="3037447" cy="987169"/>
          </a:xfrm>
          <a:prstGeom prst="rect">
            <a:avLst/>
          </a:prstGeom>
        </p:spPr>
      </p:pic>
      <p:pic>
        <p:nvPicPr>
          <p:cNvPr id="173" name="Picture 4" descr="Shape&#10;&#10;Description automatically generated with medium confidence"/>
          <p:cNvPicPr/>
          <p:nvPr/>
        </p:nvPicPr>
        <p:blipFill>
          <a:blip r:embed="rId4"/>
          <a:stretch/>
        </p:blipFill>
        <p:spPr>
          <a:xfrm>
            <a:off x="8105342" y="2869302"/>
            <a:ext cx="3036361" cy="1093088"/>
          </a:xfrm>
          <a:prstGeom prst="rect">
            <a:avLst/>
          </a:prstGeom>
        </p:spPr>
      </p:pic>
      <p:pic>
        <p:nvPicPr>
          <p:cNvPr id="175" name="Picture 6" descr="A close-up of a white card&#10;&#10;AI-generated content may be incorrect."/>
          <p:cNvPicPr/>
          <p:nvPr/>
        </p:nvPicPr>
        <p:blipFill>
          <a:blip r:embed="rId5"/>
          <a:stretch/>
        </p:blipFill>
        <p:spPr>
          <a:xfrm>
            <a:off x="8104256" y="4957427"/>
            <a:ext cx="3037447" cy="653050"/>
          </a:xfrm>
          <a:prstGeom prst="rect">
            <a:avLst/>
          </a:prstGeom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4" descr="Shap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734040" y="92880"/>
            <a:ext cx="4962600" cy="1783080"/>
          </a:xfrm>
          <a:prstGeom prst="rect">
            <a:avLst/>
          </a:prstGeom>
          <a:ln w="0">
            <a:noFill/>
          </a:ln>
        </p:spPr>
      </p:pic>
      <p:pic>
        <p:nvPicPr>
          <p:cNvPr id="453" name="Picture 10" descr="Background pattern&#10;&#10;Description automatically generated"/>
          <p:cNvPicPr/>
          <p:nvPr/>
        </p:nvPicPr>
        <p:blipFill>
          <a:blip r:embed="rId3"/>
          <a:stretch/>
        </p:blipFill>
        <p:spPr>
          <a:xfrm>
            <a:off x="7484400" y="3588120"/>
            <a:ext cx="2503800" cy="1688760"/>
          </a:xfrm>
          <a:prstGeom prst="rect">
            <a:avLst/>
          </a:prstGeom>
          <a:ln w="0">
            <a:noFill/>
          </a:ln>
        </p:spPr>
      </p:pic>
      <p:pic>
        <p:nvPicPr>
          <p:cNvPr id="454" name="Picture 12" descr="A picture containing text, clipart&#10;&#10;Description automatically generated"/>
          <p:cNvPicPr/>
          <p:nvPr/>
        </p:nvPicPr>
        <p:blipFill>
          <a:blip r:embed="rId4"/>
          <a:stretch/>
        </p:blipFill>
        <p:spPr>
          <a:xfrm>
            <a:off x="734040" y="3615120"/>
            <a:ext cx="5126400" cy="1661760"/>
          </a:xfrm>
          <a:prstGeom prst="rect">
            <a:avLst/>
          </a:prstGeom>
          <a:ln w="0">
            <a:noFill/>
          </a:ln>
        </p:spPr>
      </p:pic>
      <p:sp>
        <p:nvSpPr>
          <p:cNvPr id="455" name="TextBox 14"/>
          <p:cNvSpPr/>
          <p:nvPr/>
        </p:nvSpPr>
        <p:spPr>
          <a:xfrm>
            <a:off x="734040" y="5277600"/>
            <a:ext cx="97909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research is a part of PRIME which is funded by the European Union’s Horizon 2020 research and innovation programme under the Marie Skłodowska Curie grant agreement No 956585.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6" name="Rectangle 1"/>
          <p:cNvSpPr/>
          <p:nvPr/>
        </p:nvSpPr>
        <p:spPr>
          <a:xfrm>
            <a:off x="1018440" y="1961280"/>
            <a:ext cx="876348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5B9BD5"/>
                </a:solidFill>
                <a:latin typeface="Calibri"/>
                <a:ea typeface="DejaVu Sans"/>
              </a:rPr>
              <a:t>Thank you for Listening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 xmlns:p15="http://schemas.microsoft.com/office/powerpoint/2012/main"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2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Freeform: Shape 27"/>
          <p:cNvSpPr/>
          <p:nvPr/>
        </p:nvSpPr>
        <p:spPr>
          <a:xfrm>
            <a:off x="0" y="0"/>
            <a:ext cx="4818240" cy="6857280"/>
          </a:xfrm>
          <a:custGeom>
            <a:avLst/>
            <a:gdLst/>
            <a:ahLst/>
            <a:cxnLst/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E6E6E6"/>
            </a:solidFill>
          </a:ln>
          <a:effectLst>
            <a:outerShdw blurRad="50760" dist="3816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Freeform: Shape 29"/>
          <p:cNvSpPr/>
          <p:nvPr/>
        </p:nvSpPr>
        <p:spPr>
          <a:xfrm>
            <a:off x="0" y="0"/>
            <a:ext cx="4810680" cy="6857280"/>
          </a:xfrm>
          <a:custGeom>
            <a:avLst/>
            <a:gdLst/>
            <a:ahLst/>
            <a:cxnLst/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21720" y="1161360"/>
            <a:ext cx="3602160" cy="452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4472C4"/>
                </a:solidFill>
                <a:latin typeface="Calibri Light"/>
              </a:rPr>
              <a:t>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2" name="Rectangle 31"/>
          <p:cNvSpPr/>
          <p:nvPr/>
        </p:nvSpPr>
        <p:spPr>
          <a:xfrm>
            <a:off x="0" y="3102120"/>
            <a:ext cx="127440" cy="65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2966840" y="827920"/>
            <a:ext cx="8686080" cy="536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lang="en-US" sz="3200" b="1" spc="-1" dirty="0">
                <a:solidFill>
                  <a:srgbClr val="0070C0"/>
                </a:solidFill>
                <a:latin typeface="Calibri"/>
              </a:rPr>
              <a:t>Material Representation and Measure</a:t>
            </a:r>
            <a:endParaRPr lang="en-US" sz="3200" spc="-1" dirty="0"/>
          </a:p>
          <a:p>
            <a:pPr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</a:pPr>
            <a:endParaRPr lang="en-US" sz="3200" b="1" spc="-1" dirty="0">
              <a:solidFill>
                <a:srgbClr val="0070C0"/>
              </a:solidFill>
              <a:latin typeface="Calibri"/>
              <a:ea typeface="+mn-lt"/>
              <a:cs typeface="+mn-lt"/>
            </a:endParaRPr>
          </a:p>
          <a:p>
            <a:pPr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1" spc="-1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BRDF Estimation from CNN</a:t>
            </a:r>
            <a:endParaRPr lang="en-US" sz="3200" b="1" strike="noStrike" spc="-1">
              <a:solidFill>
                <a:srgbClr val="0070C0"/>
              </a:solidFill>
              <a:latin typeface="Calibri"/>
              <a:cs typeface="Arial"/>
            </a:endParaRPr>
          </a:p>
          <a:p>
            <a:pPr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</a:pPr>
            <a:endParaRPr lang="en-US" sz="3200" b="1" spc="-1" dirty="0">
              <a:solidFill>
                <a:srgbClr val="0070C0"/>
              </a:solidFill>
              <a:latin typeface="Calibri"/>
              <a:cs typeface="Arial"/>
            </a:endParaRPr>
          </a:p>
          <a:p>
            <a:pPr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1" spc="-1" dirty="0">
                <a:solidFill>
                  <a:srgbClr val="0070C0"/>
                </a:solidFill>
                <a:latin typeface="Calibri"/>
              </a:rPr>
              <a:t>Adaptive Reflectance Sampling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</a:pPr>
            <a:endParaRPr lang="en-US" sz="3200" b="1" spc="-1" dirty="0">
              <a:solidFill>
                <a:srgbClr val="0070C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1" spc="-1" dirty="0">
                <a:solidFill>
                  <a:srgbClr val="0070C0"/>
                </a:solidFill>
                <a:latin typeface="Calibri"/>
              </a:rPr>
              <a:t>Results</a:t>
            </a:r>
            <a:endParaRPr lang="en-US" sz="3200" b="1" strike="noStrike" spc="-1" dirty="0">
              <a:solidFill>
                <a:srgbClr val="0070C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75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75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75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75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8920" y="69120"/>
            <a:ext cx="8877240" cy="888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US" b="1" spc="-1" dirty="0">
                <a:solidFill>
                  <a:srgbClr val="4472C4"/>
                </a:solidFill>
                <a:latin typeface="Calibri Light"/>
                <a:ea typeface="Calibri Light"/>
                <a:cs typeface="Calibri Light"/>
              </a:rPr>
              <a:t>Material Representation ---</a:t>
            </a:r>
            <a:r>
              <a:rPr lang="en-US" spc="-1" dirty="0">
                <a:solidFill>
                  <a:srgbClr val="4472C4"/>
                </a:solidFill>
                <a:latin typeface="DejaVu Sans"/>
                <a:ea typeface="Calibri Light"/>
                <a:cs typeface="Calibri Light"/>
              </a:rPr>
              <a:t>BRDF</a:t>
            </a:r>
            <a:r>
              <a:rPr lang="en-US" spc="-1" dirty="0">
                <a:solidFill>
                  <a:srgbClr val="4472C4"/>
                </a:solidFill>
                <a:latin typeface="Calibri Light"/>
              </a:rPr>
              <a:t> </a:t>
            </a:r>
            <a:endParaRPr lang="en-US" sz="4400" strike="noStrike" spc="-1" dirty="0">
              <a:latin typeface="Arial"/>
            </a:endParaRPr>
          </a:p>
        </p:txBody>
      </p:sp>
      <p:pic>
        <p:nvPicPr>
          <p:cNvPr id="2" name="Picture 1" descr="Camera emoji&quot; iPhone Case for Sale by ...">
            <a:extLst>
              <a:ext uri="{FF2B5EF4-FFF2-40B4-BE49-F238E27FC236}">
                <a16:creationId xmlns:a16="http://schemas.microsoft.com/office/drawing/2014/main" id="{143618EC-194F-7D18-9F46-81070E37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03" t="25121" r="16129" b="28985"/>
          <a:stretch/>
        </p:blipFill>
        <p:spPr>
          <a:xfrm>
            <a:off x="1743073" y="1500811"/>
            <a:ext cx="891425" cy="771310"/>
          </a:xfrm>
          <a:prstGeom prst="rect">
            <a:avLst/>
          </a:prstGeom>
        </p:spPr>
      </p:pic>
      <p:pic>
        <p:nvPicPr>
          <p:cNvPr id="3" name="Picture 2" descr="2,573 Light Bulb Emoji Images, Stock ...">
            <a:extLst>
              <a:ext uri="{FF2B5EF4-FFF2-40B4-BE49-F238E27FC236}">
                <a16:creationId xmlns:a16="http://schemas.microsoft.com/office/drawing/2014/main" id="{0E9A6944-D1F0-3CB9-025B-FCC886C1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95" b="9524"/>
          <a:stretch/>
        </p:blipFill>
        <p:spPr>
          <a:xfrm>
            <a:off x="4872746" y="1500594"/>
            <a:ext cx="930640" cy="881175"/>
          </a:xfrm>
          <a:prstGeom prst="rect">
            <a:avLst/>
          </a:prstGeom>
        </p:spPr>
      </p:pic>
      <p:pic>
        <p:nvPicPr>
          <p:cNvPr id="4" name="Picture 3" descr="14 Count Aida Cloth Cross Stitch Fabric ...">
            <a:extLst>
              <a:ext uri="{FF2B5EF4-FFF2-40B4-BE49-F238E27FC236}">
                <a16:creationId xmlns:a16="http://schemas.microsoft.com/office/drawing/2014/main" id="{4666FE50-AB30-6067-21C9-BD02DCF6E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969" y="3646350"/>
            <a:ext cx="2143125" cy="40836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F963FA7-A0DB-68EA-562A-3C98F60D1510}"/>
              </a:ext>
            </a:extLst>
          </p:cNvPr>
          <p:cNvSpPr/>
          <p:nvPr/>
        </p:nvSpPr>
        <p:spPr>
          <a:xfrm rot="-2760000" flipH="1">
            <a:off x="2967427" y="1895185"/>
            <a:ext cx="94828" cy="202527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1863939-D6EB-EA47-3AB9-9B86A9543578}"/>
              </a:ext>
            </a:extLst>
          </p:cNvPr>
          <p:cNvSpPr/>
          <p:nvPr/>
        </p:nvSpPr>
        <p:spPr>
          <a:xfrm rot="2880000" flipH="1">
            <a:off x="4466906" y="1997038"/>
            <a:ext cx="86720" cy="192799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C9630F89-9BE2-AE7A-F49F-67920B615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104" y="4187234"/>
            <a:ext cx="4171950" cy="112395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DAA61183-7476-E7A2-D983-7C755A005FE2}"/>
              </a:ext>
            </a:extLst>
          </p:cNvPr>
          <p:cNvSpPr/>
          <p:nvPr/>
        </p:nvSpPr>
        <p:spPr>
          <a:xfrm>
            <a:off x="917188" y="4665371"/>
            <a:ext cx="100306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BRDF: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FC807-A594-8154-0B79-D83F95613B20}"/>
              </a:ext>
            </a:extLst>
          </p:cNvPr>
          <p:cNvSpPr txBox="1"/>
          <p:nvPr/>
        </p:nvSpPr>
        <p:spPr>
          <a:xfrm>
            <a:off x="7595680" y="4294120"/>
            <a:ext cx="29239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Analytic models 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ea typeface="+mn-lt"/>
                <a:cs typeface="+mn-lt"/>
              </a:rPr>
              <a:t>Tabulated measurement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5A535F11-B289-0603-3281-2EF181315317}"/>
              </a:ext>
            </a:extLst>
          </p:cNvPr>
          <p:cNvSpPr/>
          <p:nvPr/>
        </p:nvSpPr>
        <p:spPr>
          <a:xfrm>
            <a:off x="6439921" y="4728815"/>
            <a:ext cx="833417" cy="328849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45B6-3291-95E2-C6A1-802B47C1C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>
            <a:extLst>
              <a:ext uri="{FF2B5EF4-FFF2-40B4-BE49-F238E27FC236}">
                <a16:creationId xmlns:a16="http://schemas.microsoft.com/office/drawing/2014/main" id="{EEC042DA-4AD6-58F7-2334-2439C3AE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20" y="69120"/>
            <a:ext cx="8877240" cy="888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US" b="1" spc="-1" dirty="0">
                <a:solidFill>
                  <a:srgbClr val="4472C4"/>
                </a:solidFill>
                <a:latin typeface="Calibri Light"/>
                <a:ea typeface="Calibri Light"/>
                <a:cs typeface="Calibri Light"/>
              </a:rPr>
              <a:t>BRDF Measure</a:t>
            </a:r>
            <a:r>
              <a:rPr lang="en-US" b="1" spc="-1" dirty="0">
                <a:solidFill>
                  <a:srgbClr val="4472C4"/>
                </a:solidFill>
                <a:latin typeface="Calibri Light"/>
              </a:rPr>
              <a:t> 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2" name="Picture 1" descr="Camera emoji&quot; iPhone Case for Sale by ...">
            <a:extLst>
              <a:ext uri="{FF2B5EF4-FFF2-40B4-BE49-F238E27FC236}">
                <a16:creationId xmlns:a16="http://schemas.microsoft.com/office/drawing/2014/main" id="{3E332E0B-0C2F-546F-D1DE-D78A6EA4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03" t="25121" r="16129" b="28985"/>
          <a:stretch/>
        </p:blipFill>
        <p:spPr>
          <a:xfrm>
            <a:off x="81265" y="1500811"/>
            <a:ext cx="891425" cy="771310"/>
          </a:xfrm>
          <a:prstGeom prst="rect">
            <a:avLst/>
          </a:prstGeom>
        </p:spPr>
      </p:pic>
      <p:pic>
        <p:nvPicPr>
          <p:cNvPr id="3" name="Picture 2" descr="2,573 Light Bulb Emoji Images, Stock ...">
            <a:extLst>
              <a:ext uri="{FF2B5EF4-FFF2-40B4-BE49-F238E27FC236}">
                <a16:creationId xmlns:a16="http://schemas.microsoft.com/office/drawing/2014/main" id="{A96E5D11-19FD-27A3-D5DC-B015F1080E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95" b="9524"/>
          <a:stretch/>
        </p:blipFill>
        <p:spPr>
          <a:xfrm>
            <a:off x="3210938" y="1500594"/>
            <a:ext cx="930640" cy="881175"/>
          </a:xfrm>
          <a:prstGeom prst="rect">
            <a:avLst/>
          </a:prstGeom>
        </p:spPr>
      </p:pic>
      <p:pic>
        <p:nvPicPr>
          <p:cNvPr id="4" name="Picture 3" descr="14 Count Aida Cloth Cross Stitch Fabric ...">
            <a:extLst>
              <a:ext uri="{FF2B5EF4-FFF2-40B4-BE49-F238E27FC236}">
                <a16:creationId xmlns:a16="http://schemas.microsoft.com/office/drawing/2014/main" id="{3AD92881-5FF9-FA3F-DE15-5F21E0357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61" y="3646350"/>
            <a:ext cx="2143125" cy="40836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3670F93-FC9A-61C5-9F92-FC4C2EFD3ACC}"/>
              </a:ext>
            </a:extLst>
          </p:cNvPr>
          <p:cNvSpPr/>
          <p:nvPr/>
        </p:nvSpPr>
        <p:spPr>
          <a:xfrm rot="18840000" flipH="1">
            <a:off x="1305619" y="1895185"/>
            <a:ext cx="94828" cy="202527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4AD854F-C134-4AF1-E613-05D4E7F0BDDD}"/>
              </a:ext>
            </a:extLst>
          </p:cNvPr>
          <p:cNvSpPr/>
          <p:nvPr/>
        </p:nvSpPr>
        <p:spPr>
          <a:xfrm rot="2880000" flipH="1">
            <a:off x="2805098" y="1997038"/>
            <a:ext cx="86720" cy="192799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F7E76E4-5923-B46C-56BC-075F8BF413C1}"/>
              </a:ext>
            </a:extLst>
          </p:cNvPr>
          <p:cNvSpPr/>
          <p:nvPr/>
        </p:nvSpPr>
        <p:spPr>
          <a:xfrm>
            <a:off x="3462592" y="4673477"/>
            <a:ext cx="2308194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2400" b="1" spc="-1" dirty="0">
                <a:latin typeface="Calibri"/>
              </a:rPr>
              <a:t>About 3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C346-38B9-61BA-C368-64D7918D0AFD}"/>
              </a:ext>
            </a:extLst>
          </p:cNvPr>
          <p:cNvSpPr txBox="1"/>
          <p:nvPr/>
        </p:nvSpPr>
        <p:spPr>
          <a:xfrm>
            <a:off x="8438744" y="2907929"/>
            <a:ext cx="2923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Tabulated Measurement</a:t>
            </a:r>
            <a:endParaRPr lang="en-US" dirty="0"/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7623F881-2AFE-DBB4-FC8B-ECD055488535}"/>
              </a:ext>
            </a:extLst>
          </p:cNvPr>
          <p:cNvSpPr/>
          <p:nvPr/>
        </p:nvSpPr>
        <p:spPr>
          <a:xfrm>
            <a:off x="3481093" y="3083221"/>
            <a:ext cx="1133352" cy="401806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" name="Picture 7" descr="A computer generated image of a machine&#10;&#10;AI-generated content may be incorrect.">
            <a:extLst>
              <a:ext uri="{FF2B5EF4-FFF2-40B4-BE49-F238E27FC236}">
                <a16:creationId xmlns:a16="http://schemas.microsoft.com/office/drawing/2014/main" id="{C2389E86-02CB-F493-99CC-3B6BE78AC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64" y="1945949"/>
            <a:ext cx="2028420" cy="2274044"/>
          </a:xfrm>
          <a:prstGeom prst="rect">
            <a:avLst/>
          </a:prstGeom>
        </p:spPr>
      </p:pic>
      <p:sp>
        <p:nvSpPr>
          <p:cNvPr id="12" name="Arrow: Right 5">
            <a:extLst>
              <a:ext uri="{FF2B5EF4-FFF2-40B4-BE49-F238E27FC236}">
                <a16:creationId xmlns:a16="http://schemas.microsoft.com/office/drawing/2014/main" id="{1B5F686C-7716-8B94-3CCC-3AD954B25AAA}"/>
              </a:ext>
            </a:extLst>
          </p:cNvPr>
          <p:cNvSpPr/>
          <p:nvPr/>
        </p:nvSpPr>
        <p:spPr>
          <a:xfrm>
            <a:off x="7103025" y="3024855"/>
            <a:ext cx="1133352" cy="401806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488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0" y="-10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spcBef>
                <a:spcPts val="1001"/>
              </a:spcBef>
            </a:pPr>
            <a:r>
              <a:rPr lang="en-US" sz="3200" b="1" spc="-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BRDF Estimation from CNN</a:t>
            </a:r>
            <a:endParaRPr lang="en-US" sz="32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 descr="A diagram of a bar graph&#10;&#10;AI-generated content may be incorrect.">
            <a:extLst>
              <a:ext uri="{FF2B5EF4-FFF2-40B4-BE49-F238E27FC236}">
                <a16:creationId xmlns:a16="http://schemas.microsoft.com/office/drawing/2014/main" id="{4DF88A87-C3E0-C80F-F482-DA64028E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96" y="1423471"/>
            <a:ext cx="4947920" cy="2557704"/>
          </a:xfrm>
          <a:prstGeom prst="rect">
            <a:avLst/>
          </a:prstGeom>
        </p:spPr>
      </p:pic>
      <p:pic>
        <p:nvPicPr>
          <p:cNvPr id="3" name="Picture 2" descr="A green circle with a white light&#10;&#10;AI-generated content may be incorrect.">
            <a:extLst>
              <a:ext uri="{FF2B5EF4-FFF2-40B4-BE49-F238E27FC236}">
                <a16:creationId xmlns:a16="http://schemas.microsoft.com/office/drawing/2014/main" id="{43300785-DAEF-06B8-4415-EB2DC233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26" y="1643616"/>
            <a:ext cx="1722755" cy="2118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915B2-E3EE-C1E5-80A7-BCA49475AF94}"/>
              </a:ext>
            </a:extLst>
          </p:cNvPr>
          <p:cNvSpPr txBox="1"/>
          <p:nvPr/>
        </p:nvSpPr>
        <p:spPr>
          <a:xfrm>
            <a:off x="9119680" y="2610631"/>
            <a:ext cx="2923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Analytic models 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5C1023-0419-981B-709F-919BA80BE31A}"/>
              </a:ext>
            </a:extLst>
          </p:cNvPr>
          <p:cNvSpPr/>
          <p:nvPr/>
        </p:nvSpPr>
        <p:spPr>
          <a:xfrm>
            <a:off x="2761397" y="2537530"/>
            <a:ext cx="566283" cy="322062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585BB6-4826-F442-338A-C8BAEA3A0B4F}"/>
              </a:ext>
            </a:extLst>
          </p:cNvPr>
          <p:cNvSpPr/>
          <p:nvPr/>
        </p:nvSpPr>
        <p:spPr>
          <a:xfrm>
            <a:off x="8556141" y="2608413"/>
            <a:ext cx="566283" cy="322062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1535" y="988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b="1" spc="-1" dirty="0">
                <a:solidFill>
                  <a:srgbClr val="4472C4"/>
                </a:solidFill>
                <a:latin typeface="Calibri Light"/>
                <a:ea typeface="Calibri Light"/>
                <a:cs typeface="Calibri Light"/>
              </a:rPr>
              <a:t>Adaptive Reflectance Sampling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56E94F-2B02-BA8F-1F2A-5F4083A4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765" y="1628219"/>
            <a:ext cx="5853312" cy="2555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146EE1-6D7E-C7D5-2217-B682FCAA4B63}"/>
              </a:ext>
            </a:extLst>
          </p:cNvPr>
          <p:cNvSpPr txBox="1"/>
          <p:nvPr/>
        </p:nvSpPr>
        <p:spPr>
          <a:xfrm>
            <a:off x="126308" y="2584050"/>
            <a:ext cx="2923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Analytic models 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F05897C-3608-496A-880F-F6EAE0ED2FE1}"/>
              </a:ext>
            </a:extLst>
          </p:cNvPr>
          <p:cNvSpPr/>
          <p:nvPr/>
        </p:nvSpPr>
        <p:spPr>
          <a:xfrm>
            <a:off x="2114583" y="2581832"/>
            <a:ext cx="566283" cy="322062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926D4-0131-1E8E-17F6-DE8FB4539566}"/>
              </a:ext>
            </a:extLst>
          </p:cNvPr>
          <p:cNvSpPr txBox="1"/>
          <p:nvPr/>
        </p:nvSpPr>
        <p:spPr>
          <a:xfrm>
            <a:off x="4598581" y="4261883"/>
            <a:ext cx="2410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Adaptive Sample</a:t>
            </a:r>
          </a:p>
        </p:txBody>
      </p:sp>
      <p:pic>
        <p:nvPicPr>
          <p:cNvPr id="9" name="Picture 8" descr="A computer generated image of a machine&#10;&#10;AI-generated content may be incorrect.">
            <a:extLst>
              <a:ext uri="{FF2B5EF4-FFF2-40B4-BE49-F238E27FC236}">
                <a16:creationId xmlns:a16="http://schemas.microsoft.com/office/drawing/2014/main" id="{5530BC79-828F-C3AD-A60C-15F07C369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457" y="1626972"/>
            <a:ext cx="2028420" cy="227404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2C1123-7EF2-C8BA-1270-6FE5E804F48C}"/>
              </a:ext>
            </a:extLst>
          </p:cNvPr>
          <p:cNvSpPr/>
          <p:nvPr/>
        </p:nvSpPr>
        <p:spPr>
          <a:xfrm>
            <a:off x="8681960" y="2902581"/>
            <a:ext cx="566283" cy="322062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27FC4-62A7-50F1-9347-BCB26569CC44}"/>
              </a:ext>
            </a:extLst>
          </p:cNvPr>
          <p:cNvSpPr txBox="1"/>
          <p:nvPr/>
        </p:nvSpPr>
        <p:spPr>
          <a:xfrm>
            <a:off x="9471836" y="4261883"/>
            <a:ext cx="2029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BRDF Measure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84ED60CE-5390-8BE2-E951-607A6D97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 lIns="90000" tIns="45000" rIns="90000" bIns="45000" anchor="ctr">
            <a:normAutofit/>
          </a:bodyPr>
          <a:lstStyle/>
          <a:p>
            <a:pPr algn="ctr">
              <a:buNone/>
            </a:pPr>
            <a:r>
              <a:rPr lang="en-US" b="1" spc="-1"/>
              <a:t>Results</a:t>
            </a:r>
            <a:endParaRPr lang="en-US" b="1" strike="noStrike" spc="-1"/>
          </a:p>
        </p:txBody>
      </p:sp>
      <p:pic>
        <p:nvPicPr>
          <p:cNvPr id="6" name="Picture 5" descr="A comparison of spheres on a checkered surface&#10;&#10;AI-generated content may be incorrect.">
            <a:extLst>
              <a:ext uri="{FF2B5EF4-FFF2-40B4-BE49-F238E27FC236}">
                <a16:creationId xmlns:a16="http://schemas.microsoft.com/office/drawing/2014/main" id="{2E2262CE-70DC-B161-346D-3B3AA749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810138"/>
            <a:ext cx="10972440" cy="3566043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24031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hart&#10;&#10;AI-generated content may be incorrect.">
            <a:extLst>
              <a:ext uri="{FF2B5EF4-FFF2-40B4-BE49-F238E27FC236}">
                <a16:creationId xmlns:a16="http://schemas.microsoft.com/office/drawing/2014/main" id="{09BF33A6-99DA-1921-DF08-E8BDE0E3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89" y="68263"/>
            <a:ext cx="6489421" cy="604043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alibri Light"/>
              </a:rPr>
              <a:t>Conclusion</a:t>
            </a:r>
            <a:endParaRPr lang="en-US" sz="4400" b="1" strike="noStrike" spc="-1" dirty="0">
              <a:latin typeface="Arial"/>
            </a:endParaRPr>
          </a:p>
        </p:txBody>
      </p:sp>
      <p:sp>
        <p:nvSpPr>
          <p:cNvPr id="451" name="TextBox 4"/>
          <p:cNvSpPr/>
          <p:nvPr/>
        </p:nvSpPr>
        <p:spPr>
          <a:xfrm>
            <a:off x="478800" y="2231640"/>
            <a:ext cx="10612800" cy="30455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900" indent="-342900">
              <a:buClr>
                <a:srgbClr val="141313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141313"/>
                </a:solidFill>
                <a:ea typeface="+mn-lt"/>
                <a:cs typeface="+mn-lt"/>
              </a:rPr>
              <a:t>We propose an image-based adaptive BRDF sampling method </a:t>
            </a:r>
            <a:r>
              <a:rPr lang="en-US" sz="2400" b="0" strike="noStrike" spc="-1" dirty="0">
                <a:solidFill>
                  <a:srgbClr val="141313"/>
                </a:solidFill>
                <a:ea typeface="+mn-lt"/>
                <a:cs typeface="+mn-lt"/>
              </a:rPr>
              <a:t>that </a:t>
            </a:r>
            <a:r>
              <a:rPr lang="en-US" sz="2400" spc="-1" dirty="0">
                <a:solidFill>
                  <a:srgbClr val="141313"/>
                </a:solidFill>
                <a:ea typeface="+mn-lt"/>
                <a:cs typeface="+mn-lt"/>
              </a:rPr>
              <a:t>significantly reduces BRDF measurement time while maintaining high accuracy </a:t>
            </a:r>
            <a:r>
              <a:rPr lang="en-US" sz="2400" b="0" strike="noStrike" spc="-1" dirty="0">
                <a:solidFill>
                  <a:srgbClr val="141313"/>
                </a:solidFill>
                <a:ea typeface="+mn-lt"/>
                <a:cs typeface="+mn-lt"/>
              </a:rPr>
              <a:t>and </a:t>
            </a:r>
            <a:r>
              <a:rPr lang="en-US" sz="2400" spc="-1" dirty="0">
                <a:solidFill>
                  <a:srgbClr val="141313"/>
                </a:solidFill>
                <a:ea typeface="+mn-lt"/>
                <a:cs typeface="+mn-lt"/>
              </a:rPr>
              <a:t>fidelity</a:t>
            </a:r>
            <a:r>
              <a:rPr lang="en-US" sz="2400" b="0" strike="noStrike" spc="-1" dirty="0">
                <a:solidFill>
                  <a:srgbClr val="141313"/>
                </a:solidFill>
                <a:ea typeface="+mn-lt"/>
                <a:cs typeface="+mn-lt"/>
              </a:rPr>
              <a:t>.</a:t>
            </a:r>
            <a:endParaRPr lang="en-US" sz="2400" b="0" strike="noStrike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400" b="0" strike="noStrike" spc="-1">
              <a:latin typeface="Arial"/>
            </a:endParaRPr>
          </a:p>
          <a:p>
            <a:pPr marL="342900" indent="-342900">
              <a:buClr>
                <a:srgbClr val="141313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141313"/>
                </a:solidFill>
                <a:latin typeface="Arial"/>
                <a:ea typeface="DejaVu Sans"/>
              </a:rPr>
              <a:t> </a:t>
            </a:r>
            <a:r>
              <a:rPr lang="en-US" sz="2400" spc="-1" dirty="0">
                <a:solidFill>
                  <a:srgbClr val="141313"/>
                </a:solidFill>
                <a:latin typeface="Arial"/>
                <a:ea typeface="DejaVu Sans"/>
              </a:rPr>
              <a:t>We use a lightweight neural network and show that it can accurately estimate BRDF parameters and </a:t>
            </a:r>
            <a:r>
              <a:rPr lang="en-US" sz="2400" b="0" strike="noStrike" spc="-1" dirty="0">
                <a:solidFill>
                  <a:srgbClr val="141313"/>
                </a:solidFill>
                <a:latin typeface="Arial"/>
                <a:ea typeface="DejaVu Sans"/>
              </a:rPr>
              <a:t>that </a:t>
            </a:r>
            <a:r>
              <a:rPr lang="en-US" sz="2400" spc="-1" dirty="0">
                <a:solidFill>
                  <a:srgbClr val="141313"/>
                </a:solidFill>
                <a:latin typeface="Arial"/>
                <a:ea typeface="DejaVu Sans"/>
              </a:rPr>
              <a:t>this</a:t>
            </a:r>
            <a:r>
              <a:rPr lang="en-US" sz="2400" b="0" strike="noStrike" spc="-1" dirty="0">
                <a:solidFill>
                  <a:srgbClr val="141313"/>
                </a:solidFill>
                <a:latin typeface="Arial"/>
                <a:ea typeface="DejaVu Sans"/>
              </a:rPr>
              <a:t>, </a:t>
            </a:r>
            <a:r>
              <a:rPr lang="en-US" sz="2400" spc="-1" dirty="0">
                <a:solidFill>
                  <a:srgbClr val="141313"/>
                </a:solidFill>
                <a:latin typeface="Arial"/>
                <a:ea typeface="DejaVu Sans"/>
              </a:rPr>
              <a:t>in turn</a:t>
            </a:r>
            <a:r>
              <a:rPr lang="en-US" sz="2400" b="0" strike="noStrike" spc="-1" dirty="0">
                <a:solidFill>
                  <a:srgbClr val="141313"/>
                </a:solidFill>
                <a:latin typeface="Arial"/>
                <a:ea typeface="DejaVu Sans"/>
              </a:rPr>
              <a:t>,</a:t>
            </a:r>
            <a:r>
              <a:rPr lang="en-US" sz="2400" spc="-1" dirty="0">
                <a:solidFill>
                  <a:srgbClr val="141313"/>
                </a:solidFill>
                <a:latin typeface="Arial"/>
                <a:ea typeface="DejaVu Sans"/>
              </a:rPr>
              <a:t> can be used to importance </a:t>
            </a:r>
            <a:r>
              <a:rPr lang="en-US" sz="2400" spc="-1" dirty="0" err="1">
                <a:solidFill>
                  <a:srgbClr val="141313"/>
                </a:solidFill>
                <a:latin typeface="Arial"/>
                <a:ea typeface="DejaVu Sans"/>
              </a:rPr>
              <a:t>sam</a:t>
            </a:r>
            <a:r>
              <a:rPr lang="en-US" sz="2400" spc="-1" dirty="0">
                <a:solidFill>
                  <a:srgbClr val="141313"/>
                </a:solidFill>
                <a:latin typeface="Arial"/>
                <a:ea typeface="DejaVu Sans"/>
              </a:rPr>
              <a:t>- pling new directions for taking measurements.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EDD6"/>
      </a:dk2>
      <a:lt2>
        <a:srgbClr val="96714E"/>
      </a:lt2>
      <a:accent1>
        <a:srgbClr val="F5BF66"/>
      </a:accent1>
      <a:accent2>
        <a:srgbClr val="D74820"/>
      </a:accent2>
      <a:accent3>
        <a:srgbClr val="58453A"/>
      </a:accent3>
      <a:accent4>
        <a:srgbClr val="FFFFFE"/>
      </a:accent4>
      <a:accent5>
        <a:srgbClr val="F6C066"/>
      </a:accent5>
      <a:accent6>
        <a:srgbClr val="D84820"/>
      </a:accent6>
      <a:hlink>
        <a:srgbClr val="FFFFFE"/>
      </a:hlink>
      <a:folHlink>
        <a:srgbClr val="7677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7771</TotalTime>
  <Words>1149</Words>
  <Application>Microsoft Office PowerPoint</Application>
  <PresentationFormat>Widescreen</PresentationFormat>
  <Paragraphs>228</Paragraphs>
  <Slides>10</Slides>
  <Notes>3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Office Theme</vt:lpstr>
      <vt:lpstr>Office Theme</vt:lpstr>
      <vt:lpstr>Office Theme</vt:lpstr>
      <vt:lpstr>Office Theme</vt:lpstr>
      <vt:lpstr>Deep Image-Based Adaptive BRDF Measure</vt:lpstr>
      <vt:lpstr>Contents</vt:lpstr>
      <vt:lpstr>Material Representation ---BRDF </vt:lpstr>
      <vt:lpstr>BRDF Measure </vt:lpstr>
      <vt:lpstr>BRDF Estimation from CNN</vt:lpstr>
      <vt:lpstr>Adaptive Reflectance Sampling</vt:lpstr>
      <vt:lpstr>Results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Spectral Light Field Compact Image</dc:title>
  <dc:subject/>
  <dc:creator>Wen Cao</dc:creator>
  <dc:description/>
  <cp:lastModifiedBy/>
  <cp:revision>231</cp:revision>
  <dcterms:created xsi:type="dcterms:W3CDTF">2023-02-17T06:47:24Z</dcterms:created>
  <dcterms:modified xsi:type="dcterms:W3CDTF">2025-02-27T22:03:11Z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14</vt:i4>
  </property>
  <property fmtid="{D5CDD505-2E9C-101B-9397-08002B2CF9AE}" pid="3" name="MMClips">
    <vt:i4>4</vt:i4>
  </property>
  <property fmtid="{D5CDD505-2E9C-101B-9397-08002B2CF9AE}" pid="4" name="Notes">
    <vt:i4>11</vt:i4>
  </property>
  <property fmtid="{D5CDD505-2E9C-101B-9397-08002B2CF9AE}" pid="5" name="PresentationFormat">
    <vt:lpwstr>Widescreen</vt:lpwstr>
  </property>
  <property fmtid="{D5CDD505-2E9C-101B-9397-08002B2CF9AE}" pid="6" name="Slides">
    <vt:i4>37</vt:i4>
  </property>
</Properties>
</file>