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74" r:id="rId4"/>
    <p:sldId id="283" r:id="rId5"/>
    <p:sldId id="280" r:id="rId6"/>
    <p:sldId id="285" r:id="rId7"/>
    <p:sldId id="286" r:id="rId8"/>
    <p:sldId id="287" r:id="rId9"/>
    <p:sldId id="288" r:id="rId10"/>
    <p:sldId id="284" r:id="rId11"/>
    <p:sldId id="278" r:id="rId12"/>
    <p:sldId id="281" r:id="rId13"/>
    <p:sldId id="277" r:id="rId14"/>
    <p:sldId id="294" r:id="rId15"/>
    <p:sldId id="293" r:id="rId16"/>
    <p:sldId id="292" r:id="rId17"/>
    <p:sldId id="291" r:id="rId18"/>
    <p:sldId id="290" r:id="rId19"/>
    <p:sldId id="289" r:id="rId20"/>
    <p:sldId id="295" r:id="rId21"/>
    <p:sldId id="296" r:id="rId22"/>
    <p:sldId id="298" r:id="rId23"/>
    <p:sldId id="297" r:id="rId24"/>
    <p:sldId id="299" r:id="rId25"/>
    <p:sldId id="300" r:id="rId26"/>
    <p:sldId id="25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3" autoAdjust="0"/>
    <p:restoredTop sz="98895" autoAdjust="0"/>
  </p:normalViewPr>
  <p:slideViewPr>
    <p:cSldViewPr>
      <p:cViewPr>
        <p:scale>
          <a:sx n="50" d="100"/>
          <a:sy n="50" d="100"/>
        </p:scale>
        <p:origin x="-2088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D050A-32A8-4810-9F77-C65263267E8F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7273E-2E11-4AAE-9BFD-8ED89A610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9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8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7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3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77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7273E-2E11-4AAE-9BFD-8ED89A6108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4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78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5614986" y="6165305"/>
            <a:ext cx="3205486" cy="456280"/>
            <a:chOff x="4894906" y="284014"/>
            <a:chExt cx="3959176" cy="563563"/>
          </a:xfrm>
        </p:grpSpPr>
        <p:pic>
          <p:nvPicPr>
            <p:cNvPr id="4" name="Picture 29" descr="08 logo"/>
            <p:cNvPicPr>
              <a:picLocks noChangeAspect="1" noChangeArrowheads="1"/>
            </p:cNvPicPr>
            <p:nvPr userDrawn="1"/>
          </p:nvPicPr>
          <p:blipFill>
            <a:blip r:embed="rId2" cstate="print">
              <a:lum bright="4000" contrast="-50000"/>
            </a:blip>
            <a:srcRect/>
            <a:stretch>
              <a:fillRect/>
            </a:stretch>
          </p:blipFill>
          <p:spPr bwMode="auto">
            <a:xfrm>
              <a:off x="4894906" y="284014"/>
              <a:ext cx="611188" cy="563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30" descr="IDC Logo"/>
            <p:cNvPicPr>
              <a:picLocks noChangeAspect="1" noChangeArrowheads="1"/>
            </p:cNvPicPr>
            <p:nvPr userDrawn="1"/>
          </p:nvPicPr>
          <p:blipFill>
            <a:blip r:embed="rId3" cstate="print">
              <a:lum bright="4000" contrast="-32000"/>
            </a:blip>
            <a:srcRect/>
            <a:stretch>
              <a:fillRect/>
            </a:stretch>
          </p:blipFill>
          <p:spPr bwMode="auto">
            <a:xfrm>
              <a:off x="5737919" y="398314"/>
              <a:ext cx="776287" cy="376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2" descr="图片1副本"/>
            <p:cNvPicPr>
              <a:picLocks noChangeAspect="1" noChangeArrowheads="1"/>
            </p:cNvPicPr>
            <p:nvPr userDrawn="1"/>
          </p:nvPicPr>
          <p:blipFill>
            <a:blip r:embed="rId4" cstate="print">
              <a:lum contrast="-22000"/>
            </a:blip>
            <a:srcRect/>
            <a:stretch>
              <a:fillRect/>
            </a:stretch>
          </p:blipFill>
          <p:spPr bwMode="auto">
            <a:xfrm>
              <a:off x="7666632" y="401489"/>
              <a:ext cx="11874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3" descr="logo_member"/>
            <p:cNvPicPr>
              <a:picLocks noChangeAspect="1" noChangeArrowheads="1"/>
            </p:cNvPicPr>
            <p:nvPr userDrawn="1"/>
          </p:nvPicPr>
          <p:blipFill>
            <a:blip r:embed="rId5" cstate="print">
              <a:lum bright="16000" contrast="-72000"/>
            </a:blip>
            <a:srcRect/>
            <a:stretch>
              <a:fillRect/>
            </a:stretch>
          </p:blipFill>
          <p:spPr bwMode="auto">
            <a:xfrm>
              <a:off x="6730007" y="404664"/>
              <a:ext cx="722313" cy="33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" y="0"/>
            <a:ext cx="9140017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9" y="454141"/>
            <a:ext cx="2592288" cy="101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2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50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14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108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5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38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9B2CF5ED-4898-46B9-A7E4-A44C943E9041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/>
          <a:lstStyle/>
          <a:p>
            <a:fld id="{E5C215FC-EFB1-4AE0-A338-14A0090C8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1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136904" cy="50405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035171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3700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04" y="6381333"/>
            <a:ext cx="2561271" cy="10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6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092188" y="2206605"/>
            <a:ext cx="705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的性能优化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050606" y="350100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数据中心  倪建飞 </a:t>
            </a:r>
            <a:endParaRPr lang="zh-CN" altLang="en-US" sz="32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8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1772816"/>
            <a:ext cx="59046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全局索引</a:t>
            </a:r>
          </a:p>
          <a:p>
            <a:r>
              <a:rPr lang="zh-CN" altLang="en-US" sz="2400" dirty="0"/>
              <a:t>索引跨越分区，在整张表上建立的索引</a:t>
            </a:r>
          </a:p>
        </p:txBody>
      </p:sp>
      <p:sp>
        <p:nvSpPr>
          <p:cNvPr id="3" name="矩形 2"/>
          <p:cNvSpPr/>
          <p:nvPr/>
        </p:nvSpPr>
        <p:spPr>
          <a:xfrm>
            <a:off x="1619672" y="3138686"/>
            <a:ext cx="62646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2400" dirty="0"/>
              <a:t>分区索引</a:t>
            </a:r>
          </a:p>
          <a:p>
            <a:r>
              <a:rPr lang="zh-CN" altLang="en-US" sz="2400" dirty="0"/>
              <a:t>索引在每个分区上维护一个‘独立的’索引</a:t>
            </a:r>
          </a:p>
        </p:txBody>
      </p:sp>
    </p:spTree>
    <p:extLst>
      <p:ext uri="{BB962C8B-B14F-4D97-AF65-F5344CB8AC3E}">
        <p14:creationId xmlns:p14="http://schemas.microsoft.com/office/powerpoint/2010/main" val="9700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</a:t>
            </a:r>
            <a:r>
              <a:rPr lang="en-US" altLang="zh-CN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索引扫描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5656" y="1700808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全表扫描原理：</a:t>
            </a:r>
          </a:p>
          <a:p>
            <a:r>
              <a:rPr lang="zh-CN" altLang="en-US" sz="2400" dirty="0"/>
              <a:t>将表的所有数据块读到内存，根据</a:t>
            </a:r>
            <a:r>
              <a:rPr lang="zh-CN" altLang="en-US" sz="2400" dirty="0" smtClean="0"/>
              <a:t>过滤条件</a:t>
            </a:r>
            <a:r>
              <a:rPr lang="zh-CN" altLang="en-US" sz="2400" dirty="0"/>
              <a:t>返回需要的数据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1475656" y="3381970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索引扫描：</a:t>
            </a:r>
          </a:p>
          <a:p>
            <a:r>
              <a:rPr lang="zh-CN" altLang="en-US" sz="2400" dirty="0">
                <a:latin typeface="+mn-ea"/>
              </a:rPr>
              <a:t>先扫描出需要的索引块，再根据</a:t>
            </a:r>
            <a:r>
              <a:rPr lang="en-US" altLang="zh-CN" sz="2400" dirty="0" err="1">
                <a:latin typeface="+mn-ea"/>
              </a:rPr>
              <a:t>rowid</a:t>
            </a:r>
            <a:r>
              <a:rPr lang="zh-CN" altLang="en-US" sz="2400" dirty="0">
                <a:latin typeface="+mn-ea"/>
              </a:rPr>
              <a:t>读取需要的表数据块</a:t>
            </a:r>
          </a:p>
        </p:txBody>
      </p:sp>
    </p:spTree>
    <p:extLst>
      <p:ext uri="{BB962C8B-B14F-4D97-AF65-F5344CB8AC3E}">
        <p14:creationId xmlns:p14="http://schemas.microsoft.com/office/powerpoint/2010/main" val="10701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表关联方式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123" y="208929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排序连接</a:t>
            </a:r>
            <a:r>
              <a:rPr lang="en-US" altLang="zh-CN" sz="2400" dirty="0" smtClean="0">
                <a:latin typeface="+mn-ea"/>
              </a:rPr>
              <a:t>merge </a:t>
            </a:r>
            <a:r>
              <a:rPr lang="en-US" altLang="zh-CN" sz="2400" dirty="0">
                <a:latin typeface="+mn-ea"/>
              </a:rPr>
              <a:t>join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123" y="319061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嵌套循环连接</a:t>
            </a:r>
            <a:r>
              <a:rPr lang="en-US" altLang="zh-CN" sz="2400" dirty="0" err="1" smtClean="0">
                <a:latin typeface="+mn-ea"/>
              </a:rPr>
              <a:t>nestloop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2066" y="429193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连接</a:t>
            </a:r>
            <a:r>
              <a:rPr lang="en-US" altLang="zh-CN" sz="2400" dirty="0">
                <a:latin typeface="+mn-ea"/>
              </a:rPr>
              <a:t>hash join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4381549" y="2093119"/>
            <a:ext cx="405759" cy="26642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2040" y="2849495"/>
            <a:ext cx="3600400" cy="11515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两表连接时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数据不是一下子出来的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需要执行连接操作来匹配行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464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 JOIN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79492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1688" y="13073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37986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33930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29874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12026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7970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485744" y="130843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38916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41112" y="2302486"/>
            <a:ext cx="504056" cy="4331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797410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293354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89298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271450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67394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245168" y="230360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235576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37772" y="3684702"/>
            <a:ext cx="504056" cy="4331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794070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290014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785958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268110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64054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41828" y="3685818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2493284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95480" y="4620806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051778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47722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43666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4525818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21762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3499536" y="4621922"/>
            <a:ext cx="504056" cy="432048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747988" y="1339796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表</a:t>
            </a:r>
          </a:p>
        </p:txBody>
      </p:sp>
      <p:sp>
        <p:nvSpPr>
          <p:cNvPr id="67" name="圆角右箭头 66"/>
          <p:cNvSpPr/>
          <p:nvPr/>
        </p:nvSpPr>
        <p:spPr>
          <a:xfrm>
            <a:off x="2627442" y="1941888"/>
            <a:ext cx="411696" cy="360598"/>
          </a:xfrm>
          <a:prstGeom prst="bentArrow">
            <a:avLst/>
          </a:prstGeom>
          <a:noFill/>
          <a:ln>
            <a:solidFill>
              <a:srgbClr val="00B0F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圆角右箭头 67"/>
          <p:cNvSpPr/>
          <p:nvPr/>
        </p:nvSpPr>
        <p:spPr>
          <a:xfrm>
            <a:off x="2745312" y="4117866"/>
            <a:ext cx="411696" cy="360598"/>
          </a:xfrm>
          <a:prstGeom prst="bentArrow">
            <a:avLst/>
          </a:prstGeom>
          <a:noFill/>
          <a:ln>
            <a:solidFill>
              <a:srgbClr val="00B0F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47988" y="4614972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479492" y="233496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排序</a:t>
            </a:r>
          </a:p>
        </p:txBody>
      </p:sp>
      <p:sp>
        <p:nvSpPr>
          <p:cNvPr id="72" name="矩形 71"/>
          <p:cNvSpPr/>
          <p:nvPr/>
        </p:nvSpPr>
        <p:spPr>
          <a:xfrm>
            <a:off x="2479491" y="368470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排序</a:t>
            </a:r>
          </a:p>
        </p:txBody>
      </p:sp>
      <p:cxnSp>
        <p:nvCxnSpPr>
          <p:cNvPr id="74" name="直接连接符 73"/>
          <p:cNvCxnSpPr>
            <a:stCxn id="47" idx="0"/>
            <a:endCxn id="30" idx="2"/>
          </p:cNvCxnSpPr>
          <p:nvPr/>
        </p:nvCxnSpPr>
        <p:spPr>
          <a:xfrm flipH="1" flipV="1">
            <a:off x="3993140" y="2735650"/>
            <a:ext cx="500716" cy="9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36" idx="2"/>
            <a:endCxn id="47" idx="0"/>
          </p:cNvCxnSpPr>
          <p:nvPr/>
        </p:nvCxnSpPr>
        <p:spPr>
          <a:xfrm flipH="1">
            <a:off x="4493856" y="2735650"/>
            <a:ext cx="3340" cy="9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34" idx="2"/>
            <a:endCxn id="45" idx="0"/>
          </p:cNvCxnSpPr>
          <p:nvPr/>
        </p:nvCxnSpPr>
        <p:spPr>
          <a:xfrm flipH="1">
            <a:off x="5520138" y="2735650"/>
            <a:ext cx="3340" cy="9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2" idx="2"/>
            <a:endCxn id="44" idx="0"/>
          </p:cNvCxnSpPr>
          <p:nvPr/>
        </p:nvCxnSpPr>
        <p:spPr>
          <a:xfrm flipH="1">
            <a:off x="6037986" y="2735650"/>
            <a:ext cx="507396" cy="9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32" idx="2"/>
            <a:endCxn id="43" idx="0"/>
          </p:cNvCxnSpPr>
          <p:nvPr/>
        </p:nvCxnSpPr>
        <p:spPr>
          <a:xfrm flipH="1">
            <a:off x="6542042" y="2735650"/>
            <a:ext cx="3340" cy="95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2066807" y="5301208"/>
            <a:ext cx="441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总</a:t>
            </a:r>
            <a:r>
              <a:rPr lang="en-US" altLang="zh-CN" dirty="0"/>
              <a:t>COST=COST(A)+COST(B)+SORT(A)+SORT(B)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0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7" grpId="0" animBg="1"/>
      <p:bldP spid="68" grpId="0" animBg="1"/>
      <p:bldP spid="71" grpId="0"/>
      <p:bldP spid="72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NESTED LOOP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268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+mn-ea"/>
              </a:rPr>
              <a:t>select *</a:t>
            </a:r>
          </a:p>
          <a:p>
            <a:r>
              <a:rPr lang="en-US" altLang="zh-CN" sz="2000" dirty="0">
                <a:latin typeface="+mn-ea"/>
              </a:rPr>
              <a:t>  from </a:t>
            </a:r>
            <a:r>
              <a:rPr lang="en-US" altLang="zh-CN" sz="2000" dirty="0" err="1">
                <a:latin typeface="+mn-ea"/>
              </a:rPr>
              <a:t>a,b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 where a.id = b.id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2780928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for 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en-US" altLang="zh-CN" sz="2000" dirty="0">
                <a:latin typeface="+mn-ea"/>
              </a:rPr>
              <a:t> in (select * from a) loop</a:t>
            </a:r>
          </a:p>
          <a:p>
            <a:r>
              <a:rPr lang="en-US" altLang="zh-CN" sz="2000" dirty="0">
                <a:latin typeface="+mn-ea"/>
              </a:rPr>
              <a:t>  select * from b where b.id = </a:t>
            </a:r>
            <a:r>
              <a:rPr lang="en-US" altLang="zh-CN" sz="2000" dirty="0" err="1">
                <a:latin typeface="+mn-ea"/>
              </a:rPr>
              <a:t>i.a</a:t>
            </a:r>
            <a:r>
              <a:rPr lang="en-US" altLang="zh-CN" sz="2000" dirty="0" smtClean="0">
                <a:latin typeface="+mn-ea"/>
              </a:rPr>
              <a:t>;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end loop;  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300192" y="1916832"/>
            <a:ext cx="2232248" cy="980239"/>
          </a:xfrm>
          <a:prstGeom prst="wedgeRoundRectCallout">
            <a:avLst>
              <a:gd name="adj1" fmla="val -75000"/>
              <a:gd name="adj2" fmla="val 62500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Nestloop</a:t>
            </a:r>
            <a:r>
              <a:rPr lang="zh-CN" altLang="en-US" dirty="0" smtClean="0">
                <a:solidFill>
                  <a:schemeClr val="tx1"/>
                </a:solidFill>
              </a:rPr>
              <a:t>的伪代码，外层 表为驱动表，内层表为被驱动表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4581128"/>
            <a:ext cx="2978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总</a:t>
            </a:r>
            <a:r>
              <a:rPr lang="en-US" altLang="zh-CN" dirty="0"/>
              <a:t>COST=COST(A)+</a:t>
            </a:r>
            <a:r>
              <a:rPr lang="en-US" altLang="zh-CN" dirty="0" smtClean="0"/>
              <a:t>N*COST(B’)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184068" y="5157191"/>
            <a:ext cx="1404156" cy="792089"/>
          </a:xfrm>
          <a:prstGeom prst="wedgeRoundRectCallout">
            <a:avLst>
              <a:gd name="adj1" fmla="val -95482"/>
              <a:gd name="adj2" fmla="val -59934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结果集的记录数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 JOIN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5696" y="2608734"/>
            <a:ext cx="792088" cy="10801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0968" y="296412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表</a:t>
            </a:r>
          </a:p>
        </p:txBody>
      </p:sp>
      <p:sp>
        <p:nvSpPr>
          <p:cNvPr id="7" name="矩形 6"/>
          <p:cNvSpPr/>
          <p:nvPr/>
        </p:nvSpPr>
        <p:spPr>
          <a:xfrm>
            <a:off x="7379838" y="3059750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25969" y="2670634"/>
            <a:ext cx="792088" cy="10801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3848" y="1816646"/>
            <a:ext cx="288032" cy="13321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36096" y="1816646"/>
            <a:ext cx="288032" cy="13321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18804" y="1447314"/>
            <a:ext cx="115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hash table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2" idx="3"/>
          </p:cNvCxnSpPr>
          <p:nvPr/>
        </p:nvCxnSpPr>
        <p:spPr>
          <a:xfrm flipV="1">
            <a:off x="2627784" y="1988840"/>
            <a:ext cx="576064" cy="1159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10" idx="1"/>
          </p:cNvCxnSpPr>
          <p:nvPr/>
        </p:nvCxnSpPr>
        <p:spPr>
          <a:xfrm flipV="1">
            <a:off x="2627784" y="2482720"/>
            <a:ext cx="576064" cy="666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" idx="3"/>
          </p:cNvCxnSpPr>
          <p:nvPr/>
        </p:nvCxnSpPr>
        <p:spPr>
          <a:xfrm flipV="1">
            <a:off x="2627784" y="2964128"/>
            <a:ext cx="576064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1"/>
          </p:cNvCxnSpPr>
          <p:nvPr/>
        </p:nvCxnSpPr>
        <p:spPr>
          <a:xfrm flipH="1" flipV="1">
            <a:off x="5724129" y="1988840"/>
            <a:ext cx="701840" cy="12218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1"/>
            <a:endCxn id="11" idx="3"/>
          </p:cNvCxnSpPr>
          <p:nvPr/>
        </p:nvCxnSpPr>
        <p:spPr>
          <a:xfrm flipH="1" flipV="1">
            <a:off x="5724128" y="2482720"/>
            <a:ext cx="701841" cy="727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9" idx="1"/>
          </p:cNvCxnSpPr>
          <p:nvPr/>
        </p:nvCxnSpPr>
        <p:spPr>
          <a:xfrm flipH="1" flipV="1">
            <a:off x="5724129" y="2815757"/>
            <a:ext cx="701840" cy="394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724129" y="1438558"/>
            <a:ext cx="1156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hash table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3491880" y="198884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0" idx="3"/>
          </p:cNvCxnSpPr>
          <p:nvPr/>
        </p:nvCxnSpPr>
        <p:spPr>
          <a:xfrm>
            <a:off x="3491880" y="248272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491880" y="2815757"/>
            <a:ext cx="1944216" cy="3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039642" y="4581128"/>
            <a:ext cx="2678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总</a:t>
            </a:r>
            <a:r>
              <a:rPr lang="en-US" altLang="zh-CN" dirty="0"/>
              <a:t>COST=CAOT(A)+COST(B)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5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31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代价比较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6448" y="256490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merge join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8952" y="3086100"/>
            <a:ext cx="42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9846" y="3086100"/>
            <a:ext cx="457124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COST=COST(A)+COST(B)+SORT(A)+SORT(B)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4128" y="3086100"/>
            <a:ext cx="2635026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COST=CAOT(A)+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COST(B)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5313" y="256490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hash join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91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代价比较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27984" y="3086100"/>
            <a:ext cx="420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94785" y="3086100"/>
            <a:ext cx="2635026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</a:rPr>
              <a:t>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COST=CAOT(A)+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COST(B)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95970" y="2564904"/>
            <a:ext cx="1338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ea"/>
              </a:rPr>
              <a:t>hash join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6448" y="2564904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nested </a:t>
            </a:r>
            <a:r>
              <a:rPr lang="en-US" altLang="zh-CN" sz="2000" dirty="0">
                <a:latin typeface="+mn-ea"/>
              </a:rPr>
              <a:t>join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2296" y="3086100"/>
            <a:ext cx="3032034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总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COST=COST(A)+N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COST(B</a:t>
            </a:r>
            <a:r>
              <a:rPr lang="en-US" altLang="zh-CN" dirty="0" smtClean="0">
                <a:solidFill>
                  <a:schemeClr val="tx1"/>
                </a:solidFill>
              </a:rPr>
              <a:t>‘)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1984" y="40770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小于某个临界值时</a:t>
            </a:r>
            <a:r>
              <a:rPr lang="en-US" altLang="zh-CN" dirty="0"/>
              <a:t>NESTED LOOP</a:t>
            </a:r>
            <a:r>
              <a:rPr lang="zh-CN" altLang="en-US" dirty="0"/>
              <a:t>更快，否则</a:t>
            </a:r>
            <a:r>
              <a:rPr lang="en-US" altLang="zh-CN" dirty="0"/>
              <a:t>HASH JOIN</a:t>
            </a:r>
            <a:r>
              <a:rPr lang="zh-CN" altLang="en-US" dirty="0"/>
              <a:t>更快</a:t>
            </a:r>
          </a:p>
        </p:txBody>
      </p:sp>
    </p:spTree>
    <p:extLst>
      <p:ext uri="{BB962C8B-B14F-4D97-AF65-F5344CB8AC3E}">
        <p14:creationId xmlns:p14="http://schemas.microsoft.com/office/powerpoint/2010/main" val="21391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表关联方式总结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1638350"/>
            <a:ext cx="7333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MERGE JOIN</a:t>
            </a:r>
          </a:p>
          <a:p>
            <a:r>
              <a:rPr lang="zh-CN" altLang="en-US" sz="2400" dirty="0">
                <a:latin typeface="+mn-ea"/>
              </a:rPr>
              <a:t>当性能较差，且发现有</a:t>
            </a:r>
            <a:r>
              <a:rPr lang="en-US" altLang="zh-CN" sz="2400" dirty="0">
                <a:latin typeface="+mn-ea"/>
              </a:rPr>
              <a:t>MERGE JOIN</a:t>
            </a:r>
            <a:r>
              <a:rPr lang="zh-CN" altLang="en-US" sz="2400" dirty="0">
                <a:latin typeface="+mn-ea"/>
              </a:rPr>
              <a:t>时，优化考虑处理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2780928"/>
            <a:ext cx="710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NEESTED LOOP</a:t>
            </a:r>
          </a:p>
          <a:p>
            <a:r>
              <a:rPr lang="zh-CN" altLang="en-US" sz="2400" dirty="0">
                <a:latin typeface="+mn-ea"/>
              </a:rPr>
              <a:t>驱动表要小，越小越好</a:t>
            </a:r>
          </a:p>
          <a:p>
            <a:r>
              <a:rPr lang="zh-CN" altLang="en-US" sz="2400" dirty="0">
                <a:latin typeface="+mn-ea"/>
              </a:rPr>
              <a:t>被驱动表要有关联字段的索引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3380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+mn-ea"/>
              </a:rPr>
              <a:t>HASH JOIN</a:t>
            </a:r>
          </a:p>
          <a:p>
            <a:r>
              <a:rPr lang="zh-CN" altLang="en-US" sz="2400" dirty="0">
                <a:latin typeface="+mn-ea"/>
              </a:rPr>
              <a:t>适用于大表之间的关联</a:t>
            </a:r>
          </a:p>
        </p:txBody>
      </p:sp>
    </p:spTree>
    <p:extLst>
      <p:ext uri="{BB962C8B-B14F-4D97-AF65-F5344CB8AC3E}">
        <p14:creationId xmlns:p14="http://schemas.microsoft.com/office/powerpoint/2010/main" val="33900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统计信息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484784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什么是统计信息？</a:t>
            </a:r>
          </a:p>
          <a:p>
            <a:r>
              <a:rPr lang="zh-CN" altLang="en-US" sz="2400" dirty="0">
                <a:latin typeface="+mn-ea"/>
              </a:rPr>
              <a:t>统计信息主要是描述数据库中表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en-US" sz="2400" dirty="0">
                <a:latin typeface="+mn-ea"/>
              </a:rPr>
              <a:t>索引的</a:t>
            </a:r>
            <a:r>
              <a:rPr lang="zh-CN" altLang="en-US" sz="2400" dirty="0" smtClean="0">
                <a:latin typeface="+mn-ea"/>
              </a:rPr>
              <a:t>大小，规模，数据分布</a:t>
            </a:r>
            <a:r>
              <a:rPr lang="zh-CN" altLang="en-US" sz="2400" dirty="0">
                <a:latin typeface="+mn-ea"/>
              </a:rPr>
              <a:t>状况等的一类</a:t>
            </a:r>
            <a:r>
              <a:rPr lang="zh-CN" altLang="en-US" sz="2400" dirty="0" smtClean="0">
                <a:latin typeface="+mn-ea"/>
              </a:rPr>
              <a:t>信息。它是优化器选择执行计划的依据。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3530" y="3501008"/>
            <a:ext cx="6846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如何收集统计信息？</a:t>
            </a:r>
          </a:p>
          <a:p>
            <a:r>
              <a:rPr lang="zh-CN" altLang="en-US" sz="2400" dirty="0">
                <a:latin typeface="+mn-ea"/>
              </a:rPr>
              <a:t>一般数据库会在空闲时间自动收集</a:t>
            </a:r>
          </a:p>
          <a:p>
            <a:r>
              <a:rPr lang="zh-CN" altLang="en-US" sz="2400" dirty="0">
                <a:latin typeface="+mn-ea"/>
              </a:rPr>
              <a:t>手动收集方式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analyze </a:t>
            </a:r>
            <a:r>
              <a:rPr lang="en-US" altLang="zh-CN" sz="2400" dirty="0">
                <a:latin typeface="+mn-ea"/>
              </a:rPr>
              <a:t>table </a:t>
            </a:r>
            <a:r>
              <a:rPr lang="en-US" altLang="zh-CN" sz="2400" dirty="0" err="1">
                <a:latin typeface="+mn-ea"/>
              </a:rPr>
              <a:t>tablname</a:t>
            </a:r>
            <a:r>
              <a:rPr lang="en-US" altLang="zh-CN" sz="2400" dirty="0">
                <a:latin typeface="+mn-ea"/>
              </a:rPr>
              <a:t> compute statistics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99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6843" y="1657400"/>
            <a:ext cx="6330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T</a:t>
            </a:r>
            <a:r>
              <a:rPr lang="zh-CN" altLang="zh-CN" sz="2400" dirty="0">
                <a:latin typeface="+mn-ea"/>
              </a:rPr>
              <a:t>表有</a:t>
            </a:r>
            <a:r>
              <a:rPr lang="en-US" altLang="zh-CN" sz="2400" dirty="0">
                <a:latin typeface="+mn-ea"/>
              </a:rPr>
              <a:t>2000</a:t>
            </a:r>
            <a:r>
              <a:rPr lang="zh-CN" altLang="zh-CN" sz="2400" dirty="0">
                <a:latin typeface="+mn-ea"/>
              </a:rPr>
              <a:t>万数据</a:t>
            </a:r>
          </a:p>
          <a:p>
            <a:r>
              <a:rPr lang="en-US" altLang="zh-CN" sz="2400" dirty="0">
                <a:latin typeface="+mn-ea"/>
              </a:rPr>
              <a:t>Select * </a:t>
            </a:r>
            <a:r>
              <a:rPr lang="en-US" altLang="zh-CN" sz="2400" dirty="0" smtClean="0">
                <a:latin typeface="+mn-ea"/>
              </a:rPr>
              <a:t>from </a:t>
            </a:r>
            <a:r>
              <a:rPr lang="en-US" altLang="zh-CN" sz="2400" dirty="0">
                <a:latin typeface="+mn-ea"/>
              </a:rPr>
              <a:t>T where id = 1;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Select * from T where id = 10000000;</a:t>
            </a:r>
            <a:endParaRPr lang="zh-CN" altLang="zh-CN" sz="24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6843" y="3269217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 smtClean="0">
                <a:latin typeface="+mn-ea"/>
              </a:rPr>
              <a:t>Id</a:t>
            </a:r>
            <a:r>
              <a:rPr lang="zh-CN" altLang="zh-CN" sz="2400" dirty="0">
                <a:latin typeface="+mn-ea"/>
              </a:rPr>
              <a:t>列没有</a:t>
            </a:r>
            <a:r>
              <a:rPr lang="zh-CN" altLang="zh-CN" sz="2400" dirty="0" smtClean="0">
                <a:latin typeface="+mn-ea"/>
              </a:rPr>
              <a:t>索引</a:t>
            </a:r>
            <a:r>
              <a:rPr lang="zh-CN" altLang="en-US" sz="2400" dirty="0" smtClean="0">
                <a:latin typeface="+mn-ea"/>
              </a:rPr>
              <a:t>时</a:t>
            </a:r>
            <a:r>
              <a:rPr lang="zh-CN" altLang="zh-CN" sz="2400" dirty="0" smtClean="0">
                <a:latin typeface="+mn-ea"/>
              </a:rPr>
              <a:t>哪个</a:t>
            </a:r>
            <a:r>
              <a:rPr lang="zh-CN" altLang="en-US" sz="2400" dirty="0" smtClean="0">
                <a:latin typeface="+mn-ea"/>
              </a:rPr>
              <a:t>查询更</a:t>
            </a:r>
            <a:r>
              <a:rPr lang="zh-CN" altLang="zh-CN" sz="2400" dirty="0" smtClean="0">
                <a:latin typeface="+mn-ea"/>
              </a:rPr>
              <a:t>快</a:t>
            </a:r>
            <a:r>
              <a:rPr lang="zh-CN" altLang="zh-CN" sz="2400" dirty="0">
                <a:latin typeface="+mn-ea"/>
              </a:rPr>
              <a:t>？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2073" y="3952527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 smtClean="0">
                <a:latin typeface="+mn-ea"/>
              </a:rPr>
              <a:t>Id</a:t>
            </a:r>
            <a:r>
              <a:rPr lang="zh-CN" altLang="zh-CN" sz="2400" dirty="0" smtClean="0">
                <a:latin typeface="+mn-ea"/>
              </a:rPr>
              <a:t>列</a:t>
            </a:r>
            <a:r>
              <a:rPr lang="zh-CN" altLang="en-US" sz="2400" dirty="0" smtClean="0">
                <a:latin typeface="+mn-ea"/>
              </a:rPr>
              <a:t>创建普通</a:t>
            </a:r>
            <a:r>
              <a:rPr lang="zh-CN" altLang="zh-CN" sz="2400" dirty="0" smtClean="0">
                <a:latin typeface="+mn-ea"/>
              </a:rPr>
              <a:t>索引</a:t>
            </a:r>
            <a:r>
              <a:rPr lang="zh-CN" altLang="en-US" sz="2400" dirty="0" smtClean="0">
                <a:latin typeface="+mn-ea"/>
              </a:rPr>
              <a:t>时</a:t>
            </a:r>
            <a:r>
              <a:rPr lang="zh-CN" altLang="zh-CN" sz="2400" dirty="0" smtClean="0">
                <a:latin typeface="+mn-ea"/>
              </a:rPr>
              <a:t>哪个</a:t>
            </a:r>
            <a:r>
              <a:rPr lang="zh-CN" altLang="en-US" sz="2400" dirty="0" smtClean="0">
                <a:latin typeface="+mn-ea"/>
              </a:rPr>
              <a:t>查询更</a:t>
            </a:r>
            <a:r>
              <a:rPr lang="zh-CN" altLang="zh-CN" sz="2400" dirty="0" smtClean="0">
                <a:latin typeface="+mn-ea"/>
              </a:rPr>
              <a:t>快</a:t>
            </a:r>
            <a:r>
              <a:rPr lang="zh-CN" altLang="zh-CN" sz="2400" dirty="0">
                <a:latin typeface="+mn-ea"/>
              </a:rPr>
              <a:t>？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06843" y="4706887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 smtClean="0">
                <a:latin typeface="+mn-ea"/>
              </a:rPr>
              <a:t>Id</a:t>
            </a:r>
            <a:r>
              <a:rPr lang="zh-CN" altLang="zh-CN" sz="2400" dirty="0" smtClean="0">
                <a:latin typeface="+mn-ea"/>
              </a:rPr>
              <a:t>列</a:t>
            </a:r>
            <a:r>
              <a:rPr lang="zh-CN" altLang="en-US" sz="2400" dirty="0" smtClean="0">
                <a:latin typeface="+mn-ea"/>
              </a:rPr>
              <a:t>创建唯一</a:t>
            </a:r>
            <a:r>
              <a:rPr lang="zh-CN" altLang="zh-CN" sz="2400" dirty="0" smtClean="0">
                <a:latin typeface="+mn-ea"/>
              </a:rPr>
              <a:t>索引</a:t>
            </a:r>
            <a:r>
              <a:rPr lang="zh-CN" altLang="en-US" sz="2400" dirty="0" smtClean="0">
                <a:latin typeface="+mn-ea"/>
              </a:rPr>
              <a:t>时</a:t>
            </a:r>
            <a:r>
              <a:rPr lang="zh-CN" altLang="zh-CN" sz="2400" dirty="0" smtClean="0">
                <a:latin typeface="+mn-ea"/>
              </a:rPr>
              <a:t>哪个</a:t>
            </a:r>
            <a:r>
              <a:rPr lang="zh-CN" altLang="en-US" sz="2400" dirty="0" smtClean="0">
                <a:latin typeface="+mn-ea"/>
              </a:rPr>
              <a:t>查询更</a:t>
            </a:r>
            <a:r>
              <a:rPr lang="zh-CN" altLang="zh-CN" sz="2400" dirty="0" smtClean="0">
                <a:latin typeface="+mn-ea"/>
              </a:rPr>
              <a:t>快</a:t>
            </a:r>
            <a:r>
              <a:rPr lang="zh-CN" altLang="zh-CN" sz="2400" dirty="0">
                <a:latin typeface="+mn-ea"/>
              </a:rPr>
              <a:t>？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执行计划 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1640" y="1628800"/>
            <a:ext cx="612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如何解读执行计划？</a:t>
            </a:r>
          </a:p>
          <a:p>
            <a:r>
              <a:rPr lang="zh-CN" altLang="en-US" sz="2400" dirty="0">
                <a:latin typeface="+mn-ea"/>
              </a:rPr>
              <a:t>执行计划从右到左，自上而下的顺序解读</a:t>
            </a:r>
          </a:p>
        </p:txBody>
      </p:sp>
      <p:sp>
        <p:nvSpPr>
          <p:cNvPr id="3" name="矩形 2"/>
          <p:cNvSpPr/>
          <p:nvPr/>
        </p:nvSpPr>
        <p:spPr>
          <a:xfrm>
            <a:off x="1331640" y="3429000"/>
            <a:ext cx="612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执行计划查看的方式？</a:t>
            </a:r>
          </a:p>
          <a:p>
            <a:r>
              <a:rPr lang="en-US" altLang="zh-CN" sz="2400" dirty="0" err="1">
                <a:latin typeface="+mn-ea"/>
              </a:rPr>
              <a:t>pl</a:t>
            </a:r>
            <a:r>
              <a:rPr lang="en-US" altLang="zh-CN" sz="2400" dirty="0">
                <a:latin typeface="+mn-ea"/>
              </a:rPr>
              <a:t>/</a:t>
            </a:r>
            <a:r>
              <a:rPr lang="en-US" altLang="zh-CN" sz="2400" dirty="0" err="1">
                <a:latin typeface="+mn-ea"/>
              </a:rPr>
              <a:t>sql</a:t>
            </a:r>
            <a:r>
              <a:rPr lang="zh-CN" altLang="en-US" sz="2400" dirty="0">
                <a:latin typeface="+mn-ea"/>
              </a:rPr>
              <a:t>快捷键</a:t>
            </a:r>
            <a:r>
              <a:rPr lang="en-US" altLang="zh-CN" sz="2400" dirty="0">
                <a:latin typeface="+mn-ea"/>
              </a:rPr>
              <a:t>F5</a:t>
            </a:r>
          </a:p>
          <a:p>
            <a:r>
              <a:rPr lang="zh-CN" altLang="en-US" sz="2400" dirty="0">
                <a:latin typeface="+mn-ea"/>
              </a:rPr>
              <a:t>查看系统视图</a:t>
            </a:r>
            <a:r>
              <a:rPr lang="en-US" altLang="zh-CN" sz="2400" dirty="0" err="1">
                <a:latin typeface="+mn-ea"/>
              </a:rPr>
              <a:t>v$sql_plan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1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15616" y="2060848"/>
            <a:ext cx="936104" cy="5760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43808" y="2060848"/>
            <a:ext cx="1152128" cy="5795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引擎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>
            <a:off x="2051720" y="2348880"/>
            <a:ext cx="792088" cy="1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形标注 7"/>
          <p:cNvSpPr/>
          <p:nvPr/>
        </p:nvSpPr>
        <p:spPr>
          <a:xfrm>
            <a:off x="2087724" y="1280220"/>
            <a:ext cx="1512168" cy="612648"/>
          </a:xfrm>
          <a:prstGeom prst="wedgeEllipseCallout">
            <a:avLst>
              <a:gd name="adj1" fmla="val -22916"/>
              <a:gd name="adj2" fmla="val 11225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上下文切换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88024" y="2064296"/>
            <a:ext cx="936104" cy="5760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磁盘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995936" y="2348880"/>
            <a:ext cx="792088" cy="1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形标注 10"/>
          <p:cNvSpPr/>
          <p:nvPr/>
        </p:nvSpPr>
        <p:spPr>
          <a:xfrm>
            <a:off x="2783608" y="2978660"/>
            <a:ext cx="1212328" cy="612648"/>
          </a:xfrm>
          <a:prstGeom prst="wedgeEllipseCallout">
            <a:avLst>
              <a:gd name="adj1" fmla="val -240"/>
              <a:gd name="adj2" fmla="val -99192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</a:rPr>
              <a:t>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3779912" y="824150"/>
            <a:ext cx="2016224" cy="912140"/>
          </a:xfrm>
          <a:prstGeom prst="wedgeEllipseCallout">
            <a:avLst>
              <a:gd name="adj1" fmla="val -22916"/>
              <a:gd name="adj2" fmla="val 11225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i/o</a:t>
            </a:r>
            <a:r>
              <a:rPr lang="zh-CN" altLang="en-US" dirty="0" smtClean="0">
                <a:solidFill>
                  <a:schemeClr val="tx1"/>
                </a:solidFill>
              </a:rPr>
              <a:t>写，重做日志、回滚日志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502846" y="2074204"/>
            <a:ext cx="936104" cy="57606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5714206" y="2352328"/>
            <a:ext cx="792088" cy="17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形标注 16"/>
          <p:cNvSpPr/>
          <p:nvPr/>
        </p:nvSpPr>
        <p:spPr>
          <a:xfrm>
            <a:off x="5796136" y="1280220"/>
            <a:ext cx="1291530" cy="612648"/>
          </a:xfrm>
          <a:prstGeom prst="wedgeEllipseCallout">
            <a:avLst>
              <a:gd name="adj1" fmla="val -22916"/>
              <a:gd name="adj2" fmla="val 11225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物理</a:t>
            </a:r>
            <a:r>
              <a:rPr lang="zh-CN" altLang="en-US" dirty="0" smtClean="0">
                <a:solidFill>
                  <a:schemeClr val="tx1"/>
                </a:solidFill>
              </a:rPr>
              <a:t>读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5" idx="2"/>
            <a:endCxn id="2" idx="2"/>
          </p:cNvCxnSpPr>
          <p:nvPr/>
        </p:nvCxnSpPr>
        <p:spPr>
          <a:xfrm rot="5400000" flipH="1">
            <a:off x="4270605" y="-50025"/>
            <a:ext cx="13356" cy="5387230"/>
          </a:xfrm>
          <a:prstGeom prst="bentConnector3">
            <a:avLst>
              <a:gd name="adj1" fmla="val -1312219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形标注 29"/>
          <p:cNvSpPr/>
          <p:nvPr/>
        </p:nvSpPr>
        <p:spPr>
          <a:xfrm>
            <a:off x="5256076" y="2806448"/>
            <a:ext cx="1512168" cy="957072"/>
          </a:xfrm>
          <a:prstGeom prst="wedgeEllipseCallout">
            <a:avLst>
              <a:gd name="adj1" fmla="val -22916"/>
              <a:gd name="adj2" fmla="val 11225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逻辑读、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、网络带宽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6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5" grpId="0" animBg="1"/>
      <p:bldP spid="17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 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20256" y="141277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+mn-ea"/>
              </a:rPr>
              <a:t>去日志</a:t>
            </a:r>
            <a:r>
              <a:rPr lang="en-US" altLang="zh-CN" sz="2400" dirty="0" err="1">
                <a:latin typeface="+mn-ea"/>
              </a:rPr>
              <a:t>nologing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可以减少重做日志的生成</a:t>
            </a:r>
          </a:p>
        </p:txBody>
      </p:sp>
      <p:sp>
        <p:nvSpPr>
          <p:cNvPr id="3" name="矩形 2"/>
          <p:cNvSpPr/>
          <p:nvPr/>
        </p:nvSpPr>
        <p:spPr>
          <a:xfrm>
            <a:off x="1500040" y="2564904"/>
            <a:ext cx="6528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直接路劲</a:t>
            </a:r>
            <a:r>
              <a:rPr lang="en-US" altLang="zh-CN" sz="2400" dirty="0">
                <a:latin typeface="+mn-ea"/>
              </a:rPr>
              <a:t>append</a:t>
            </a:r>
          </a:p>
          <a:p>
            <a:r>
              <a:rPr lang="zh-CN" altLang="en-US" sz="2400" dirty="0">
                <a:latin typeface="+mn-ea"/>
              </a:rPr>
              <a:t>不再查找块中空闲空间，直接从高水位处插入数据，效率很高，但会导致高水位，影响查询效率</a:t>
            </a:r>
          </a:p>
        </p:txBody>
      </p:sp>
      <p:sp>
        <p:nvSpPr>
          <p:cNvPr id="4" name="矩形 3"/>
          <p:cNvSpPr/>
          <p:nvPr/>
        </p:nvSpPr>
        <p:spPr>
          <a:xfrm>
            <a:off x="1590380" y="4365104"/>
            <a:ext cx="6438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开并行</a:t>
            </a:r>
            <a:r>
              <a:rPr lang="en-US" altLang="zh-CN" sz="2400" dirty="0">
                <a:latin typeface="+mn-ea"/>
              </a:rPr>
              <a:t>parallel</a:t>
            </a:r>
          </a:p>
          <a:p>
            <a:r>
              <a:rPr lang="zh-CN" altLang="en-US" sz="2400" dirty="0">
                <a:latin typeface="+mn-ea"/>
              </a:rPr>
              <a:t>开并行能多线程同时执行同一</a:t>
            </a:r>
            <a:r>
              <a:rPr lang="en-US" altLang="zh-CN" sz="2400" dirty="0" err="1">
                <a:latin typeface="+mn-ea"/>
              </a:rPr>
              <a:t>sql</a:t>
            </a:r>
            <a:r>
              <a:rPr lang="zh-CN" altLang="en-US" sz="2400" dirty="0">
                <a:latin typeface="+mn-ea"/>
              </a:rPr>
              <a:t>语句，提升效率，但会占用大量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7162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 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0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1484785"/>
            <a:ext cx="6048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尽量减少表的扫描次数；</a:t>
            </a:r>
          </a:p>
          <a:p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尽量减少每张表返回的结果集；</a:t>
            </a:r>
          </a:p>
          <a:p>
            <a:r>
              <a:rPr lang="en-US" altLang="zh-CN" sz="2400" dirty="0">
                <a:latin typeface="+mn-ea"/>
              </a:rPr>
              <a:t>3.</a:t>
            </a:r>
            <a:r>
              <a:rPr lang="zh-CN" altLang="en-US" sz="2400" dirty="0">
                <a:latin typeface="+mn-ea"/>
              </a:rPr>
              <a:t>尽量少用循环和游标；</a:t>
            </a:r>
          </a:p>
          <a:p>
            <a:r>
              <a:rPr lang="en-US" altLang="zh-CN" sz="2400" dirty="0">
                <a:latin typeface="+mn-ea"/>
              </a:rPr>
              <a:t>4.</a:t>
            </a:r>
            <a:r>
              <a:rPr lang="zh-CN" altLang="en-US" sz="2400" dirty="0">
                <a:latin typeface="+mn-ea"/>
              </a:rPr>
              <a:t>尽量少用动态语句；</a:t>
            </a:r>
          </a:p>
          <a:p>
            <a:r>
              <a:rPr lang="en-US" altLang="zh-CN" sz="2400" dirty="0">
                <a:latin typeface="+mn-ea"/>
              </a:rPr>
              <a:t>5.</a:t>
            </a:r>
            <a:r>
              <a:rPr lang="zh-CN" altLang="en-US" sz="2400" dirty="0">
                <a:latin typeface="+mn-ea"/>
              </a:rPr>
              <a:t>尽量少用排序，少用分析函数；</a:t>
            </a:r>
          </a:p>
          <a:p>
            <a:r>
              <a:rPr lang="en-US" altLang="zh-CN" sz="2400" dirty="0">
                <a:latin typeface="+mn-ea"/>
              </a:rPr>
              <a:t>6.</a:t>
            </a:r>
            <a:r>
              <a:rPr lang="zh-CN" altLang="en-US" sz="2400" dirty="0">
                <a:latin typeface="+mn-ea"/>
              </a:rPr>
              <a:t>多用批量提交和绑定变量；</a:t>
            </a:r>
          </a:p>
          <a:p>
            <a:r>
              <a:rPr lang="en-US" altLang="zh-CN" sz="2400" dirty="0">
                <a:latin typeface="+mn-ea"/>
              </a:rPr>
              <a:t>7.</a:t>
            </a:r>
            <a:r>
              <a:rPr lang="zh-CN" altLang="en-US" sz="2400" dirty="0">
                <a:latin typeface="+mn-ea"/>
              </a:rPr>
              <a:t>合理的利用索引；</a:t>
            </a:r>
          </a:p>
          <a:p>
            <a:r>
              <a:rPr lang="en-US" altLang="zh-CN" sz="2400" dirty="0">
                <a:latin typeface="+mn-ea"/>
              </a:rPr>
              <a:t>8.</a:t>
            </a:r>
            <a:r>
              <a:rPr lang="zh-CN" altLang="en-US" sz="2400" dirty="0">
                <a:latin typeface="+mn-ea"/>
              </a:rPr>
              <a:t>合理的选择表关联方式；</a:t>
            </a:r>
          </a:p>
          <a:p>
            <a:r>
              <a:rPr lang="en-US" altLang="zh-CN" sz="2400" dirty="0">
                <a:latin typeface="+mn-ea"/>
              </a:rPr>
              <a:t>9.</a:t>
            </a:r>
            <a:r>
              <a:rPr lang="zh-CN" altLang="en-US" sz="2400" dirty="0">
                <a:latin typeface="+mn-ea"/>
              </a:rPr>
              <a:t>多关注统计信息；</a:t>
            </a:r>
          </a:p>
        </p:txBody>
      </p:sp>
    </p:spTree>
    <p:extLst>
      <p:ext uri="{BB962C8B-B14F-4D97-AF65-F5344CB8AC3E}">
        <p14:creationId xmlns:p14="http://schemas.microsoft.com/office/powerpoint/2010/main" val="14796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321365" y="1876847"/>
            <a:ext cx="2501269" cy="715552"/>
          </a:xfrm>
          <a:prstGeom prst="rect">
            <a:avLst/>
          </a:prstGeom>
          <a:noFill/>
        </p:spPr>
        <p:txBody>
          <a:bodyPr wrap="none" lIns="68552" tIns="34276" rIns="68552" bIns="34276" rtlCol="0">
            <a:spAutoFit/>
          </a:bodyPr>
          <a:lstStyle/>
          <a:p>
            <a:r>
              <a:rPr lang="en-US" altLang="zh-CN" sz="4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zh-CN" altLang="en-US" sz="2800" dirty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63688" y="1412776"/>
            <a:ext cx="5616624" cy="4032448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块</a:t>
            </a:r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>
            <a:off x="323528" y="1424608"/>
            <a:ext cx="1408584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+mn-ea"/>
              </a:rPr>
              <a:t>段</a:t>
            </a:r>
            <a:r>
              <a:rPr lang="en-US" altLang="zh-CN" sz="2000" dirty="0" smtClean="0">
                <a:solidFill>
                  <a:srgbClr val="0070C0"/>
                </a:solidFill>
                <a:latin typeface="+mn-ea"/>
              </a:rPr>
              <a:t>segment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688" y="2780928"/>
            <a:ext cx="5616624" cy="129614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3949" y="3071276"/>
            <a:ext cx="1107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区</a:t>
            </a:r>
            <a:r>
              <a:rPr lang="en-US" altLang="zh-CN" sz="2000" dirty="0" smtClean="0">
                <a:solidFill>
                  <a:srgbClr val="FF0000"/>
                </a:solidFill>
              </a:rPr>
              <a:t>extent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19872" y="2780928"/>
            <a:ext cx="1512168" cy="1296144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8939" y="2276872"/>
            <a:ext cx="914033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块</a:t>
            </a:r>
            <a:r>
              <a:rPr lang="en-US" altLang="zh-CN" dirty="0">
                <a:solidFill>
                  <a:srgbClr val="FFC000"/>
                </a:solidFill>
              </a:rPr>
              <a:t>block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84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索引的特性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3068960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索引的存储结构跟表一样，每一个索引都是独立的段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4183360"/>
            <a:ext cx="7039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索引块中存储的是什么？</a:t>
            </a:r>
          </a:p>
          <a:p>
            <a:r>
              <a:rPr lang="zh-CN" altLang="en-US" sz="2400" dirty="0">
                <a:latin typeface="+mn-ea"/>
              </a:rPr>
              <a:t>索引块中存储的是索引字段的数据和数据的物理地址</a:t>
            </a:r>
            <a:r>
              <a:rPr lang="en-US" altLang="zh-CN" sz="2400" dirty="0" err="1">
                <a:latin typeface="+mn-ea"/>
              </a:rPr>
              <a:t>rowid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728" y="1484784"/>
            <a:ext cx="7163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索引是一把双刃剑</a:t>
            </a:r>
          </a:p>
          <a:p>
            <a:r>
              <a:rPr lang="zh-CN" altLang="en-US" sz="2400" dirty="0" smtClean="0">
                <a:latin typeface="+mn-ea"/>
              </a:rPr>
              <a:t>索引是有序的，天生</a:t>
            </a:r>
            <a:r>
              <a:rPr lang="zh-CN" altLang="en-US" sz="2400" dirty="0">
                <a:latin typeface="+mn-ea"/>
              </a:rPr>
              <a:t>的缺陷，占用空间，维护成本很大</a:t>
            </a:r>
          </a:p>
        </p:txBody>
      </p:sp>
    </p:spTree>
    <p:extLst>
      <p:ext uri="{BB962C8B-B14F-4D97-AF65-F5344CB8AC3E}">
        <p14:creationId xmlns:p14="http://schemas.microsoft.com/office/powerpoint/2010/main" val="26332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索引的特性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400" y="1628506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联合</a:t>
            </a:r>
            <a:r>
              <a:rPr lang="zh-CN" altLang="en-US" sz="2400" dirty="0" smtClean="0"/>
              <a:t>索引</a:t>
            </a:r>
            <a:r>
              <a:rPr lang="zh-CN" altLang="en-US" sz="2400" dirty="0"/>
              <a:t>的使用</a:t>
            </a:r>
          </a:p>
          <a:p>
            <a:r>
              <a:rPr lang="zh-CN" altLang="en-US" sz="2400" dirty="0" smtClean="0"/>
              <a:t>联合索引</a:t>
            </a:r>
            <a:r>
              <a:rPr lang="zh-CN" altLang="en-US" sz="2400" dirty="0"/>
              <a:t>的使用，过滤条件中必须包含索引的第一个字段，否则无法走索引</a:t>
            </a:r>
          </a:p>
        </p:txBody>
      </p:sp>
      <p:sp>
        <p:nvSpPr>
          <p:cNvPr id="7" name="矩形 6"/>
          <p:cNvSpPr/>
          <p:nvPr/>
        </p:nvSpPr>
        <p:spPr>
          <a:xfrm>
            <a:off x="914400" y="3068960"/>
            <a:ext cx="7834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null</a:t>
            </a:r>
            <a:r>
              <a:rPr lang="zh-CN" altLang="en-US" sz="2400" dirty="0">
                <a:latin typeface="+mn-ea"/>
              </a:rPr>
              <a:t>对索引的影响</a:t>
            </a:r>
          </a:p>
          <a:p>
            <a:r>
              <a:rPr lang="zh-CN" altLang="en-US" sz="2400" dirty="0">
                <a:latin typeface="+mn-ea"/>
              </a:rPr>
              <a:t>位图索引是维护</a:t>
            </a:r>
            <a:r>
              <a:rPr lang="en-US" altLang="zh-CN" sz="2400" dirty="0">
                <a:latin typeface="+mn-ea"/>
              </a:rPr>
              <a:t>null</a:t>
            </a:r>
            <a:r>
              <a:rPr lang="zh-CN" altLang="en-US" sz="2400" dirty="0">
                <a:latin typeface="+mn-ea"/>
              </a:rPr>
              <a:t>值的，</a:t>
            </a:r>
            <a:r>
              <a:rPr lang="en-US" altLang="zh-CN" sz="2400" dirty="0" err="1">
                <a:latin typeface="+mn-ea"/>
              </a:rPr>
              <a:t>btree</a:t>
            </a:r>
            <a:r>
              <a:rPr lang="zh-CN" altLang="en-US" sz="2400" dirty="0">
                <a:latin typeface="+mn-ea"/>
              </a:rPr>
              <a:t>单字段索引是不维护</a:t>
            </a:r>
            <a:r>
              <a:rPr lang="en-US" altLang="zh-CN" sz="2400" dirty="0">
                <a:latin typeface="+mn-ea"/>
              </a:rPr>
              <a:t>null</a:t>
            </a:r>
            <a:r>
              <a:rPr lang="zh-CN" altLang="en-US" sz="2400" dirty="0">
                <a:latin typeface="+mn-ea"/>
              </a:rPr>
              <a:t>值的，</a:t>
            </a:r>
            <a:r>
              <a:rPr lang="en-US" altLang="zh-CN" sz="2400" dirty="0" err="1">
                <a:latin typeface="+mn-ea"/>
              </a:rPr>
              <a:t>btree</a:t>
            </a:r>
            <a:r>
              <a:rPr lang="zh-CN" altLang="en-US" sz="2400" dirty="0">
                <a:latin typeface="+mn-ea"/>
              </a:rPr>
              <a:t>联合索引只要其中一个字段不空就维护</a:t>
            </a:r>
          </a:p>
        </p:txBody>
      </p:sp>
      <p:sp>
        <p:nvSpPr>
          <p:cNvPr id="8" name="矩形 7"/>
          <p:cNvSpPr/>
          <p:nvPr/>
        </p:nvSpPr>
        <p:spPr>
          <a:xfrm>
            <a:off x="914400" y="4744938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like</a:t>
            </a:r>
            <a:r>
              <a:rPr lang="zh-CN" altLang="en-US" sz="2400" dirty="0">
                <a:latin typeface="+mn-ea"/>
              </a:rPr>
              <a:t>对索引的影响</a:t>
            </a:r>
          </a:p>
          <a:p>
            <a:r>
              <a:rPr lang="zh-CN" altLang="en-US" sz="2400" dirty="0" smtClean="0">
                <a:latin typeface="+mn-ea"/>
              </a:rPr>
              <a:t>仅当</a:t>
            </a:r>
            <a:r>
              <a:rPr lang="zh-CN" altLang="en-US" sz="2400" dirty="0">
                <a:latin typeface="+mn-ea"/>
              </a:rPr>
              <a:t>字符右边有</a:t>
            </a:r>
            <a:r>
              <a:rPr lang="zh-CN" altLang="en-US" sz="2400" dirty="0" smtClean="0">
                <a:latin typeface="+mn-ea"/>
              </a:rPr>
              <a:t>通配符是</a:t>
            </a:r>
            <a:r>
              <a:rPr lang="zh-CN" altLang="en-US" sz="2400" dirty="0">
                <a:latin typeface="+mn-ea"/>
              </a:rPr>
              <a:t>可以走索引，否则不行</a:t>
            </a:r>
          </a:p>
        </p:txBody>
      </p:sp>
    </p:spTree>
    <p:extLst>
      <p:ext uri="{BB962C8B-B14F-4D97-AF65-F5344CB8AC3E}">
        <p14:creationId xmlns:p14="http://schemas.microsoft.com/office/powerpoint/2010/main" val="11989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索引的特性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900282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函数会破坏索引</a:t>
            </a:r>
          </a:p>
          <a:p>
            <a:r>
              <a:rPr lang="zh-CN" altLang="en-US" sz="2400" dirty="0"/>
              <a:t>当过滤条件中字段上有函数，则无法走该字段索引</a:t>
            </a:r>
          </a:p>
        </p:txBody>
      </p:sp>
      <p:sp>
        <p:nvSpPr>
          <p:cNvPr id="3" name="矩形 2"/>
          <p:cNvSpPr/>
          <p:nvPr/>
        </p:nvSpPr>
        <p:spPr>
          <a:xfrm>
            <a:off x="1146870" y="3501578"/>
            <a:ext cx="695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回表</a:t>
            </a:r>
          </a:p>
          <a:p>
            <a:r>
              <a:rPr lang="zh-CN" altLang="en-US" sz="2400" dirty="0">
                <a:latin typeface="+mn-ea"/>
              </a:rPr>
              <a:t>当索引中的字段不包含所有查询字段时，需要根据</a:t>
            </a:r>
            <a:r>
              <a:rPr lang="en-US" altLang="zh-CN" sz="2400" dirty="0">
                <a:latin typeface="+mn-ea"/>
              </a:rPr>
              <a:t>ROWID</a:t>
            </a:r>
            <a:r>
              <a:rPr lang="zh-CN" altLang="en-US" sz="2400" dirty="0">
                <a:latin typeface="+mn-ea"/>
              </a:rPr>
              <a:t>去表块中查询数据</a:t>
            </a:r>
          </a:p>
        </p:txBody>
      </p:sp>
    </p:spTree>
    <p:extLst>
      <p:ext uri="{BB962C8B-B14F-4D97-AF65-F5344CB8AC3E}">
        <p14:creationId xmlns:p14="http://schemas.microsoft.com/office/powerpoint/2010/main" val="29477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索引的类型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3428" y="1484784"/>
            <a:ext cx="6720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函数索引</a:t>
            </a:r>
          </a:p>
          <a:p>
            <a:r>
              <a:rPr lang="zh-CN" altLang="en-US" sz="2400" dirty="0"/>
              <a:t>索引是建立在函数基础之上的，索引块中存储函数计算后的值</a:t>
            </a:r>
          </a:p>
        </p:txBody>
      </p:sp>
      <p:sp>
        <p:nvSpPr>
          <p:cNvPr id="3" name="矩形 2"/>
          <p:cNvSpPr/>
          <p:nvPr/>
        </p:nvSpPr>
        <p:spPr>
          <a:xfrm>
            <a:off x="1163428" y="3068959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位图索引</a:t>
            </a:r>
          </a:p>
          <a:p>
            <a:r>
              <a:rPr lang="zh-CN" altLang="en-US" sz="2400" dirty="0">
                <a:latin typeface="+mn-ea"/>
              </a:rPr>
              <a:t>适用于重复值较多，或者</a:t>
            </a:r>
            <a:r>
              <a:rPr lang="en-US" altLang="zh-CN" sz="2400" dirty="0">
                <a:latin typeface="+mn-ea"/>
              </a:rPr>
              <a:t>distinct</a:t>
            </a:r>
            <a:r>
              <a:rPr lang="zh-CN" altLang="en-US" sz="2400" dirty="0">
                <a:latin typeface="+mn-ea"/>
              </a:rPr>
              <a:t>值不多的</a:t>
            </a:r>
            <a:r>
              <a:rPr lang="zh-CN" altLang="en-US" sz="2400" dirty="0" smtClean="0">
                <a:latin typeface="+mn-ea"/>
              </a:rPr>
              <a:t>字段，不适合频繁</a:t>
            </a:r>
            <a:r>
              <a:rPr lang="en-US" altLang="zh-CN" sz="2400" dirty="0" err="1" smtClean="0">
                <a:latin typeface="+mn-ea"/>
              </a:rPr>
              <a:t>dml</a:t>
            </a:r>
            <a:r>
              <a:rPr lang="zh-CN" altLang="en-US" sz="2400" dirty="0" smtClean="0">
                <a:latin typeface="+mn-ea"/>
              </a:rPr>
              <a:t>的字段，维护成本大于其他索引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3938" y="4725144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+mn-ea"/>
              </a:rPr>
              <a:t>Btree</a:t>
            </a:r>
            <a:r>
              <a:rPr lang="zh-CN" altLang="en-US" sz="2400" dirty="0" smtClean="0">
                <a:latin typeface="+mn-ea"/>
              </a:rPr>
              <a:t>索引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数据库的默认索引，适用于重复值较少的字段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Btree</a:t>
            </a:r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索引的结构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95936" y="1408412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6969" y="2852936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8224" y="2886472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201-300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0037" y="2852936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101-200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813" y="4261842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668" y="4278213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101-110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65881" y="4294584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21-30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70290" y="4261842"/>
            <a:ext cx="936104" cy="6088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11-20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2105021" y="1984476"/>
            <a:ext cx="2358967" cy="86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9" idx="0"/>
          </p:cNvCxnSpPr>
          <p:nvPr/>
        </p:nvCxnSpPr>
        <p:spPr>
          <a:xfrm>
            <a:off x="4463988" y="1984476"/>
            <a:ext cx="174101" cy="86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2"/>
            <a:endCxn id="8" idx="0"/>
          </p:cNvCxnSpPr>
          <p:nvPr/>
        </p:nvCxnSpPr>
        <p:spPr>
          <a:xfrm>
            <a:off x="4463988" y="1984476"/>
            <a:ext cx="2592288" cy="901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673242" y="4278213"/>
            <a:ext cx="936104" cy="576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111-120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7" idx="2"/>
            <a:endCxn id="10" idx="0"/>
          </p:cNvCxnSpPr>
          <p:nvPr/>
        </p:nvCxnSpPr>
        <p:spPr>
          <a:xfrm flipH="1">
            <a:off x="700865" y="3429000"/>
            <a:ext cx="1404156" cy="83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13" idx="0"/>
          </p:cNvCxnSpPr>
          <p:nvPr/>
        </p:nvCxnSpPr>
        <p:spPr>
          <a:xfrm flipH="1">
            <a:off x="2038342" y="3429000"/>
            <a:ext cx="66679" cy="83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</p:cNvCxnSpPr>
          <p:nvPr/>
        </p:nvCxnSpPr>
        <p:spPr>
          <a:xfrm>
            <a:off x="2105021" y="3429000"/>
            <a:ext cx="1128912" cy="832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1" idx="0"/>
          </p:cNvCxnSpPr>
          <p:nvPr/>
        </p:nvCxnSpPr>
        <p:spPr>
          <a:xfrm>
            <a:off x="4638089" y="3429000"/>
            <a:ext cx="115631" cy="849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9" idx="2"/>
            <a:endCxn id="20" idx="0"/>
          </p:cNvCxnSpPr>
          <p:nvPr/>
        </p:nvCxnSpPr>
        <p:spPr>
          <a:xfrm>
            <a:off x="4638089" y="3429000"/>
            <a:ext cx="1503205" cy="849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28384" y="2989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  <p:sp>
        <p:nvSpPr>
          <p:cNvPr id="36" name="矩形 35"/>
          <p:cNvSpPr/>
          <p:nvPr/>
        </p:nvSpPr>
        <p:spPr>
          <a:xfrm>
            <a:off x="7085746" y="433544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。。。</a:t>
            </a:r>
          </a:p>
        </p:txBody>
      </p:sp>
    </p:spTree>
    <p:extLst>
      <p:ext uri="{BB962C8B-B14F-4D97-AF65-F5344CB8AC3E}">
        <p14:creationId xmlns:p14="http://schemas.microsoft.com/office/powerpoint/2010/main" val="27767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5570" y="164189"/>
            <a:ext cx="375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995E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</a:t>
            </a:r>
            <a:endParaRPr lang="zh-CN" altLang="en-US" sz="2800" dirty="0">
              <a:solidFill>
                <a:srgbClr val="1995E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1037" y="1073998"/>
            <a:ext cx="6681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分区表特性：</a:t>
            </a:r>
            <a:endParaRPr lang="en-US" altLang="zh-CN" sz="2400" dirty="0" smtClean="0"/>
          </a:p>
          <a:p>
            <a:r>
              <a:rPr lang="zh-CN" altLang="en-US" sz="2400" dirty="0" smtClean="0"/>
              <a:t>分区表的每</a:t>
            </a:r>
            <a:r>
              <a:rPr lang="zh-CN" altLang="en-US" sz="2400" dirty="0"/>
              <a:t>一个分区都是一个独立的段</a:t>
            </a:r>
          </a:p>
        </p:txBody>
      </p:sp>
      <p:sp>
        <p:nvSpPr>
          <p:cNvPr id="2" name="矩形 1"/>
          <p:cNvSpPr/>
          <p:nvPr/>
        </p:nvSpPr>
        <p:spPr>
          <a:xfrm>
            <a:off x="1231036" y="220486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分区表类型：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list</a:t>
            </a:r>
            <a:r>
              <a:rPr lang="zh-CN" altLang="en-US" sz="2400" dirty="0">
                <a:latin typeface="+mn-ea"/>
              </a:rPr>
              <a:t>列表分区</a:t>
            </a:r>
          </a:p>
          <a:p>
            <a:r>
              <a:rPr lang="en-US" altLang="zh-CN" sz="2400" dirty="0">
                <a:latin typeface="+mn-ea"/>
              </a:rPr>
              <a:t>range</a:t>
            </a:r>
            <a:r>
              <a:rPr lang="zh-CN" altLang="en-US" sz="2400" dirty="0">
                <a:latin typeface="+mn-ea"/>
              </a:rPr>
              <a:t>范围分区</a:t>
            </a:r>
          </a:p>
          <a:p>
            <a:r>
              <a:rPr lang="en-US" altLang="zh-CN" sz="2400" dirty="0">
                <a:latin typeface="+mn-ea"/>
              </a:rPr>
              <a:t>hash</a:t>
            </a:r>
            <a:r>
              <a:rPr lang="zh-CN" altLang="en-US" sz="2400" dirty="0">
                <a:latin typeface="+mn-ea"/>
              </a:rPr>
              <a:t>分区</a:t>
            </a:r>
          </a:p>
        </p:txBody>
      </p:sp>
      <p:sp>
        <p:nvSpPr>
          <p:cNvPr id="4" name="矩形 3"/>
          <p:cNvSpPr/>
          <p:nvPr/>
        </p:nvSpPr>
        <p:spPr>
          <a:xfrm>
            <a:off x="1231037" y="4221088"/>
            <a:ext cx="6149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注意事项：</a:t>
            </a:r>
          </a:p>
          <a:p>
            <a:r>
              <a:rPr lang="zh-CN" altLang="en-US" sz="2400" dirty="0">
                <a:latin typeface="+mn-ea"/>
              </a:rPr>
              <a:t>每个分区的数据要分布</a:t>
            </a:r>
            <a:r>
              <a:rPr lang="zh-CN" altLang="en-US" sz="2400" dirty="0" smtClean="0">
                <a:latin typeface="+mn-ea"/>
              </a:rPr>
              <a:t>均匀</a:t>
            </a:r>
            <a:endParaRPr lang="zh-CN" altLang="en-US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分区键必须是查询条件经常用到</a:t>
            </a:r>
            <a:r>
              <a:rPr lang="zh-CN" altLang="en-US" sz="2400" dirty="0" smtClean="0">
                <a:latin typeface="+mn-ea"/>
              </a:rPr>
              <a:t>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4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1029</Words>
  <Application>Microsoft Office PowerPoint</Application>
  <PresentationFormat>全屏显示(4:3)</PresentationFormat>
  <Paragraphs>220</Paragraphs>
  <Slides>25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hspcadmin</cp:lastModifiedBy>
  <cp:revision>355</cp:revision>
  <dcterms:created xsi:type="dcterms:W3CDTF">2017-02-07T09:30:44Z</dcterms:created>
  <dcterms:modified xsi:type="dcterms:W3CDTF">2017-12-28T07:35:06Z</dcterms:modified>
</cp:coreProperties>
</file>